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66" r:id="rId7"/>
    <p:sldId id="262" r:id="rId8"/>
    <p:sldId id="261" r:id="rId9"/>
    <p:sldId id="263" r:id="rId10"/>
    <p:sldId id="264" r:id="rId11"/>
    <p:sldId id="267" r:id="rId12"/>
    <p:sldId id="26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4660"/>
  </p:normalViewPr>
  <p:slideViewPr>
    <p:cSldViewPr>
      <p:cViewPr varScale="1">
        <p:scale>
          <a:sx n="114" d="100"/>
          <a:sy n="114" d="100"/>
        </p:scale>
        <p:origin x="390" y="10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3216" y="4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10" name="Title 9">
            <a:extLst>
              <a:ext uri="{FF2B5EF4-FFF2-40B4-BE49-F238E27FC236}">
                <a16:creationId xmlns:a16="http://schemas.microsoft.com/office/drawing/2014/main" id="{23D37E01-832E-4824-9977-3244F87130FB}"/>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4D916657-B156-4948-8865-7788C4C95B9D}"/>
              </a:ext>
            </a:extLst>
          </p:cNvPr>
          <p:cNvSpPr>
            <a:spLocks noGrp="1"/>
          </p:cNvSpPr>
          <p:nvPr>
            <p:ph type="dt" idx="10"/>
          </p:nvPr>
        </p:nvSpPr>
        <p:spPr/>
        <p:txBody>
          <a:bodyPr/>
          <a:lstStyle/>
          <a:p>
            <a:r>
              <a:rPr lang="en-US" dirty="0"/>
              <a:t>Feb 2022</a:t>
            </a:r>
            <a:endParaRPr lang="en-GB" dirty="0"/>
          </a:p>
        </p:txBody>
      </p:sp>
      <p:sp>
        <p:nvSpPr>
          <p:cNvPr id="12" name="Footer Placeholder 11">
            <a:extLst>
              <a:ext uri="{FF2B5EF4-FFF2-40B4-BE49-F238E27FC236}">
                <a16:creationId xmlns:a16="http://schemas.microsoft.com/office/drawing/2014/main" id="{05A4346B-2939-4141-A014-AF0CFACBCDF3}"/>
              </a:ext>
            </a:extLst>
          </p:cNvPr>
          <p:cNvSpPr>
            <a:spLocks noGrp="1"/>
          </p:cNvSpPr>
          <p:nvPr>
            <p:ph type="ftr" idx="11"/>
          </p:nvPr>
        </p:nvSpPr>
        <p:spPr/>
        <p:txBody>
          <a:bodyPr/>
          <a:lstStyle/>
          <a:p>
            <a:r>
              <a:rPr lang="en-GB" dirty="0"/>
              <a:t>Christian Berger, Dong Wei (NXP)</a:t>
            </a:r>
          </a:p>
          <a:p>
            <a:endParaRPr lang="en-GB" dirty="0"/>
          </a:p>
        </p:txBody>
      </p:sp>
      <p:sp>
        <p:nvSpPr>
          <p:cNvPr id="13" name="Slide Number Placeholder 12">
            <a:extLst>
              <a:ext uri="{FF2B5EF4-FFF2-40B4-BE49-F238E27FC236}">
                <a16:creationId xmlns:a16="http://schemas.microsoft.com/office/drawing/2014/main" id="{21C3C1E5-C7B1-4D4F-8FC8-28BF835EF9D2}"/>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a:extLst>
              <a:ext uri="{FF2B5EF4-FFF2-40B4-BE49-F238E27FC236}">
                <a16:creationId xmlns:a16="http://schemas.microsoft.com/office/drawing/2014/main" id="{6A7FFCD3-E3C9-47AA-9F6E-35827164F52A}"/>
              </a:ext>
            </a:extLst>
          </p:cNvPr>
          <p:cNvSpPr>
            <a:spLocks noGrp="1"/>
          </p:cNvSpPr>
          <p:nvPr>
            <p:ph type="dt" idx="10"/>
          </p:nvPr>
        </p:nvSpPr>
        <p:spPr/>
        <p:txBody>
          <a:bodyPr/>
          <a:lstStyle/>
          <a:p>
            <a:r>
              <a:rPr lang="en-US" dirty="0"/>
              <a:t>Feb 2022</a:t>
            </a:r>
            <a:endParaRPr lang="en-GB" dirty="0"/>
          </a:p>
        </p:txBody>
      </p:sp>
      <p:sp>
        <p:nvSpPr>
          <p:cNvPr id="9" name="Footer Placeholder 8">
            <a:extLst>
              <a:ext uri="{FF2B5EF4-FFF2-40B4-BE49-F238E27FC236}">
                <a16:creationId xmlns:a16="http://schemas.microsoft.com/office/drawing/2014/main" id="{151C6247-15D0-45C3-B20C-9582414EAF87}"/>
              </a:ext>
            </a:extLst>
          </p:cNvPr>
          <p:cNvSpPr>
            <a:spLocks noGrp="1"/>
          </p:cNvSpPr>
          <p:nvPr>
            <p:ph type="ftr" idx="11"/>
          </p:nvPr>
        </p:nvSpPr>
        <p:spPr/>
        <p:txBody>
          <a:bodyPr/>
          <a:lstStyle/>
          <a:p>
            <a:r>
              <a:rPr lang="en-GB" dirty="0"/>
              <a:t>Christian Berger, Dong Wei (NXP)</a:t>
            </a:r>
          </a:p>
          <a:p>
            <a:endParaRPr lang="en-GB" dirty="0"/>
          </a:p>
        </p:txBody>
      </p:sp>
      <p:sp>
        <p:nvSpPr>
          <p:cNvPr id="10" name="Slide Number Placeholder 9">
            <a:extLst>
              <a:ext uri="{FF2B5EF4-FFF2-40B4-BE49-F238E27FC236}">
                <a16:creationId xmlns:a16="http://schemas.microsoft.com/office/drawing/2014/main" id="{B6868E49-C550-4DFA-9672-DD9808FC6EA2}"/>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10" name="Date Placeholder 9">
            <a:extLst>
              <a:ext uri="{FF2B5EF4-FFF2-40B4-BE49-F238E27FC236}">
                <a16:creationId xmlns:a16="http://schemas.microsoft.com/office/drawing/2014/main" id="{7678F93C-57B7-44AF-A98B-B63BBE220246}"/>
              </a:ext>
            </a:extLst>
          </p:cNvPr>
          <p:cNvSpPr>
            <a:spLocks noGrp="1"/>
          </p:cNvSpPr>
          <p:nvPr>
            <p:ph type="dt" idx="10"/>
          </p:nvPr>
        </p:nvSpPr>
        <p:spPr/>
        <p:txBody>
          <a:bodyPr/>
          <a:lstStyle/>
          <a:p>
            <a:r>
              <a:rPr lang="en-US" dirty="0"/>
              <a:t>Feb 2022</a:t>
            </a:r>
            <a:endParaRPr lang="en-GB" dirty="0"/>
          </a:p>
        </p:txBody>
      </p:sp>
      <p:sp>
        <p:nvSpPr>
          <p:cNvPr id="11" name="Footer Placeholder 10">
            <a:extLst>
              <a:ext uri="{FF2B5EF4-FFF2-40B4-BE49-F238E27FC236}">
                <a16:creationId xmlns:a16="http://schemas.microsoft.com/office/drawing/2014/main" id="{5C74F4F1-C921-4351-83F2-E90601F6D8D2}"/>
              </a:ext>
            </a:extLst>
          </p:cNvPr>
          <p:cNvSpPr>
            <a:spLocks noGrp="1"/>
          </p:cNvSpPr>
          <p:nvPr>
            <p:ph type="ftr" idx="11"/>
          </p:nvPr>
        </p:nvSpPr>
        <p:spPr/>
        <p:txBody>
          <a:bodyPr/>
          <a:lstStyle/>
          <a:p>
            <a:r>
              <a:rPr lang="en-GB" dirty="0"/>
              <a:t>Christian Berger, Dong Wei (NXP)</a:t>
            </a:r>
          </a:p>
          <a:p>
            <a:endParaRPr lang="en-GB" dirty="0"/>
          </a:p>
        </p:txBody>
      </p:sp>
      <p:sp>
        <p:nvSpPr>
          <p:cNvPr id="12" name="Slide Number Placeholder 11">
            <a:extLst>
              <a:ext uri="{FF2B5EF4-FFF2-40B4-BE49-F238E27FC236}">
                <a16:creationId xmlns:a16="http://schemas.microsoft.com/office/drawing/2014/main" id="{4807D931-3863-40B9-91E0-17584636EB8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Date Placeholder 10">
            <a:extLst>
              <a:ext uri="{FF2B5EF4-FFF2-40B4-BE49-F238E27FC236}">
                <a16:creationId xmlns:a16="http://schemas.microsoft.com/office/drawing/2014/main" id="{365991D2-6EB5-4A46-BA7F-9A849896DE3E}"/>
              </a:ext>
            </a:extLst>
          </p:cNvPr>
          <p:cNvSpPr>
            <a:spLocks noGrp="1"/>
          </p:cNvSpPr>
          <p:nvPr>
            <p:ph type="dt" idx="10"/>
          </p:nvPr>
        </p:nvSpPr>
        <p:spPr/>
        <p:txBody>
          <a:bodyPr/>
          <a:lstStyle/>
          <a:p>
            <a:r>
              <a:rPr lang="en-US" dirty="0"/>
              <a:t>Feb 2022</a:t>
            </a:r>
            <a:endParaRPr lang="en-GB" dirty="0"/>
          </a:p>
        </p:txBody>
      </p:sp>
      <p:sp>
        <p:nvSpPr>
          <p:cNvPr id="12" name="Footer Placeholder 11">
            <a:extLst>
              <a:ext uri="{FF2B5EF4-FFF2-40B4-BE49-F238E27FC236}">
                <a16:creationId xmlns:a16="http://schemas.microsoft.com/office/drawing/2014/main" id="{4E4E80D1-D5B0-48AB-9A53-8075D2787960}"/>
              </a:ext>
            </a:extLst>
          </p:cNvPr>
          <p:cNvSpPr>
            <a:spLocks noGrp="1"/>
          </p:cNvSpPr>
          <p:nvPr>
            <p:ph type="ftr" idx="11"/>
          </p:nvPr>
        </p:nvSpPr>
        <p:spPr/>
        <p:txBody>
          <a:bodyPr/>
          <a:lstStyle/>
          <a:p>
            <a:r>
              <a:rPr lang="en-GB" dirty="0"/>
              <a:t>Christian Berger, Dong Wei (NXP)</a:t>
            </a:r>
          </a:p>
          <a:p>
            <a:endParaRPr lang="en-GB" dirty="0"/>
          </a:p>
        </p:txBody>
      </p:sp>
      <p:sp>
        <p:nvSpPr>
          <p:cNvPr id="13" name="Slide Number Placeholder 12">
            <a:extLst>
              <a:ext uri="{FF2B5EF4-FFF2-40B4-BE49-F238E27FC236}">
                <a16:creationId xmlns:a16="http://schemas.microsoft.com/office/drawing/2014/main" id="{694854B5-44B7-4C80-90C2-923A4F59E12C}"/>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Date Placeholder 12">
            <a:extLst>
              <a:ext uri="{FF2B5EF4-FFF2-40B4-BE49-F238E27FC236}">
                <a16:creationId xmlns:a16="http://schemas.microsoft.com/office/drawing/2014/main" id="{895B8A51-6364-4865-A6F6-EDFF03A1CEBC}"/>
              </a:ext>
            </a:extLst>
          </p:cNvPr>
          <p:cNvSpPr>
            <a:spLocks noGrp="1"/>
          </p:cNvSpPr>
          <p:nvPr>
            <p:ph type="dt" idx="10"/>
          </p:nvPr>
        </p:nvSpPr>
        <p:spPr/>
        <p:txBody>
          <a:bodyPr/>
          <a:lstStyle/>
          <a:p>
            <a:r>
              <a:rPr lang="en-US" dirty="0"/>
              <a:t>Feb 2022</a:t>
            </a:r>
            <a:endParaRPr lang="en-GB" dirty="0"/>
          </a:p>
        </p:txBody>
      </p:sp>
      <p:sp>
        <p:nvSpPr>
          <p:cNvPr id="14" name="Footer Placeholder 13">
            <a:extLst>
              <a:ext uri="{FF2B5EF4-FFF2-40B4-BE49-F238E27FC236}">
                <a16:creationId xmlns:a16="http://schemas.microsoft.com/office/drawing/2014/main" id="{DBC9C662-7A3E-414D-A677-7502C9294E99}"/>
              </a:ext>
            </a:extLst>
          </p:cNvPr>
          <p:cNvSpPr>
            <a:spLocks noGrp="1"/>
          </p:cNvSpPr>
          <p:nvPr>
            <p:ph type="ftr" idx="11"/>
          </p:nvPr>
        </p:nvSpPr>
        <p:spPr/>
        <p:txBody>
          <a:bodyPr/>
          <a:lstStyle/>
          <a:p>
            <a:r>
              <a:rPr lang="en-GB" dirty="0"/>
              <a:t>Christian Berger, Dong Wei (NXP)</a:t>
            </a:r>
          </a:p>
          <a:p>
            <a:endParaRPr lang="en-GB" dirty="0"/>
          </a:p>
        </p:txBody>
      </p:sp>
      <p:sp>
        <p:nvSpPr>
          <p:cNvPr id="15" name="Slide Number Placeholder 14">
            <a:extLst>
              <a:ext uri="{FF2B5EF4-FFF2-40B4-BE49-F238E27FC236}">
                <a16:creationId xmlns:a16="http://schemas.microsoft.com/office/drawing/2014/main" id="{E4BB36BF-9B36-4FF2-84CA-79F6C24A7D5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9" name="Date Placeholder 8">
            <a:extLst>
              <a:ext uri="{FF2B5EF4-FFF2-40B4-BE49-F238E27FC236}">
                <a16:creationId xmlns:a16="http://schemas.microsoft.com/office/drawing/2014/main" id="{AD1CB536-4F1C-4051-8290-730B91FE4D45}"/>
              </a:ext>
            </a:extLst>
          </p:cNvPr>
          <p:cNvSpPr>
            <a:spLocks noGrp="1"/>
          </p:cNvSpPr>
          <p:nvPr>
            <p:ph type="dt" idx="10"/>
          </p:nvPr>
        </p:nvSpPr>
        <p:spPr/>
        <p:txBody>
          <a:bodyPr/>
          <a:lstStyle/>
          <a:p>
            <a:r>
              <a:rPr lang="en-US" dirty="0"/>
              <a:t>Feb 2022</a:t>
            </a:r>
            <a:endParaRPr lang="en-GB" dirty="0"/>
          </a:p>
        </p:txBody>
      </p:sp>
      <p:sp>
        <p:nvSpPr>
          <p:cNvPr id="10" name="Footer Placeholder 9">
            <a:extLst>
              <a:ext uri="{FF2B5EF4-FFF2-40B4-BE49-F238E27FC236}">
                <a16:creationId xmlns:a16="http://schemas.microsoft.com/office/drawing/2014/main" id="{CF6364A6-D544-4A69-9372-2D6914A2D4D4}"/>
              </a:ext>
            </a:extLst>
          </p:cNvPr>
          <p:cNvSpPr>
            <a:spLocks noGrp="1"/>
          </p:cNvSpPr>
          <p:nvPr>
            <p:ph type="ftr" idx="11"/>
          </p:nvPr>
        </p:nvSpPr>
        <p:spPr/>
        <p:txBody>
          <a:bodyPr/>
          <a:lstStyle/>
          <a:p>
            <a:r>
              <a:rPr lang="en-GB" dirty="0"/>
              <a:t>Christian Berger, Dong Wei (NXP)</a:t>
            </a:r>
          </a:p>
          <a:p>
            <a:endParaRPr lang="en-GB" dirty="0"/>
          </a:p>
        </p:txBody>
      </p:sp>
      <p:sp>
        <p:nvSpPr>
          <p:cNvPr id="11" name="Slide Number Placeholder 10">
            <a:extLst>
              <a:ext uri="{FF2B5EF4-FFF2-40B4-BE49-F238E27FC236}">
                <a16:creationId xmlns:a16="http://schemas.microsoft.com/office/drawing/2014/main" id="{8EEDB370-5CCB-4002-B8C4-AA34FED411FF}"/>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a:extLst>
              <a:ext uri="{FF2B5EF4-FFF2-40B4-BE49-F238E27FC236}">
                <a16:creationId xmlns:a16="http://schemas.microsoft.com/office/drawing/2014/main" id="{4657257C-F988-46E4-90C4-B9B449504E35}"/>
              </a:ext>
            </a:extLst>
          </p:cNvPr>
          <p:cNvSpPr>
            <a:spLocks noGrp="1"/>
          </p:cNvSpPr>
          <p:nvPr>
            <p:ph type="dt" idx="10"/>
          </p:nvPr>
        </p:nvSpPr>
        <p:spPr/>
        <p:txBody>
          <a:bodyPr/>
          <a:lstStyle/>
          <a:p>
            <a:r>
              <a:rPr lang="en-US" dirty="0"/>
              <a:t>Feb 2022</a:t>
            </a:r>
            <a:endParaRPr lang="en-GB" dirty="0"/>
          </a:p>
        </p:txBody>
      </p:sp>
      <p:sp>
        <p:nvSpPr>
          <p:cNvPr id="9" name="Footer Placeholder 8">
            <a:extLst>
              <a:ext uri="{FF2B5EF4-FFF2-40B4-BE49-F238E27FC236}">
                <a16:creationId xmlns:a16="http://schemas.microsoft.com/office/drawing/2014/main" id="{288C45A3-33E6-4261-AE1D-14014868E8C4}"/>
              </a:ext>
            </a:extLst>
          </p:cNvPr>
          <p:cNvSpPr>
            <a:spLocks noGrp="1"/>
          </p:cNvSpPr>
          <p:nvPr>
            <p:ph type="ftr" idx="11"/>
          </p:nvPr>
        </p:nvSpPr>
        <p:spPr/>
        <p:txBody>
          <a:bodyPr/>
          <a:lstStyle/>
          <a:p>
            <a:r>
              <a:rPr lang="en-GB" dirty="0"/>
              <a:t>Christian Berger, Dong Wei (NXP)</a:t>
            </a:r>
          </a:p>
          <a:p>
            <a:endParaRPr lang="en-GB" dirty="0"/>
          </a:p>
        </p:txBody>
      </p:sp>
      <p:sp>
        <p:nvSpPr>
          <p:cNvPr id="10" name="Slide Number Placeholder 9">
            <a:extLst>
              <a:ext uri="{FF2B5EF4-FFF2-40B4-BE49-F238E27FC236}">
                <a16:creationId xmlns:a16="http://schemas.microsoft.com/office/drawing/2014/main" id="{FA95AB8E-F647-4840-BB34-3728FFA3FF7D}"/>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a:extLst>
              <a:ext uri="{FF2B5EF4-FFF2-40B4-BE49-F238E27FC236}">
                <a16:creationId xmlns:a16="http://schemas.microsoft.com/office/drawing/2014/main" id="{51A7A567-F9CE-43C2-AA00-F53849D3ACE1}"/>
              </a:ext>
            </a:extLst>
          </p:cNvPr>
          <p:cNvSpPr>
            <a:spLocks noGrp="1"/>
          </p:cNvSpPr>
          <p:nvPr>
            <p:ph type="dt" idx="10"/>
          </p:nvPr>
        </p:nvSpPr>
        <p:spPr/>
        <p:txBody>
          <a:bodyPr/>
          <a:lstStyle/>
          <a:p>
            <a:r>
              <a:rPr lang="en-US" dirty="0"/>
              <a:t>Feb 2022</a:t>
            </a:r>
            <a:endParaRPr lang="en-GB" dirty="0"/>
          </a:p>
        </p:txBody>
      </p:sp>
      <p:sp>
        <p:nvSpPr>
          <p:cNvPr id="11" name="Footer Placeholder 10">
            <a:extLst>
              <a:ext uri="{FF2B5EF4-FFF2-40B4-BE49-F238E27FC236}">
                <a16:creationId xmlns:a16="http://schemas.microsoft.com/office/drawing/2014/main" id="{A8BC0F31-8F3A-4960-AFBC-E41877C43B5D}"/>
              </a:ext>
            </a:extLst>
          </p:cNvPr>
          <p:cNvSpPr>
            <a:spLocks noGrp="1"/>
          </p:cNvSpPr>
          <p:nvPr>
            <p:ph type="ftr" idx="11"/>
          </p:nvPr>
        </p:nvSpPr>
        <p:spPr/>
        <p:txBody>
          <a:bodyPr/>
          <a:lstStyle/>
          <a:p>
            <a:r>
              <a:rPr lang="en-GB" dirty="0"/>
              <a:t>Christian Berger, Dong Wei (NXP)</a:t>
            </a:r>
          </a:p>
          <a:p>
            <a:endParaRPr lang="en-GB" dirty="0"/>
          </a:p>
        </p:txBody>
      </p:sp>
      <p:sp>
        <p:nvSpPr>
          <p:cNvPr id="12" name="Slide Number Placeholder 11">
            <a:extLst>
              <a:ext uri="{FF2B5EF4-FFF2-40B4-BE49-F238E27FC236}">
                <a16:creationId xmlns:a16="http://schemas.microsoft.com/office/drawing/2014/main" id="{3DF9B8C6-BD91-43BB-8B07-3C33AF3D82DE}"/>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a:extLst>
              <a:ext uri="{FF2B5EF4-FFF2-40B4-BE49-F238E27FC236}">
                <a16:creationId xmlns:a16="http://schemas.microsoft.com/office/drawing/2014/main" id="{956F62AD-7034-4829-8D98-8851E29CD289}"/>
              </a:ext>
            </a:extLst>
          </p:cNvPr>
          <p:cNvSpPr>
            <a:spLocks noGrp="1"/>
          </p:cNvSpPr>
          <p:nvPr>
            <p:ph type="dt" idx="10"/>
          </p:nvPr>
        </p:nvSpPr>
        <p:spPr/>
        <p:txBody>
          <a:bodyPr/>
          <a:lstStyle/>
          <a:p>
            <a:r>
              <a:rPr lang="en-US" dirty="0"/>
              <a:t>Feb 2022</a:t>
            </a:r>
            <a:endParaRPr lang="en-GB" dirty="0"/>
          </a:p>
        </p:txBody>
      </p:sp>
      <p:sp>
        <p:nvSpPr>
          <p:cNvPr id="11" name="Footer Placeholder 10">
            <a:extLst>
              <a:ext uri="{FF2B5EF4-FFF2-40B4-BE49-F238E27FC236}">
                <a16:creationId xmlns:a16="http://schemas.microsoft.com/office/drawing/2014/main" id="{10B40A76-AE7F-490A-A9E4-747740994CB9}"/>
              </a:ext>
            </a:extLst>
          </p:cNvPr>
          <p:cNvSpPr>
            <a:spLocks noGrp="1"/>
          </p:cNvSpPr>
          <p:nvPr>
            <p:ph type="ftr" idx="11"/>
          </p:nvPr>
        </p:nvSpPr>
        <p:spPr/>
        <p:txBody>
          <a:bodyPr/>
          <a:lstStyle/>
          <a:p>
            <a:r>
              <a:rPr lang="en-GB" dirty="0"/>
              <a:t>Christian Berger, Dong Wei (NXP)</a:t>
            </a:r>
          </a:p>
          <a:p>
            <a:endParaRPr lang="en-GB" dirty="0"/>
          </a:p>
        </p:txBody>
      </p:sp>
      <p:sp>
        <p:nvSpPr>
          <p:cNvPr id="12" name="Slide Number Placeholder 11">
            <a:extLst>
              <a:ext uri="{FF2B5EF4-FFF2-40B4-BE49-F238E27FC236}">
                <a16:creationId xmlns:a16="http://schemas.microsoft.com/office/drawing/2014/main" id="{7F7E3CA0-713D-4334-A272-E29119C7FE2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Christian Berger, Dong Wei (NXP)</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40103" y="6486183"/>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Tx Power Control and Reporting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2022-02-21</a:t>
            </a:r>
          </a:p>
        </p:txBody>
      </p:sp>
      <p:sp>
        <p:nvSpPr>
          <p:cNvPr id="6" name="Date Placeholder 3"/>
          <p:cNvSpPr>
            <a:spLocks noGrp="1"/>
          </p:cNvSpPr>
          <p:nvPr>
            <p:ph type="dt" idx="10"/>
          </p:nvPr>
        </p:nvSpPr>
        <p:spPr>
          <a:xfrm>
            <a:off x="929217" y="333375"/>
            <a:ext cx="2499764" cy="273050"/>
          </a:xfrm>
        </p:spPr>
        <p:txBody>
          <a:bodyPr/>
          <a:lstStyle/>
          <a:p>
            <a:r>
              <a:rPr lang="en-US" dirty="0"/>
              <a:t>Feb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Christian Berger, Dong Wei (NXP)</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79826495"/>
              </p:ext>
            </p:extLst>
          </p:nvPr>
        </p:nvGraphicFramePr>
        <p:xfrm>
          <a:off x="1003300" y="2414588"/>
          <a:ext cx="9729788" cy="2379662"/>
        </p:xfrm>
        <a:graphic>
          <a:graphicData uri="http://schemas.openxmlformats.org/presentationml/2006/ole">
            <mc:AlternateContent xmlns:mc="http://schemas.openxmlformats.org/markup-compatibility/2006">
              <mc:Choice xmlns:v="urn:schemas-microsoft-com:vml" Requires="v">
                <p:oleObj spid="_x0000_s3379" name="Document" r:id="rId4" imgW="10425961" imgH="2559772" progId="Word.Document.8">
                  <p:embed/>
                </p:oleObj>
              </mc:Choice>
              <mc:Fallback>
                <p:oleObj name="Document" r:id="rId4" imgW="10425961" imgH="2559772" progId="Word.Document.8">
                  <p:embed/>
                  <p:pic>
                    <p:nvPicPr>
                      <p:cNvPr id="0" name="Picture 3"/>
                      <p:cNvPicPr>
                        <a:picLocks noChangeAspect="1" noChangeArrowheads="1"/>
                      </p:cNvPicPr>
                      <p:nvPr/>
                    </p:nvPicPr>
                    <p:blipFill>
                      <a:blip r:embed="rId5"/>
                      <a:srcRect/>
                      <a:stretch>
                        <a:fillRect/>
                      </a:stretch>
                    </p:blipFill>
                    <p:spPr bwMode="auto">
                      <a:xfrm>
                        <a:off x="1003300" y="2414588"/>
                        <a:ext cx="9729788" cy="23796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FAFBB-54CB-43AB-B3B6-EAAA4DD8F54E}"/>
              </a:ext>
            </a:extLst>
          </p:cNvPr>
          <p:cNvSpPr>
            <a:spLocks noGrp="1"/>
          </p:cNvSpPr>
          <p:nvPr>
            <p:ph type="title"/>
          </p:nvPr>
        </p:nvSpPr>
        <p:spPr/>
        <p:txBody>
          <a:bodyPr/>
          <a:lstStyle/>
          <a:p>
            <a:r>
              <a:rPr lang="en-US" dirty="0"/>
              <a:t>Possible Additions</a:t>
            </a:r>
          </a:p>
        </p:txBody>
      </p:sp>
      <p:sp>
        <p:nvSpPr>
          <p:cNvPr id="3" name="Content Placeholder 2">
            <a:extLst>
              <a:ext uri="{FF2B5EF4-FFF2-40B4-BE49-F238E27FC236}">
                <a16:creationId xmlns:a16="http://schemas.microsoft.com/office/drawing/2014/main" id="{60616447-12D5-48EB-B837-B2375D4271FC}"/>
              </a:ext>
            </a:extLst>
          </p:cNvPr>
          <p:cNvSpPr>
            <a:spLocks noGrp="1"/>
          </p:cNvSpPr>
          <p:nvPr>
            <p:ph idx="1"/>
          </p:nvPr>
        </p:nvSpPr>
        <p:spPr/>
        <p:txBody>
          <a:bodyPr>
            <a:normAutofit fontScale="92500" lnSpcReduction="20000"/>
          </a:bodyPr>
          <a:lstStyle/>
          <a:p>
            <a:r>
              <a:rPr lang="en-US" dirty="0"/>
              <a:t>Target RSSI does not specify a particular Tx Power</a:t>
            </a:r>
          </a:p>
          <a:p>
            <a:pPr>
              <a:buFont typeface="Arial" panose="020B0604020202020204" pitchFamily="34" charset="0"/>
              <a:buChar char="•"/>
            </a:pPr>
            <a:r>
              <a:rPr lang="en-US" dirty="0"/>
              <a:t>Is based on measured pathloss</a:t>
            </a:r>
          </a:p>
          <a:p>
            <a:pPr>
              <a:buFont typeface="Arial" panose="020B0604020202020204" pitchFamily="34" charset="0"/>
              <a:buChar char="•"/>
            </a:pPr>
            <a:r>
              <a:rPr lang="en-US" dirty="0"/>
              <a:t>Will be noisy when trying to achieve exactly</a:t>
            </a:r>
          </a:p>
          <a:p>
            <a:endParaRPr lang="en-US" dirty="0"/>
          </a:p>
          <a:p>
            <a:r>
              <a:rPr lang="en-US" dirty="0"/>
              <a:t>Indicate if Tx Power change/update is allowed/desired</a:t>
            </a:r>
          </a:p>
          <a:p>
            <a:pPr>
              <a:buFont typeface="Arial" panose="020B0604020202020204" pitchFamily="34" charset="0"/>
              <a:buChar char="•"/>
            </a:pPr>
            <a:r>
              <a:rPr lang="en-US" dirty="0"/>
              <a:t>Current field/subfields have 8 bits, 0-255</a:t>
            </a:r>
          </a:p>
          <a:p>
            <a:pPr>
              <a:buFont typeface="Arial" panose="020B0604020202020204" pitchFamily="34" charset="0"/>
              <a:buChar char="•"/>
            </a:pPr>
            <a:r>
              <a:rPr lang="en-US" dirty="0"/>
              <a:t>Only 0-90 are used</a:t>
            </a:r>
          </a:p>
          <a:p>
            <a:pPr>
              <a:buFont typeface="Arial" panose="020B0604020202020204" pitchFamily="34" charset="0"/>
              <a:buChar char="•"/>
            </a:pPr>
            <a:endParaRPr lang="en-US" dirty="0"/>
          </a:p>
          <a:p>
            <a:pPr marL="0" indent="0"/>
            <a:r>
              <a:rPr lang="en-US" dirty="0"/>
              <a:t>Suggestions</a:t>
            </a:r>
          </a:p>
          <a:p>
            <a:pPr marL="457200" indent="-457200">
              <a:buFont typeface="+mj-lt"/>
              <a:buAutoNum type="arabicPeriod"/>
            </a:pPr>
            <a:r>
              <a:rPr lang="en-US" dirty="0"/>
              <a:t>Use a reserved value to indicate “No Tx Power Change”</a:t>
            </a:r>
          </a:p>
          <a:p>
            <a:pPr marL="457200" indent="-457200">
              <a:buFont typeface="+mj-lt"/>
              <a:buAutoNum type="arabicPeriod"/>
            </a:pPr>
            <a:r>
              <a:rPr lang="en-US" dirty="0"/>
              <a:t>Use MSB or LSB to convey RSSI value + “No Tx Power Change” indication</a:t>
            </a:r>
          </a:p>
        </p:txBody>
      </p:sp>
      <p:sp>
        <p:nvSpPr>
          <p:cNvPr id="4" name="Date Placeholder 3">
            <a:extLst>
              <a:ext uri="{FF2B5EF4-FFF2-40B4-BE49-F238E27FC236}">
                <a16:creationId xmlns:a16="http://schemas.microsoft.com/office/drawing/2014/main" id="{0A1E589D-AA07-48C3-BFD5-D95EF7B96440}"/>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876ED686-F92D-43C3-9243-0A93CF51F68A}"/>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353D2378-4B30-43D4-8A5F-446980C70322}"/>
              </a:ext>
            </a:extLst>
          </p:cNvPr>
          <p:cNvSpPr>
            <a:spLocks noGrp="1"/>
          </p:cNvSpPr>
          <p:nvPr>
            <p:ph type="sldNum" idx="12"/>
          </p:nvPr>
        </p:nvSpPr>
        <p:spPr/>
        <p:txBody>
          <a:bodyPr/>
          <a:lstStyle/>
          <a:p>
            <a:r>
              <a:rPr lang="en-GB"/>
              <a:t>Slide </a:t>
            </a:r>
            <a:fld id="{D09C756B-EB39-4236-ADBB-73052B179AE4}" type="slidenum">
              <a:rPr lang="en-GB" smtClean="0"/>
              <a:pPr/>
              <a:t>10</a:t>
            </a:fld>
            <a:endParaRPr lang="en-GB"/>
          </a:p>
        </p:txBody>
      </p:sp>
    </p:spTree>
    <p:extLst>
      <p:ext uri="{BB962C8B-B14F-4D97-AF65-F5344CB8AC3E}">
        <p14:creationId xmlns:p14="http://schemas.microsoft.com/office/powerpoint/2010/main" val="273888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1650A0F-31D5-41BF-A4E6-34F5F8E00909}"/>
              </a:ext>
            </a:extLst>
          </p:cNvPr>
          <p:cNvSpPr>
            <a:spLocks noGrp="1"/>
          </p:cNvSpPr>
          <p:nvPr>
            <p:ph type="title"/>
          </p:nvPr>
        </p:nvSpPr>
        <p:spPr>
          <a:xfrm>
            <a:off x="914401" y="685801"/>
            <a:ext cx="10361084" cy="1065213"/>
          </a:xfrm>
        </p:spPr>
        <p:txBody>
          <a:bodyPr/>
          <a:lstStyle/>
          <a:p>
            <a:r>
              <a:rPr lang="en-US" dirty="0"/>
              <a:t>TB Ranging Overview</a:t>
            </a:r>
          </a:p>
        </p:txBody>
      </p:sp>
      <p:pic>
        <p:nvPicPr>
          <p:cNvPr id="7" name="Content Placeholder 6">
            <a:extLst>
              <a:ext uri="{FF2B5EF4-FFF2-40B4-BE49-F238E27FC236}">
                <a16:creationId xmlns:a16="http://schemas.microsoft.com/office/drawing/2014/main" id="{D7B473F1-A16C-4BD0-9B49-000B75E8A4E4}"/>
              </a:ext>
            </a:extLst>
          </p:cNvPr>
          <p:cNvPicPr>
            <a:picLocks noGrp="1" noChangeAspect="1"/>
          </p:cNvPicPr>
          <p:nvPr>
            <p:ph idx="1"/>
          </p:nvPr>
        </p:nvPicPr>
        <p:blipFill>
          <a:blip r:embed="rId2"/>
          <a:stretch>
            <a:fillRect/>
          </a:stretch>
        </p:blipFill>
        <p:spPr>
          <a:xfrm>
            <a:off x="1358114" y="1981201"/>
            <a:ext cx="9473658" cy="4113213"/>
          </a:xfrm>
          <a:prstGeom prst="rect">
            <a:avLst/>
          </a:prstGeom>
          <a:noFill/>
        </p:spPr>
      </p:pic>
      <p:sp>
        <p:nvSpPr>
          <p:cNvPr id="4" name="Date Placeholder 3">
            <a:extLst>
              <a:ext uri="{FF2B5EF4-FFF2-40B4-BE49-F238E27FC236}">
                <a16:creationId xmlns:a16="http://schemas.microsoft.com/office/drawing/2014/main" id="{B76E1840-968B-4DE5-8E48-B67C9DD95C9D}"/>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Feb 2022</a:t>
            </a:r>
            <a:endParaRPr lang="en-GB"/>
          </a:p>
        </p:txBody>
      </p:sp>
      <p:sp>
        <p:nvSpPr>
          <p:cNvPr id="5" name="Footer Placeholder 4">
            <a:extLst>
              <a:ext uri="{FF2B5EF4-FFF2-40B4-BE49-F238E27FC236}">
                <a16:creationId xmlns:a16="http://schemas.microsoft.com/office/drawing/2014/main" id="{213D1C7F-B6E4-4E31-AFB2-6777AAE0DFA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sz="700"/>
              <a:t>Christian Berger, Dong Wei (NXP)</a:t>
            </a:r>
          </a:p>
          <a:p>
            <a:pPr>
              <a:lnSpc>
                <a:spcPct val="90000"/>
              </a:lnSpc>
              <a:spcAft>
                <a:spcPts val="600"/>
              </a:spcAft>
            </a:pPr>
            <a:endParaRPr lang="en-GB" sz="700"/>
          </a:p>
        </p:txBody>
      </p:sp>
      <p:sp>
        <p:nvSpPr>
          <p:cNvPr id="6" name="Slide Number Placeholder 5">
            <a:extLst>
              <a:ext uri="{FF2B5EF4-FFF2-40B4-BE49-F238E27FC236}">
                <a16:creationId xmlns:a16="http://schemas.microsoft.com/office/drawing/2014/main" id="{347BC46C-62F2-4B4E-BB75-481DAFEC4977}"/>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D09C756B-EB39-4236-ADBB-73052B179AE4}" type="slidenum">
              <a:rPr lang="en-GB" smtClean="0"/>
              <a:pPr>
                <a:spcAft>
                  <a:spcPts val="600"/>
                </a:spcAft>
              </a:pPr>
              <a:t>11</a:t>
            </a:fld>
            <a:endParaRPr lang="en-GB"/>
          </a:p>
        </p:txBody>
      </p:sp>
    </p:spTree>
    <p:extLst>
      <p:ext uri="{BB962C8B-B14F-4D97-AF65-F5344CB8AC3E}">
        <p14:creationId xmlns:p14="http://schemas.microsoft.com/office/powerpoint/2010/main" val="55069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962A-86F5-4F2A-958C-321DBD92AF6B}"/>
              </a:ext>
            </a:extLst>
          </p:cNvPr>
          <p:cNvSpPr>
            <a:spLocks noGrp="1"/>
          </p:cNvSpPr>
          <p:nvPr>
            <p:ph type="title"/>
          </p:nvPr>
        </p:nvSpPr>
        <p:spPr/>
        <p:txBody>
          <a:bodyPr/>
          <a:lstStyle/>
          <a:p>
            <a:r>
              <a:rPr lang="en-US" dirty="0"/>
              <a:t>TB Ranging</a:t>
            </a:r>
          </a:p>
        </p:txBody>
      </p:sp>
      <p:sp>
        <p:nvSpPr>
          <p:cNvPr id="3" name="Content Placeholder 2">
            <a:extLst>
              <a:ext uri="{FF2B5EF4-FFF2-40B4-BE49-F238E27FC236}">
                <a16:creationId xmlns:a16="http://schemas.microsoft.com/office/drawing/2014/main" id="{E489DC6B-9613-4D60-A396-23061E377A07}"/>
              </a:ext>
            </a:extLst>
          </p:cNvPr>
          <p:cNvSpPr>
            <a:spLocks noGrp="1"/>
          </p:cNvSpPr>
          <p:nvPr>
            <p:ph idx="1"/>
          </p:nvPr>
        </p:nvSpPr>
        <p:spPr/>
        <p:txBody>
          <a:bodyPr/>
          <a:lstStyle/>
          <a:p>
            <a:r>
              <a:rPr lang="en-US" dirty="0"/>
              <a:t>TF Sounding specifies UL Target Receive Power</a:t>
            </a:r>
          </a:p>
          <a:p>
            <a:pPr>
              <a:buFont typeface="Arial" panose="020B0604020202020204" pitchFamily="34" charset="0"/>
              <a:buChar char="•"/>
            </a:pPr>
            <a:r>
              <a:rPr lang="en-US" dirty="0"/>
              <a:t>Tx power depends on measured pathloss</a:t>
            </a:r>
          </a:p>
          <a:p>
            <a:pPr>
              <a:buFont typeface="Arial" panose="020B0604020202020204" pitchFamily="34" charset="0"/>
              <a:buChar char="•"/>
            </a:pPr>
            <a:r>
              <a:rPr lang="en-US" dirty="0"/>
              <a:t>Without I2R LMR, no way to report Tx Power fluctuations</a:t>
            </a:r>
          </a:p>
          <a:p>
            <a:pPr>
              <a:buFont typeface="Arial" panose="020B0604020202020204" pitchFamily="34" charset="0"/>
              <a:buChar char="•"/>
            </a:pPr>
            <a:endParaRPr lang="en-US" dirty="0"/>
          </a:p>
          <a:p>
            <a:pPr marL="0" indent="0"/>
            <a:r>
              <a:rPr lang="en-US" dirty="0"/>
              <a:t>Suggestions (drawback)</a:t>
            </a:r>
          </a:p>
          <a:p>
            <a:pPr>
              <a:buFont typeface="Arial" panose="020B0604020202020204" pitchFamily="34" charset="0"/>
              <a:buChar char="•"/>
            </a:pPr>
            <a:r>
              <a:rPr lang="en-US" dirty="0"/>
              <a:t>Make I2R LMR mandatory to report I2R Tx Power (overhead)</a:t>
            </a:r>
          </a:p>
          <a:p>
            <a:pPr>
              <a:buFont typeface="Arial" panose="020B0604020202020204" pitchFamily="34" charset="0"/>
              <a:buChar char="•"/>
            </a:pPr>
            <a:r>
              <a:rPr lang="en-US" dirty="0"/>
              <a:t>Change TF Sounding to indicate Tx Power directly (big change)</a:t>
            </a:r>
          </a:p>
          <a:p>
            <a:pPr>
              <a:buFont typeface="Arial" panose="020B0604020202020204" pitchFamily="34" charset="0"/>
              <a:buChar char="•"/>
            </a:pPr>
            <a:r>
              <a:rPr lang="en-US" dirty="0"/>
              <a:t>Change TF Sounding to indicate no Tx Power change</a:t>
            </a:r>
          </a:p>
        </p:txBody>
      </p:sp>
      <p:sp>
        <p:nvSpPr>
          <p:cNvPr id="4" name="Date Placeholder 3">
            <a:extLst>
              <a:ext uri="{FF2B5EF4-FFF2-40B4-BE49-F238E27FC236}">
                <a16:creationId xmlns:a16="http://schemas.microsoft.com/office/drawing/2014/main" id="{F3E490CE-D17D-4133-9DDA-DA4685C2C757}"/>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8BE6B814-16AA-428A-977A-B7407206FD4D}"/>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F96152D9-6360-4FBF-B4D0-DAEFA28651B8}"/>
              </a:ext>
            </a:extLst>
          </p:cNvPr>
          <p:cNvSpPr>
            <a:spLocks noGrp="1"/>
          </p:cNvSpPr>
          <p:nvPr>
            <p:ph type="sldNum" idx="12"/>
          </p:nvPr>
        </p:nvSpPr>
        <p:spPr/>
        <p:txBody>
          <a:bodyPr/>
          <a:lstStyle/>
          <a:p>
            <a:r>
              <a:rPr lang="en-GB"/>
              <a:t>Slide </a:t>
            </a:r>
            <a:fld id="{D09C756B-EB39-4236-ADBB-73052B179AE4}" type="slidenum">
              <a:rPr lang="en-GB" smtClean="0"/>
              <a:pPr/>
              <a:t>12</a:t>
            </a:fld>
            <a:endParaRPr lang="en-GB"/>
          </a:p>
        </p:txBody>
      </p:sp>
    </p:spTree>
    <p:extLst>
      <p:ext uri="{BB962C8B-B14F-4D97-AF65-F5344CB8AC3E}">
        <p14:creationId xmlns:p14="http://schemas.microsoft.com/office/powerpoint/2010/main" val="336426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BC957-520D-425B-83E2-405001DDF449}"/>
              </a:ext>
            </a:extLst>
          </p:cNvPr>
          <p:cNvSpPr>
            <a:spLocks noGrp="1"/>
          </p:cNvSpPr>
          <p:nvPr>
            <p:ph type="title"/>
          </p:nvPr>
        </p:nvSpPr>
        <p:spPr/>
        <p:txBody>
          <a:bodyPr/>
          <a:lstStyle/>
          <a:p>
            <a:r>
              <a:rPr lang="en-US" dirty="0"/>
              <a:t>Tx Power in CSI Sensing</a:t>
            </a:r>
          </a:p>
        </p:txBody>
      </p:sp>
      <p:sp>
        <p:nvSpPr>
          <p:cNvPr id="3" name="Content Placeholder 2">
            <a:extLst>
              <a:ext uri="{FF2B5EF4-FFF2-40B4-BE49-F238E27FC236}">
                <a16:creationId xmlns:a16="http://schemas.microsoft.com/office/drawing/2014/main" id="{05EF0C20-5C56-4DF0-928B-98D99AAB7B5C}"/>
              </a:ext>
            </a:extLst>
          </p:cNvPr>
          <p:cNvSpPr>
            <a:spLocks noGrp="1"/>
          </p:cNvSpPr>
          <p:nvPr>
            <p:ph idx="1"/>
          </p:nvPr>
        </p:nvSpPr>
        <p:spPr/>
        <p:txBody>
          <a:bodyPr/>
          <a:lstStyle/>
          <a:p>
            <a:r>
              <a:rPr lang="en-US" dirty="0"/>
              <a:t>Effects of Tx Power on Sensing</a:t>
            </a:r>
          </a:p>
          <a:p>
            <a:pPr>
              <a:buFont typeface="Arial" panose="020B0604020202020204" pitchFamily="34" charset="0"/>
              <a:buChar char="•"/>
            </a:pPr>
            <a:r>
              <a:rPr lang="en-US" dirty="0"/>
              <a:t>Scales CSI (together with Rx Gain)</a:t>
            </a:r>
          </a:p>
          <a:p>
            <a:pPr lvl="1">
              <a:buFont typeface="Arial" panose="020B0604020202020204" pitchFamily="34" charset="0"/>
              <a:buChar char="•"/>
            </a:pPr>
            <a:r>
              <a:rPr lang="en-US" dirty="0"/>
              <a:t>Needs to be accounted when comparing consecutive sensing intervals</a:t>
            </a:r>
          </a:p>
          <a:p>
            <a:pPr>
              <a:buFont typeface="Arial" panose="020B0604020202020204" pitchFamily="34" charset="0"/>
              <a:buChar char="•"/>
            </a:pPr>
            <a:r>
              <a:rPr lang="en-US" dirty="0"/>
              <a:t>RF components can introduce non-linear effects</a:t>
            </a:r>
          </a:p>
          <a:p>
            <a:pPr lvl="1">
              <a:buFont typeface="Arial" panose="020B0604020202020204" pitchFamily="34" charset="0"/>
              <a:buChar char="•"/>
            </a:pPr>
            <a:r>
              <a:rPr lang="en-US" dirty="0"/>
              <a:t>Change in Tx Power can alter non-linear effects, create artifacts in sensing</a:t>
            </a:r>
          </a:p>
          <a:p>
            <a:pPr lvl="1">
              <a:buFont typeface="Arial" panose="020B0604020202020204" pitchFamily="34" charset="0"/>
              <a:buChar char="•"/>
            </a:pPr>
            <a:r>
              <a:rPr lang="en-US" dirty="0"/>
              <a:t>Due to large power imbalance between direct path and reflections, even small artifacts appear as targets</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FF174EE8-3BA5-4EC6-8990-6BA159324C02}"/>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B3CA5062-2FDA-47C0-BABD-B4B7F622B814}"/>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0322E3C6-9B99-429A-BEF5-B240C5B190CC}"/>
              </a:ext>
            </a:extLst>
          </p:cNvPr>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128520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9B47-778A-4D05-94AE-1DE9BD22C3B4}"/>
              </a:ext>
            </a:extLst>
          </p:cNvPr>
          <p:cNvSpPr>
            <a:spLocks noGrp="1"/>
          </p:cNvSpPr>
          <p:nvPr>
            <p:ph type="title"/>
          </p:nvPr>
        </p:nvSpPr>
        <p:spPr/>
        <p:txBody>
          <a:bodyPr/>
          <a:lstStyle/>
          <a:p>
            <a:r>
              <a:rPr lang="en-US" dirty="0"/>
              <a:t>Reasons for Tx Power Changes</a:t>
            </a:r>
          </a:p>
        </p:txBody>
      </p:sp>
      <p:sp>
        <p:nvSpPr>
          <p:cNvPr id="3" name="Content Placeholder 2">
            <a:extLst>
              <a:ext uri="{FF2B5EF4-FFF2-40B4-BE49-F238E27FC236}">
                <a16:creationId xmlns:a16="http://schemas.microsoft.com/office/drawing/2014/main" id="{B5D92A5C-7254-491C-AE81-08332E25A54D}"/>
              </a:ext>
            </a:extLst>
          </p:cNvPr>
          <p:cNvSpPr>
            <a:spLocks noGrp="1"/>
          </p:cNvSpPr>
          <p:nvPr>
            <p:ph idx="1"/>
          </p:nvPr>
        </p:nvSpPr>
        <p:spPr/>
        <p:txBody>
          <a:bodyPr/>
          <a:lstStyle/>
          <a:p>
            <a:pPr>
              <a:buFont typeface="Arial" panose="020B0604020202020204" pitchFamily="34" charset="0"/>
              <a:buChar char="•"/>
            </a:pPr>
            <a:r>
              <a:rPr lang="en-US" dirty="0"/>
              <a:t>In regular WiFi data packets, Tx Power is jointly selected with MCS</a:t>
            </a:r>
          </a:p>
          <a:p>
            <a:pPr lvl="1">
              <a:buFont typeface="Arial" panose="020B0604020202020204" pitchFamily="34" charset="0"/>
              <a:buChar char="•"/>
            </a:pPr>
            <a:r>
              <a:rPr lang="en-US" dirty="0"/>
              <a:t>Typically based on packet loss statistics</a:t>
            </a:r>
          </a:p>
          <a:p>
            <a:pPr lvl="1">
              <a:buFont typeface="Arial" panose="020B0604020202020204" pitchFamily="34" charset="0"/>
              <a:buChar char="•"/>
            </a:pPr>
            <a:r>
              <a:rPr lang="en-US" dirty="0"/>
              <a:t>Decided by transmitter based on ACK/Block ACK feedback</a:t>
            </a:r>
          </a:p>
          <a:p>
            <a:pPr>
              <a:buFont typeface="Arial" panose="020B0604020202020204" pitchFamily="34" charset="0"/>
              <a:buChar char="•"/>
            </a:pPr>
            <a:r>
              <a:rPr lang="en-US" dirty="0"/>
              <a:t>Sensing may have different way to set Tx Power</a:t>
            </a:r>
          </a:p>
          <a:p>
            <a:pPr lvl="1">
              <a:buFont typeface="Arial" panose="020B0604020202020204" pitchFamily="34" charset="0"/>
              <a:buChar char="•"/>
            </a:pPr>
            <a:r>
              <a:rPr lang="en-US" dirty="0"/>
              <a:t>Tx Power will affect Tx EVM</a:t>
            </a:r>
          </a:p>
          <a:p>
            <a:pPr lvl="1">
              <a:buFont typeface="Arial" panose="020B0604020202020204" pitchFamily="34" charset="0"/>
              <a:buChar char="•"/>
            </a:pPr>
            <a:r>
              <a:rPr lang="en-US" dirty="0"/>
              <a:t>TB NDP needs to avoid near/far effect of multiple sensing transmitters</a:t>
            </a:r>
          </a:p>
          <a:p>
            <a:pPr>
              <a:buFont typeface="Arial" panose="020B0604020202020204" pitchFamily="34" charset="0"/>
              <a:buChar char="•"/>
            </a:pPr>
            <a:endParaRPr lang="en-US" dirty="0"/>
          </a:p>
          <a:p>
            <a:pPr>
              <a:buFont typeface="Arial" panose="020B0604020202020204" pitchFamily="34" charset="0"/>
              <a:buChar char="•"/>
            </a:pPr>
            <a:r>
              <a:rPr lang="en-US" dirty="0"/>
              <a:t>Open loop Tx Power control is the worst</a:t>
            </a:r>
          </a:p>
          <a:p>
            <a:pPr lvl="1">
              <a:buFont typeface="Arial" panose="020B0604020202020204" pitchFamily="34" charset="0"/>
              <a:buChar char="•"/>
            </a:pPr>
            <a:r>
              <a:rPr lang="en-US" dirty="0"/>
              <a:t>Always noisy</a:t>
            </a:r>
          </a:p>
          <a:p>
            <a:pPr lvl="1">
              <a:buFont typeface="Arial" panose="020B0604020202020204" pitchFamily="34" charset="0"/>
              <a:buChar char="•"/>
            </a:pPr>
            <a:r>
              <a:rPr lang="en-US" dirty="0"/>
              <a:t>Small pathloss estimate fluctuations will lead to constant Tx Power adjustments</a:t>
            </a:r>
          </a:p>
        </p:txBody>
      </p:sp>
      <p:sp>
        <p:nvSpPr>
          <p:cNvPr id="4" name="Date Placeholder 3">
            <a:extLst>
              <a:ext uri="{FF2B5EF4-FFF2-40B4-BE49-F238E27FC236}">
                <a16:creationId xmlns:a16="http://schemas.microsoft.com/office/drawing/2014/main" id="{48C1491F-0D0C-4786-82B2-1F84FDB02574}"/>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7BC26949-E385-46FB-9241-57B67D9DBF26}"/>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2FC0FE29-3391-48E6-9A2C-61D8C42A8923}"/>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740838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36CC-C2DA-4E78-B63C-49D07732ECCD}"/>
              </a:ext>
            </a:extLst>
          </p:cNvPr>
          <p:cNvSpPr>
            <a:spLocks noGrp="1"/>
          </p:cNvSpPr>
          <p:nvPr>
            <p:ph type="title"/>
          </p:nvPr>
        </p:nvSpPr>
        <p:spPr/>
        <p:txBody>
          <a:bodyPr/>
          <a:lstStyle/>
          <a:p>
            <a:r>
              <a:rPr lang="en-US" dirty="0"/>
              <a:t>Proposed Solution</a:t>
            </a:r>
          </a:p>
        </p:txBody>
      </p:sp>
      <p:sp>
        <p:nvSpPr>
          <p:cNvPr id="3" name="Content Placeholder 2">
            <a:extLst>
              <a:ext uri="{FF2B5EF4-FFF2-40B4-BE49-F238E27FC236}">
                <a16:creationId xmlns:a16="http://schemas.microsoft.com/office/drawing/2014/main" id="{17436848-B025-427C-8876-EE8F4610DB9C}"/>
              </a:ext>
            </a:extLst>
          </p:cNvPr>
          <p:cNvSpPr>
            <a:spLocks noGrp="1"/>
          </p:cNvSpPr>
          <p:nvPr>
            <p:ph idx="1"/>
          </p:nvPr>
        </p:nvSpPr>
        <p:spPr/>
        <p:txBody>
          <a:bodyPr/>
          <a:lstStyle/>
          <a:p>
            <a:r>
              <a:rPr lang="en-US" dirty="0"/>
              <a:t>Basic solution</a:t>
            </a:r>
          </a:p>
          <a:p>
            <a:pPr>
              <a:buFont typeface="Arial" panose="020B0604020202020204" pitchFamily="34" charset="0"/>
              <a:buChar char="•"/>
            </a:pPr>
            <a:r>
              <a:rPr lang="en-US" dirty="0"/>
              <a:t>Transmitter needs to indicate Tx Power level and/or Tx Power change</a:t>
            </a:r>
          </a:p>
          <a:p>
            <a:pPr>
              <a:buFont typeface="Arial" panose="020B0604020202020204" pitchFamily="34" charset="0"/>
              <a:buChar char="•"/>
            </a:pPr>
            <a:r>
              <a:rPr lang="en-US" dirty="0"/>
              <a:t>Keep Tx Power changes to a minimum </a:t>
            </a:r>
          </a:p>
          <a:p>
            <a:pPr>
              <a:buFont typeface="Arial" panose="020B0604020202020204" pitchFamily="34" charset="0"/>
              <a:buChar char="•"/>
            </a:pPr>
            <a:endParaRPr lang="en-US" dirty="0"/>
          </a:p>
          <a:p>
            <a:pPr marL="0" indent="0"/>
            <a:r>
              <a:rPr lang="en-US" dirty="0"/>
              <a:t>Ideal solution</a:t>
            </a:r>
          </a:p>
          <a:p>
            <a:pPr>
              <a:buFont typeface="Arial" panose="020B0604020202020204" pitchFamily="34" charset="0"/>
              <a:buChar char="•"/>
            </a:pPr>
            <a:r>
              <a:rPr lang="en-US" dirty="0"/>
              <a:t>Receiver indicates desired Tx Power level to transmitter (regularly)</a:t>
            </a:r>
          </a:p>
          <a:p>
            <a:pPr>
              <a:buFont typeface="Arial" panose="020B0604020202020204" pitchFamily="34" charset="0"/>
              <a:buChar char="•"/>
            </a:pPr>
            <a:r>
              <a:rPr lang="en-US" dirty="0"/>
              <a:t>Receiver will know Tx Power changes ahead of time</a:t>
            </a:r>
          </a:p>
          <a:p>
            <a:pPr>
              <a:buFont typeface="Arial" panose="020B0604020202020204" pitchFamily="34" charset="0"/>
              <a:buChar char="•"/>
            </a:pPr>
            <a:r>
              <a:rPr lang="en-US" dirty="0"/>
              <a:t>Receiver can optimize EVM relative to Rx Noise figure</a:t>
            </a:r>
          </a:p>
        </p:txBody>
      </p:sp>
      <p:sp>
        <p:nvSpPr>
          <p:cNvPr id="4" name="Date Placeholder 3">
            <a:extLst>
              <a:ext uri="{FF2B5EF4-FFF2-40B4-BE49-F238E27FC236}">
                <a16:creationId xmlns:a16="http://schemas.microsoft.com/office/drawing/2014/main" id="{A4054960-6019-435F-9DB2-CCF6C04A2AA5}"/>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A05844AA-48A9-470A-9346-A58DE80AC6B8}"/>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2ADA9361-4B36-49E8-86E4-0F95ACA9B42A}"/>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2445537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18839-BEE1-4700-ACDA-5470763FA1CE}"/>
              </a:ext>
            </a:extLst>
          </p:cNvPr>
          <p:cNvSpPr>
            <a:spLocks noGrp="1"/>
          </p:cNvSpPr>
          <p:nvPr>
            <p:ph type="title"/>
          </p:nvPr>
        </p:nvSpPr>
        <p:spPr/>
        <p:txBody>
          <a:bodyPr/>
          <a:lstStyle/>
          <a:p>
            <a:r>
              <a:rPr lang="en-US" dirty="0"/>
              <a:t>Implementation in Non-TB Ranging I</a:t>
            </a:r>
          </a:p>
        </p:txBody>
      </p:sp>
      <p:sp>
        <p:nvSpPr>
          <p:cNvPr id="9" name="Content Placeholder 8">
            <a:extLst>
              <a:ext uri="{FF2B5EF4-FFF2-40B4-BE49-F238E27FC236}">
                <a16:creationId xmlns:a16="http://schemas.microsoft.com/office/drawing/2014/main" id="{1BD663CC-253E-49D5-A262-C9951AD6A26C}"/>
              </a:ext>
            </a:extLst>
          </p:cNvPr>
          <p:cNvSpPr>
            <a:spLocks noGrp="1"/>
          </p:cNvSpPr>
          <p:nvPr>
            <p:ph sz="half" idx="1"/>
          </p:nvPr>
        </p:nvSpPr>
        <p:spPr/>
        <p:txBody>
          <a:bodyPr/>
          <a:lstStyle/>
          <a:p>
            <a:r>
              <a:rPr lang="en-US" dirty="0"/>
              <a:t>Initiator indicates in NDP-A</a:t>
            </a:r>
          </a:p>
          <a:p>
            <a:pPr marL="457200" indent="-457200">
              <a:buFont typeface="Arial" panose="020B0604020202020204" pitchFamily="34" charset="0"/>
              <a:buChar char="•"/>
            </a:pPr>
            <a:r>
              <a:rPr lang="en-US" dirty="0"/>
              <a:t>I2R NDP Tx Power</a:t>
            </a:r>
          </a:p>
          <a:p>
            <a:pPr marL="457200" indent="-457200">
              <a:buFont typeface="Arial" panose="020B0604020202020204" pitchFamily="34" charset="0"/>
              <a:buChar char="•"/>
            </a:pPr>
            <a:r>
              <a:rPr lang="en-US" dirty="0"/>
              <a:t>R2I NDP Target RSSI</a:t>
            </a:r>
          </a:p>
        </p:txBody>
      </p:sp>
      <p:sp>
        <p:nvSpPr>
          <p:cNvPr id="4" name="Date Placeholder 3">
            <a:extLst>
              <a:ext uri="{FF2B5EF4-FFF2-40B4-BE49-F238E27FC236}">
                <a16:creationId xmlns:a16="http://schemas.microsoft.com/office/drawing/2014/main" id="{7B1377FD-A944-4ED6-8614-BB5C1B610A4F}"/>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BF4C0A5F-D848-48FC-9E4E-18D30D87AB82}"/>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B2A6B705-F2C9-4118-9056-024BA6301ABF}"/>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pic>
        <p:nvPicPr>
          <p:cNvPr id="7" name="Picture 6">
            <a:extLst>
              <a:ext uri="{FF2B5EF4-FFF2-40B4-BE49-F238E27FC236}">
                <a16:creationId xmlns:a16="http://schemas.microsoft.com/office/drawing/2014/main" id="{75145043-4CDA-4949-8755-A9D3593D3870}"/>
              </a:ext>
            </a:extLst>
          </p:cNvPr>
          <p:cNvPicPr>
            <a:picLocks noChangeAspect="1"/>
          </p:cNvPicPr>
          <p:nvPr/>
        </p:nvPicPr>
        <p:blipFill>
          <a:blip r:embed="rId2"/>
          <a:stretch>
            <a:fillRect/>
          </a:stretch>
        </p:blipFill>
        <p:spPr>
          <a:xfrm>
            <a:off x="5580886" y="4392204"/>
            <a:ext cx="5808898" cy="1892710"/>
          </a:xfrm>
          <a:prstGeom prst="rect">
            <a:avLst/>
          </a:prstGeom>
        </p:spPr>
      </p:pic>
      <p:pic>
        <p:nvPicPr>
          <p:cNvPr id="8" name="Picture 7">
            <a:extLst>
              <a:ext uri="{FF2B5EF4-FFF2-40B4-BE49-F238E27FC236}">
                <a16:creationId xmlns:a16="http://schemas.microsoft.com/office/drawing/2014/main" id="{D7AE1C38-B650-4D3E-BCF9-5C9D189C7EBD}"/>
              </a:ext>
            </a:extLst>
          </p:cNvPr>
          <p:cNvPicPr>
            <a:picLocks noChangeAspect="1"/>
          </p:cNvPicPr>
          <p:nvPr/>
        </p:nvPicPr>
        <p:blipFill>
          <a:blip r:embed="rId3"/>
          <a:stretch>
            <a:fillRect/>
          </a:stretch>
        </p:blipFill>
        <p:spPr>
          <a:xfrm>
            <a:off x="5181600" y="2350290"/>
            <a:ext cx="6689869" cy="1851414"/>
          </a:xfrm>
          <a:prstGeom prst="rect">
            <a:avLst/>
          </a:prstGeom>
        </p:spPr>
      </p:pic>
    </p:spTree>
    <p:extLst>
      <p:ext uri="{BB962C8B-B14F-4D97-AF65-F5344CB8AC3E}">
        <p14:creationId xmlns:p14="http://schemas.microsoft.com/office/powerpoint/2010/main" val="353073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2111092-2AC8-4E5A-B9F4-8BB9195C4EA6}"/>
              </a:ext>
            </a:extLst>
          </p:cNvPr>
          <p:cNvSpPr>
            <a:spLocks noGrp="1"/>
          </p:cNvSpPr>
          <p:nvPr>
            <p:ph type="title"/>
          </p:nvPr>
        </p:nvSpPr>
        <p:spPr/>
        <p:txBody>
          <a:bodyPr/>
          <a:lstStyle/>
          <a:p>
            <a:r>
              <a:rPr lang="en-US" dirty="0"/>
              <a:t>Non-TB Ranging Overview</a:t>
            </a:r>
          </a:p>
        </p:txBody>
      </p:sp>
      <p:sp>
        <p:nvSpPr>
          <p:cNvPr id="5" name="Date Placeholder 4">
            <a:extLst>
              <a:ext uri="{FF2B5EF4-FFF2-40B4-BE49-F238E27FC236}">
                <a16:creationId xmlns:a16="http://schemas.microsoft.com/office/drawing/2014/main" id="{BF07752F-FAAD-41D8-9BA2-F1AD955D80A2}"/>
              </a:ext>
            </a:extLst>
          </p:cNvPr>
          <p:cNvSpPr>
            <a:spLocks noGrp="1"/>
          </p:cNvSpPr>
          <p:nvPr>
            <p:ph type="dt" idx="10"/>
          </p:nvPr>
        </p:nvSpPr>
        <p:spPr/>
        <p:txBody>
          <a:bodyPr/>
          <a:lstStyle/>
          <a:p>
            <a:r>
              <a:rPr lang="en-US"/>
              <a:t>Feb 2022</a:t>
            </a:r>
            <a:endParaRPr lang="en-GB" dirty="0"/>
          </a:p>
        </p:txBody>
      </p:sp>
      <p:sp>
        <p:nvSpPr>
          <p:cNvPr id="6" name="Footer Placeholder 5">
            <a:extLst>
              <a:ext uri="{FF2B5EF4-FFF2-40B4-BE49-F238E27FC236}">
                <a16:creationId xmlns:a16="http://schemas.microsoft.com/office/drawing/2014/main" id="{FB158951-D341-45AB-9619-C1FF0F74953A}"/>
              </a:ext>
            </a:extLst>
          </p:cNvPr>
          <p:cNvSpPr>
            <a:spLocks noGrp="1"/>
          </p:cNvSpPr>
          <p:nvPr>
            <p:ph type="ftr" idx="11"/>
          </p:nvPr>
        </p:nvSpPr>
        <p:spPr/>
        <p:txBody>
          <a:bodyPr/>
          <a:lstStyle/>
          <a:p>
            <a:r>
              <a:rPr lang="en-GB"/>
              <a:t>Christian Berger, Dong Wei (NXP)</a:t>
            </a:r>
          </a:p>
          <a:p>
            <a:endParaRPr lang="en-GB" dirty="0"/>
          </a:p>
        </p:txBody>
      </p:sp>
      <p:sp>
        <p:nvSpPr>
          <p:cNvPr id="7" name="Slide Number Placeholder 6">
            <a:extLst>
              <a:ext uri="{FF2B5EF4-FFF2-40B4-BE49-F238E27FC236}">
                <a16:creationId xmlns:a16="http://schemas.microsoft.com/office/drawing/2014/main" id="{F499E2B0-9F1A-4FE2-8629-E24284C5D54B}"/>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graphicFrame>
        <p:nvGraphicFramePr>
          <p:cNvPr id="10" name="Content Placeholder 9">
            <a:extLst>
              <a:ext uri="{FF2B5EF4-FFF2-40B4-BE49-F238E27FC236}">
                <a16:creationId xmlns:a16="http://schemas.microsoft.com/office/drawing/2014/main" id="{EE2ACE85-08B9-4E44-85A0-8B6ADFE1066E}"/>
              </a:ext>
            </a:extLst>
          </p:cNvPr>
          <p:cNvGraphicFramePr>
            <a:graphicFrameLocks noGrp="1" noChangeAspect="1"/>
          </p:cNvGraphicFramePr>
          <p:nvPr>
            <p:ph idx="1"/>
            <p:extLst>
              <p:ext uri="{D42A27DB-BD31-4B8C-83A1-F6EECF244321}">
                <p14:modId xmlns:p14="http://schemas.microsoft.com/office/powerpoint/2010/main" val="1738119964"/>
              </p:ext>
            </p:extLst>
          </p:nvPr>
        </p:nvGraphicFramePr>
        <p:xfrm>
          <a:off x="3233737" y="2673350"/>
          <a:ext cx="5722938" cy="2728913"/>
        </p:xfrm>
        <a:graphic>
          <a:graphicData uri="http://schemas.openxmlformats.org/presentationml/2006/ole">
            <mc:AlternateContent xmlns:mc="http://schemas.openxmlformats.org/markup-compatibility/2006">
              <mc:Choice xmlns:v="urn:schemas-microsoft-com:vml" Requires="v">
                <p:oleObj spid="_x0000_s4100" name="Visio" r:id="rId3" imgW="5722428" imgH="2728136" progId="Visio.Drawing.15">
                  <p:embed/>
                </p:oleObj>
              </mc:Choice>
              <mc:Fallback>
                <p:oleObj name="Visio" r:id="rId3" imgW="5722428" imgH="2728136" progId="Visio.Drawing.15">
                  <p:embed/>
                  <p:pic>
                    <p:nvPicPr>
                      <p:cNvPr id="4" name="Object 3">
                        <a:extLst>
                          <a:ext uri="{FF2B5EF4-FFF2-40B4-BE49-F238E27FC236}">
                            <a16:creationId xmlns:a16="http://schemas.microsoft.com/office/drawing/2014/main" id="{2329E71C-27EA-4145-A289-95AFD2B2CF71}"/>
                          </a:ext>
                        </a:extLst>
                      </p:cNvPr>
                      <p:cNvPicPr/>
                      <p:nvPr/>
                    </p:nvPicPr>
                    <p:blipFill>
                      <a:blip r:embed="rId4"/>
                      <a:stretch>
                        <a:fillRect/>
                      </a:stretch>
                    </p:blipFill>
                    <p:spPr>
                      <a:xfrm>
                        <a:off x="3233737" y="2673350"/>
                        <a:ext cx="5722938" cy="2728913"/>
                      </a:xfrm>
                      <a:prstGeom prst="rect">
                        <a:avLst/>
                      </a:prstGeom>
                    </p:spPr>
                  </p:pic>
                </p:oleObj>
              </mc:Fallback>
            </mc:AlternateContent>
          </a:graphicData>
        </a:graphic>
      </p:graphicFrame>
    </p:spTree>
    <p:extLst>
      <p:ext uri="{BB962C8B-B14F-4D97-AF65-F5344CB8AC3E}">
        <p14:creationId xmlns:p14="http://schemas.microsoft.com/office/powerpoint/2010/main" val="1861873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40B1-F97B-4EA2-B885-71C2F61B8841}"/>
              </a:ext>
            </a:extLst>
          </p:cNvPr>
          <p:cNvSpPr>
            <a:spLocks noGrp="1"/>
          </p:cNvSpPr>
          <p:nvPr>
            <p:ph type="title"/>
          </p:nvPr>
        </p:nvSpPr>
        <p:spPr/>
        <p:txBody>
          <a:bodyPr/>
          <a:lstStyle/>
          <a:p>
            <a:r>
              <a:rPr lang="en-US" dirty="0"/>
              <a:t>Definitions of Subfields</a:t>
            </a:r>
          </a:p>
        </p:txBody>
      </p:sp>
      <p:sp>
        <p:nvSpPr>
          <p:cNvPr id="3" name="Content Placeholder 2">
            <a:extLst>
              <a:ext uri="{FF2B5EF4-FFF2-40B4-BE49-F238E27FC236}">
                <a16:creationId xmlns:a16="http://schemas.microsoft.com/office/drawing/2014/main" id="{3EDF5CE8-7FFF-4514-8A3E-2F7DDC06519F}"/>
              </a:ext>
            </a:extLst>
          </p:cNvPr>
          <p:cNvSpPr>
            <a:spLocks noGrp="1"/>
          </p:cNvSpPr>
          <p:nvPr>
            <p:ph idx="1"/>
          </p:nvPr>
        </p:nvSpPr>
        <p:spPr/>
        <p:txBody>
          <a:bodyPr>
            <a:normAutofit fontScale="92500" lnSpcReduction="20000"/>
          </a:bodyPr>
          <a:lstStyle/>
          <a:p>
            <a:r>
              <a:rPr lang="en-US" sz="2800" b="0" i="0" u="none" strike="noStrike" baseline="0" dirty="0">
                <a:solidFill>
                  <a:srgbClr val="000000"/>
                </a:solidFill>
                <a:latin typeface="Times New Roman" panose="02020603050405020304" pitchFamily="18" charset="0"/>
              </a:rPr>
              <a:t>The </a:t>
            </a:r>
            <a:r>
              <a:rPr lang="en-US" sz="2800" i="1" u="none" strike="noStrike" baseline="0" dirty="0">
                <a:solidFill>
                  <a:srgbClr val="000000"/>
                </a:solidFill>
                <a:latin typeface="Times New Roman" panose="02020603050405020304" pitchFamily="18" charset="0"/>
              </a:rPr>
              <a:t>I2R NDP Tx Power </a:t>
            </a:r>
            <a:r>
              <a:rPr lang="en-US" sz="2800" b="0" i="0" u="none" strike="noStrike" baseline="0" dirty="0">
                <a:solidFill>
                  <a:srgbClr val="000000"/>
                </a:solidFill>
                <a:latin typeface="Times New Roman" panose="02020603050405020304" pitchFamily="18" charset="0"/>
              </a:rPr>
              <a:t>subfield indicates the combined average power per 20 MHz bandwidth referenced to the antenna connector, of all antennas used to transmit the following I2R NDP. The transmit power is reported with a resolution of 1 dB, with values in the range 0 to 60 representing –20 dBm to 40 dBm, respectively. Values above 60 are reserved.</a:t>
            </a:r>
          </a:p>
          <a:p>
            <a:endParaRPr lang="en-US" sz="2800" b="0" i="0" u="none" strike="noStrike" baseline="0" dirty="0">
              <a:solidFill>
                <a:srgbClr val="000000"/>
              </a:solidFill>
              <a:latin typeface="Times New Roman" panose="02020603050405020304" pitchFamily="18" charset="0"/>
            </a:endParaRPr>
          </a:p>
          <a:p>
            <a:r>
              <a:rPr lang="en-US" sz="2800" b="0" i="0" u="none" strike="noStrike" baseline="0" dirty="0">
                <a:solidFill>
                  <a:srgbClr val="000000"/>
                </a:solidFill>
                <a:latin typeface="Times New Roman" panose="02020603050405020304" pitchFamily="18" charset="0"/>
              </a:rPr>
              <a:t>The </a:t>
            </a:r>
            <a:r>
              <a:rPr lang="en-US" sz="2800" i="1" u="none" strike="noStrike" baseline="0" dirty="0">
                <a:solidFill>
                  <a:srgbClr val="000000"/>
                </a:solidFill>
                <a:latin typeface="Times New Roman" panose="02020603050405020304" pitchFamily="18" charset="0"/>
              </a:rPr>
              <a:t>R2I NDP Target RSSI</a:t>
            </a:r>
            <a:r>
              <a:rPr lang="en-US" sz="2800" b="0" i="0" u="none" strike="noStrike" baseline="0" dirty="0">
                <a:solidFill>
                  <a:srgbClr val="000000"/>
                </a:solidFill>
                <a:latin typeface="Times New Roman" panose="02020603050405020304" pitchFamily="18" charset="0"/>
              </a:rPr>
              <a:t> subfield indicates the preferred receive signal power, averaged over the ISTA's antenna connectors, for future R2I NDPs to be transmitted by the RSTA. The preferred receive signal power in units of dBm is </a:t>
            </a:r>
            <a:r>
              <a:rPr lang="en-US" sz="2800" b="0" i="0" u="none" strike="noStrike" baseline="0" dirty="0" err="1">
                <a:solidFill>
                  <a:srgbClr val="000000"/>
                </a:solidFill>
                <a:latin typeface="Times New Roman" panose="02020603050405020304" pitchFamily="18" charset="0"/>
              </a:rPr>
              <a:t>TargetRSSI</a:t>
            </a:r>
            <a:r>
              <a:rPr lang="en-US" sz="2800" b="0" i="0" u="none" strike="noStrike" baseline="0" dirty="0">
                <a:solidFill>
                  <a:srgbClr val="000000"/>
                </a:solidFill>
                <a:latin typeface="Times New Roman" panose="02020603050405020304" pitchFamily="18" charset="0"/>
              </a:rPr>
              <a:t> = –110 + </a:t>
            </a:r>
            <a:r>
              <a:rPr lang="en-US" sz="2800" b="0" i="0" u="none" strike="noStrike" baseline="0" dirty="0" err="1">
                <a:solidFill>
                  <a:srgbClr val="000000"/>
                </a:solidFill>
                <a:latin typeface="Times New Roman" panose="02020603050405020304" pitchFamily="18" charset="0"/>
              </a:rPr>
              <a:t>FVal</a:t>
            </a:r>
            <a:r>
              <a:rPr lang="en-US" sz="2800" b="0" i="0" u="none" strike="noStrike" baseline="0" dirty="0">
                <a:solidFill>
                  <a:srgbClr val="000000"/>
                </a:solidFill>
                <a:latin typeface="Times New Roman" panose="02020603050405020304" pitchFamily="18" charset="0"/>
              </a:rPr>
              <a:t>, where </a:t>
            </a:r>
            <a:r>
              <a:rPr lang="en-US" sz="2800" b="0" i="0" u="none" strike="noStrike" baseline="0" dirty="0" err="1">
                <a:solidFill>
                  <a:srgbClr val="000000"/>
                </a:solidFill>
                <a:latin typeface="Times New Roman" panose="02020603050405020304" pitchFamily="18" charset="0"/>
              </a:rPr>
              <a:t>FVal</a:t>
            </a:r>
            <a:r>
              <a:rPr lang="en-US" sz="2800" b="0" i="0" u="none" strike="noStrike" baseline="0" dirty="0">
                <a:solidFill>
                  <a:srgbClr val="000000"/>
                </a:solidFill>
                <a:latin typeface="Times New Roman" panose="02020603050405020304" pitchFamily="18" charset="0"/>
              </a:rPr>
              <a:t> is the value of the R2I NDP Target RSSI subfield, except that values above 90 indicate that the ISTA has no receive signal power preference for the R2I NDPs. </a:t>
            </a:r>
          </a:p>
          <a:p>
            <a:endParaRPr lang="en-US" sz="2800" b="0" i="0" u="none" strike="noStrike" baseline="0" dirty="0">
              <a:solidFill>
                <a:srgbClr val="000000"/>
              </a:solidFill>
              <a:latin typeface="Times New Roman" panose="02020603050405020304" pitchFamily="18" charset="0"/>
            </a:endParaRPr>
          </a:p>
          <a:p>
            <a:endParaRPr lang="en-US" dirty="0"/>
          </a:p>
        </p:txBody>
      </p:sp>
      <p:sp>
        <p:nvSpPr>
          <p:cNvPr id="5" name="Date Placeholder 4">
            <a:extLst>
              <a:ext uri="{FF2B5EF4-FFF2-40B4-BE49-F238E27FC236}">
                <a16:creationId xmlns:a16="http://schemas.microsoft.com/office/drawing/2014/main" id="{8C0ABE15-935B-402A-BF42-03DC6913F6B6}"/>
              </a:ext>
            </a:extLst>
          </p:cNvPr>
          <p:cNvSpPr>
            <a:spLocks noGrp="1"/>
          </p:cNvSpPr>
          <p:nvPr>
            <p:ph type="dt" idx="10"/>
          </p:nvPr>
        </p:nvSpPr>
        <p:spPr/>
        <p:txBody>
          <a:bodyPr/>
          <a:lstStyle/>
          <a:p>
            <a:r>
              <a:rPr lang="en-US"/>
              <a:t>Feb 2022</a:t>
            </a:r>
            <a:endParaRPr lang="en-GB" dirty="0"/>
          </a:p>
        </p:txBody>
      </p:sp>
      <p:sp>
        <p:nvSpPr>
          <p:cNvPr id="6" name="Footer Placeholder 5">
            <a:extLst>
              <a:ext uri="{FF2B5EF4-FFF2-40B4-BE49-F238E27FC236}">
                <a16:creationId xmlns:a16="http://schemas.microsoft.com/office/drawing/2014/main" id="{AF925E32-ADB1-49A2-A7B7-5742D5050147}"/>
              </a:ext>
            </a:extLst>
          </p:cNvPr>
          <p:cNvSpPr>
            <a:spLocks noGrp="1"/>
          </p:cNvSpPr>
          <p:nvPr>
            <p:ph type="ftr" idx="11"/>
          </p:nvPr>
        </p:nvSpPr>
        <p:spPr/>
        <p:txBody>
          <a:bodyPr/>
          <a:lstStyle/>
          <a:p>
            <a:r>
              <a:rPr lang="en-GB"/>
              <a:t>Christian Berger, Dong Wei (NXP)</a:t>
            </a:r>
          </a:p>
          <a:p>
            <a:endParaRPr lang="en-GB" dirty="0"/>
          </a:p>
        </p:txBody>
      </p:sp>
      <p:sp>
        <p:nvSpPr>
          <p:cNvPr id="7" name="Slide Number Placeholder 6">
            <a:extLst>
              <a:ext uri="{FF2B5EF4-FFF2-40B4-BE49-F238E27FC236}">
                <a16:creationId xmlns:a16="http://schemas.microsoft.com/office/drawing/2014/main" id="{D5A9817C-F49B-427C-9D76-4DB6D17665AE}"/>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593478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F81C5-91AE-4EEA-B47A-F827E1D8FD76}"/>
              </a:ext>
            </a:extLst>
          </p:cNvPr>
          <p:cNvSpPr>
            <a:spLocks noGrp="1"/>
          </p:cNvSpPr>
          <p:nvPr>
            <p:ph type="title"/>
          </p:nvPr>
        </p:nvSpPr>
        <p:spPr/>
        <p:txBody>
          <a:bodyPr/>
          <a:lstStyle/>
          <a:p>
            <a:r>
              <a:rPr lang="en-US" dirty="0"/>
              <a:t>Implementation in Non-TB Ranging II</a:t>
            </a:r>
          </a:p>
        </p:txBody>
      </p:sp>
      <p:sp>
        <p:nvSpPr>
          <p:cNvPr id="3" name="Content Placeholder 2">
            <a:extLst>
              <a:ext uri="{FF2B5EF4-FFF2-40B4-BE49-F238E27FC236}">
                <a16:creationId xmlns:a16="http://schemas.microsoft.com/office/drawing/2014/main" id="{7254DC46-DB6A-4ED6-8623-D73BF1E31146}"/>
              </a:ext>
            </a:extLst>
          </p:cNvPr>
          <p:cNvSpPr>
            <a:spLocks noGrp="1"/>
          </p:cNvSpPr>
          <p:nvPr>
            <p:ph sz="half" idx="1"/>
          </p:nvPr>
        </p:nvSpPr>
        <p:spPr/>
        <p:txBody>
          <a:bodyPr/>
          <a:lstStyle/>
          <a:p>
            <a:r>
              <a:rPr lang="en-US" dirty="0"/>
              <a:t>Responder indicates in LMR</a:t>
            </a:r>
          </a:p>
          <a:p>
            <a:pPr marL="457200" indent="-457200">
              <a:buFont typeface="Arial" panose="020B0604020202020204" pitchFamily="34" charset="0"/>
              <a:buChar char="•"/>
            </a:pPr>
            <a:r>
              <a:rPr lang="en-US" dirty="0"/>
              <a:t>R2I NDP Tx Power</a:t>
            </a:r>
          </a:p>
          <a:p>
            <a:pPr marL="457200" indent="-457200">
              <a:buFont typeface="Arial" panose="020B0604020202020204" pitchFamily="34" charset="0"/>
              <a:buChar char="•"/>
            </a:pPr>
            <a:r>
              <a:rPr lang="en-US" dirty="0"/>
              <a:t>I2R Target RSSI</a:t>
            </a:r>
          </a:p>
        </p:txBody>
      </p:sp>
      <p:sp>
        <p:nvSpPr>
          <p:cNvPr id="5" name="Date Placeholder 4">
            <a:extLst>
              <a:ext uri="{FF2B5EF4-FFF2-40B4-BE49-F238E27FC236}">
                <a16:creationId xmlns:a16="http://schemas.microsoft.com/office/drawing/2014/main" id="{0B3B5403-865B-4EF7-B54B-84D10DEC7215}"/>
              </a:ext>
            </a:extLst>
          </p:cNvPr>
          <p:cNvSpPr>
            <a:spLocks noGrp="1"/>
          </p:cNvSpPr>
          <p:nvPr>
            <p:ph type="dt" idx="10"/>
          </p:nvPr>
        </p:nvSpPr>
        <p:spPr/>
        <p:txBody>
          <a:bodyPr/>
          <a:lstStyle/>
          <a:p>
            <a:r>
              <a:rPr lang="en-US"/>
              <a:t>Feb 2022</a:t>
            </a:r>
            <a:endParaRPr lang="en-GB" dirty="0"/>
          </a:p>
        </p:txBody>
      </p:sp>
      <p:sp>
        <p:nvSpPr>
          <p:cNvPr id="6" name="Footer Placeholder 5">
            <a:extLst>
              <a:ext uri="{FF2B5EF4-FFF2-40B4-BE49-F238E27FC236}">
                <a16:creationId xmlns:a16="http://schemas.microsoft.com/office/drawing/2014/main" id="{955B7EE8-A139-4205-ACB1-2E81D5B0E7A0}"/>
              </a:ext>
            </a:extLst>
          </p:cNvPr>
          <p:cNvSpPr>
            <a:spLocks noGrp="1"/>
          </p:cNvSpPr>
          <p:nvPr>
            <p:ph type="ftr" idx="11"/>
          </p:nvPr>
        </p:nvSpPr>
        <p:spPr/>
        <p:txBody>
          <a:bodyPr/>
          <a:lstStyle/>
          <a:p>
            <a:r>
              <a:rPr lang="en-GB"/>
              <a:t>Christian Berger, Dong Wei (NXP)</a:t>
            </a:r>
          </a:p>
          <a:p>
            <a:endParaRPr lang="en-GB" dirty="0"/>
          </a:p>
        </p:txBody>
      </p:sp>
      <p:sp>
        <p:nvSpPr>
          <p:cNvPr id="7" name="Slide Number Placeholder 6">
            <a:extLst>
              <a:ext uri="{FF2B5EF4-FFF2-40B4-BE49-F238E27FC236}">
                <a16:creationId xmlns:a16="http://schemas.microsoft.com/office/drawing/2014/main" id="{F641017A-1DFB-415E-9456-91B450681945}"/>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pic>
        <p:nvPicPr>
          <p:cNvPr id="8" name="Picture 7">
            <a:extLst>
              <a:ext uri="{FF2B5EF4-FFF2-40B4-BE49-F238E27FC236}">
                <a16:creationId xmlns:a16="http://schemas.microsoft.com/office/drawing/2014/main" id="{07E638A2-1063-4F2F-8326-9003D971836F}"/>
              </a:ext>
            </a:extLst>
          </p:cNvPr>
          <p:cNvPicPr>
            <a:picLocks noChangeAspect="1"/>
          </p:cNvPicPr>
          <p:nvPr/>
        </p:nvPicPr>
        <p:blipFill>
          <a:blip r:embed="rId2"/>
          <a:stretch>
            <a:fillRect/>
          </a:stretch>
        </p:blipFill>
        <p:spPr>
          <a:xfrm>
            <a:off x="6324600" y="2069389"/>
            <a:ext cx="5506064" cy="1968418"/>
          </a:xfrm>
          <a:prstGeom prst="rect">
            <a:avLst/>
          </a:prstGeom>
        </p:spPr>
      </p:pic>
    </p:spTree>
    <p:extLst>
      <p:ext uri="{BB962C8B-B14F-4D97-AF65-F5344CB8AC3E}">
        <p14:creationId xmlns:p14="http://schemas.microsoft.com/office/powerpoint/2010/main" val="1764739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94BF9-C6D5-4FD3-BB4A-68F46F87587D}"/>
              </a:ext>
            </a:extLst>
          </p:cNvPr>
          <p:cNvSpPr>
            <a:spLocks noGrp="1"/>
          </p:cNvSpPr>
          <p:nvPr>
            <p:ph type="title"/>
          </p:nvPr>
        </p:nvSpPr>
        <p:spPr/>
        <p:txBody>
          <a:bodyPr/>
          <a:lstStyle/>
          <a:p>
            <a:r>
              <a:rPr lang="en-US" dirty="0"/>
              <a:t>Definitions of Fields</a:t>
            </a:r>
          </a:p>
        </p:txBody>
      </p:sp>
      <p:sp>
        <p:nvSpPr>
          <p:cNvPr id="3" name="Content Placeholder 2">
            <a:extLst>
              <a:ext uri="{FF2B5EF4-FFF2-40B4-BE49-F238E27FC236}">
                <a16:creationId xmlns:a16="http://schemas.microsoft.com/office/drawing/2014/main" id="{EE4A0C69-9C0B-4870-8CF5-3D57805CCEBC}"/>
              </a:ext>
            </a:extLst>
          </p:cNvPr>
          <p:cNvSpPr>
            <a:spLocks noGrp="1"/>
          </p:cNvSpPr>
          <p:nvPr>
            <p:ph idx="1"/>
          </p:nvPr>
        </p:nvSpPr>
        <p:spPr/>
        <p:txBody>
          <a:bodyPr>
            <a:normAutofit fontScale="92500"/>
          </a:bodyPr>
          <a:lstStyle/>
          <a:p>
            <a:r>
              <a:rPr lang="en-US" b="0" dirty="0"/>
              <a:t>The </a:t>
            </a:r>
            <a:r>
              <a:rPr lang="en-US" i="1" dirty="0"/>
              <a:t>R2I NDP Tx Power </a:t>
            </a:r>
            <a:r>
              <a:rPr lang="en-US" b="0" dirty="0"/>
              <a:t>field indicates the combined average power per 20 MHz bandwidth referenced to the antenna connector, of all antennas used to transmit the preceding R2I NDP. The transmit power is reported with a resolution of 1 dB, with values in the range 0 to 60 representing –20 dBm to 40 dBm, respectively. Values above 60 are reserved. </a:t>
            </a:r>
          </a:p>
          <a:p>
            <a:endParaRPr lang="en-US" b="0" dirty="0"/>
          </a:p>
          <a:p>
            <a:r>
              <a:rPr lang="en-US" b="0" dirty="0"/>
              <a:t>The </a:t>
            </a:r>
            <a:r>
              <a:rPr lang="en-US" i="1" dirty="0"/>
              <a:t>I2R NDP Target RSSI </a:t>
            </a:r>
            <a:r>
              <a:rPr lang="en-US" b="0" dirty="0"/>
              <a:t>field indicates the preferred receive signal power, averaged over the RSTA's antenna connectors, for future I2R NDPs transmitted by the ISTA. The preferred receive signal power in units of dBm is </a:t>
            </a:r>
            <a:r>
              <a:rPr lang="en-US" b="0" dirty="0" err="1"/>
              <a:t>TargetRSSI</a:t>
            </a:r>
            <a:r>
              <a:rPr lang="en-US" b="0" dirty="0"/>
              <a:t> = –110 + </a:t>
            </a:r>
            <a:r>
              <a:rPr lang="en-US" b="0" dirty="0" err="1"/>
              <a:t>FVal</a:t>
            </a:r>
            <a:r>
              <a:rPr lang="en-US" b="0" dirty="0"/>
              <a:t>, where </a:t>
            </a:r>
            <a:r>
              <a:rPr lang="en-US" b="0" dirty="0" err="1"/>
              <a:t>FVal</a:t>
            </a:r>
            <a:r>
              <a:rPr lang="en-US" b="0" dirty="0"/>
              <a:t> is the value of the Target RSSI field, except that values above 90 indicate that the RSTA has no preferred receive signal power for the I2R NPDs.</a:t>
            </a:r>
          </a:p>
        </p:txBody>
      </p:sp>
      <p:sp>
        <p:nvSpPr>
          <p:cNvPr id="4" name="Date Placeholder 3">
            <a:extLst>
              <a:ext uri="{FF2B5EF4-FFF2-40B4-BE49-F238E27FC236}">
                <a16:creationId xmlns:a16="http://schemas.microsoft.com/office/drawing/2014/main" id="{30E4D92A-45EC-4452-80AD-6CD727980CBA}"/>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E17C2793-D82B-4F68-813C-9EE1D83B4F16}"/>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27B9A65F-0024-4B31-9218-DDA55A661E6A}"/>
              </a:ext>
            </a:extLst>
          </p:cNvPr>
          <p:cNvSpPr>
            <a:spLocks noGrp="1"/>
          </p:cNvSpPr>
          <p:nvPr>
            <p:ph type="sldNum" idx="12"/>
          </p:nvPr>
        </p:nvSpPr>
        <p:spPr/>
        <p:txBody>
          <a:bodyPr/>
          <a:lstStyle/>
          <a:p>
            <a:r>
              <a:rPr lang="en-GB"/>
              <a:t>Slide </a:t>
            </a:r>
            <a:fld id="{D09C756B-EB39-4236-ADBB-73052B179AE4}" type="slidenum">
              <a:rPr lang="en-GB" smtClean="0"/>
              <a:pPr/>
              <a:t>9</a:t>
            </a:fld>
            <a:endParaRPr lang="en-GB"/>
          </a:p>
        </p:txBody>
      </p:sp>
    </p:spTree>
    <p:extLst>
      <p:ext uri="{BB962C8B-B14F-4D97-AF65-F5344CB8AC3E}">
        <p14:creationId xmlns:p14="http://schemas.microsoft.com/office/powerpoint/2010/main" val="3144967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850</Words>
  <Application>Microsoft Office PowerPoint</Application>
  <PresentationFormat>Widescreen</PresentationFormat>
  <Paragraphs>109</Paragraphs>
  <Slides>12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7" baseType="lpstr">
      <vt:lpstr>Arial</vt:lpstr>
      <vt:lpstr>Times New Roman</vt:lpstr>
      <vt:lpstr>Office Theme</vt:lpstr>
      <vt:lpstr>Document</vt:lpstr>
      <vt:lpstr>Visio</vt:lpstr>
      <vt:lpstr>Tx Power Control and Reporting</vt:lpstr>
      <vt:lpstr>Tx Power in CSI Sensing</vt:lpstr>
      <vt:lpstr>Reasons for Tx Power Changes</vt:lpstr>
      <vt:lpstr>Proposed Solution</vt:lpstr>
      <vt:lpstr>Implementation in Non-TB Ranging I</vt:lpstr>
      <vt:lpstr>Non-TB Ranging Overview</vt:lpstr>
      <vt:lpstr>Definitions of Subfields</vt:lpstr>
      <vt:lpstr>Implementation in Non-TB Ranging II</vt:lpstr>
      <vt:lpstr>Definitions of Fields</vt:lpstr>
      <vt:lpstr>Possible Additions</vt:lpstr>
      <vt:lpstr>TB Ranging Overview</vt:lpstr>
      <vt:lpstr>TB Ranging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Secure LTF Frequency Windows</dc:title>
  <dc:creator>Christian Berger</dc:creator>
  <cp:lastModifiedBy>Christian Berger</cp:lastModifiedBy>
  <cp:revision>108</cp:revision>
  <dcterms:created xsi:type="dcterms:W3CDTF">2021-01-10T18:15:57Z</dcterms:created>
  <dcterms:modified xsi:type="dcterms:W3CDTF">2022-02-24T05:30:43Z</dcterms:modified>
</cp:coreProperties>
</file>