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7" r:id="rId6"/>
    <p:sldId id="265" r:id="rId7"/>
    <p:sldId id="368" r:id="rId8"/>
    <p:sldId id="268" r:id="rId9"/>
    <p:sldId id="280" r:id="rId10"/>
    <p:sldId id="266" r:id="rId11"/>
    <p:sldId id="370" r:id="rId12"/>
    <p:sldId id="261" r:id="rId13"/>
    <p:sldId id="2369" r:id="rId14"/>
    <p:sldId id="369" r:id="rId15"/>
    <p:sldId id="2368" r:id="rId16"/>
    <p:sldId id="365" r:id="rId17"/>
    <p:sldId id="37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F610D6-9778-4AD8-B8EA-A8EE3A3B5094}" v="4" dt="2022-02-24T04:55:23.1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0" d="100"/>
          <a:sy n="50" d="100"/>
        </p:scale>
        <p:origin x="2696"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Feb 2022</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0380</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1986-00-0itu-itu-ahg-minutes-for-january-2022-plenary.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378-00-0itu-proposed-modifications-to-itu-r-m-1450-5.docx" TargetMode="External"/><Relationship Id="rId7" Type="http://schemas.openxmlformats.org/officeDocument/2006/relationships/hyperlink" Target="http://www.itu.int/md/dologin_md.asp?lang=en&amp;id=R19-WP5A-C-0491!N16!MSW-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tu.int/md/R19-WP5A-C-0491/en" TargetMode="External"/><Relationship Id="rId5" Type="http://schemas.openxmlformats.org/officeDocument/2006/relationships/hyperlink" Target="http://www.itu.int/md/dologin_md.asp?lang=en&amp;id=R19-WP5A-C-0491!N15!MSW-E" TargetMode="External"/><Relationship Id="rId4" Type="http://schemas.openxmlformats.org/officeDocument/2006/relationships/hyperlink" Target="https://mentor.ieee.org/802.11/dcn/22/11-22-0379-00-0itu-proposed-modifications-to-itu-r-m-18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2022-02-24</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Feb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910165310"/>
              </p:ext>
            </p:extLst>
          </p:nvPr>
        </p:nvGraphicFramePr>
        <p:xfrm>
          <a:off x="634737" y="2580482"/>
          <a:ext cx="10920412" cy="3784600"/>
        </p:xfrm>
        <a:graphic>
          <a:graphicData uri="http://schemas.openxmlformats.org/presentationml/2006/ole">
            <mc:AlternateContent xmlns:mc="http://schemas.openxmlformats.org/markup-compatibility/2006">
              <mc:Choice xmlns:v="urn:schemas-microsoft-com:vml" Requires="v">
                <p:oleObj spid="_x0000_s1027" name="Document" r:id="rId4" imgW="8245941" imgH="2866464" progId="Word.Document.8">
                  <p:embed/>
                </p:oleObj>
              </mc:Choice>
              <mc:Fallback>
                <p:oleObj name="Document" r:id="rId4" imgW="8245941" imgH="2866464" progId="Word.Document.8">
                  <p:embed/>
                  <p:pic>
                    <p:nvPicPr>
                      <p:cNvPr id="9" name="Object 3"/>
                      <p:cNvPicPr>
                        <a:picLocks noChangeAspect="1" noChangeArrowheads="1"/>
                      </p:cNvPicPr>
                      <p:nvPr/>
                    </p:nvPicPr>
                    <p:blipFill>
                      <a:blip r:embed="rId5"/>
                      <a:srcRect/>
                      <a:stretch>
                        <a:fillRect/>
                      </a:stretch>
                    </p:blipFill>
                    <p:spPr bwMode="auto">
                      <a:xfrm>
                        <a:off x="634737" y="2580482"/>
                        <a:ext cx="10920412" cy="378460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No update</a:t>
            </a: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10</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Feb 2022</a:t>
            </a:r>
          </a:p>
        </p:txBody>
      </p:sp>
    </p:spTree>
    <p:extLst>
      <p:ext uri="{BB962C8B-B14F-4D97-AF65-F5344CB8AC3E}">
        <p14:creationId xmlns:p14="http://schemas.microsoft.com/office/powerpoint/2010/main" val="2791506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To continue working on ITU AHG proposals on revisions to recommendations on M.1450 &amp; M.1801 for submission to Working Party 5A </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400" dirty="0"/>
              <a:t>Monday 2022-05-23 - Friday 2022-06-03</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400" dirty="0"/>
              <a:t>March 10, 16:00-18:00 ET (13:00-15:00 PT)</a:t>
            </a:r>
          </a:p>
          <a:p>
            <a:pPr marL="342900" lvl="2" indent="-342900">
              <a:spcBef>
                <a:spcPts val="300"/>
              </a:spcBef>
              <a:spcAft>
                <a:spcPts val="0"/>
              </a:spcAft>
              <a:buFont typeface="Arial" panose="020B0604020202020204" pitchFamily="34" charset="0"/>
              <a:buChar char="•"/>
              <a:defRPr/>
            </a:pPr>
            <a:r>
              <a:rPr lang="en-US" sz="24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4342607"/>
          </a:xfrm>
        </p:spPr>
        <p:txBody>
          <a:bodyPr/>
          <a:lstStyle/>
          <a:p>
            <a:r>
              <a:rPr lang="en-US" sz="16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16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sz="1600" dirty="0">
                <a:hlinkClick r:id="rId5"/>
              </a:rPr>
              <a:t>[44]</a:t>
            </a:r>
            <a:endParaRPr lang="en-US" sz="1600"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sz="1600" dirty="0">
                <a:hlinkClick r:id="rId6"/>
              </a:rPr>
              <a:t>[43]</a:t>
            </a:r>
            <a:endParaRPr lang="en-US" sz="1600" u="sng" dirty="0"/>
          </a:p>
          <a:p>
            <a:pPr>
              <a:defRPr/>
            </a:pPr>
            <a:r>
              <a:rPr lang="en-US" sz="16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sz="1600" dirty="0">
                <a:hlinkClick r:id="rId7"/>
              </a:rPr>
              <a:t>[154]</a:t>
            </a:r>
            <a:endParaRPr lang="en-US" sz="1600"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sz="1600" dirty="0">
                <a:hlinkClick r:id="rId8"/>
              </a:rPr>
              <a:t>[153]</a:t>
            </a:r>
            <a:endParaRPr lang="en-US" sz="1600" dirty="0"/>
          </a:p>
          <a:p>
            <a:pPr marL="0" lvl="2" indent="0">
              <a:spcBef>
                <a:spcPts val="300"/>
              </a:spcBef>
              <a:spcAft>
                <a:spcPts val="0"/>
              </a:spcAft>
              <a:defRPr/>
            </a:pPr>
            <a:r>
              <a:rPr lang="en-US" sz="16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a:p>
            <a:pPr marL="0" lvl="2" indent="0">
              <a:spcBef>
                <a:spcPts val="300"/>
              </a:spcBef>
              <a:spcAft>
                <a:spcPts val="0"/>
              </a:spcAft>
              <a:defRPr/>
            </a:pPr>
            <a:r>
              <a:rPr lang="en-US" sz="1600" b="1" dirty="0">
                <a:cs typeface="+mn-cs"/>
              </a:rPr>
              <a:t>IEEE 802 contributions to WP5A Nov 2021 Meeting under agenda item RLAN characteristics</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6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600" kern="1200" dirty="0">
                <a:solidFill>
                  <a:srgbClr val="0000CC"/>
                </a:solidFill>
                <a:latin typeface="Times New Roman" panose="02020603050405020304" pitchFamily="18" charset="0"/>
                <a:ea typeface="MS Gothic" panose="020B0609070205080204" pitchFamily="49" charset="-128"/>
                <a:hlinkClick r:id="rId11"/>
              </a:rPr>
              <a:t>[ 439 ]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600" kern="1200" dirty="0">
                <a:solidFill>
                  <a:srgbClr val="0000CC"/>
                </a:solidFill>
                <a:latin typeface="Times New Roman" panose="02020603050405020304" pitchFamily="18" charset="0"/>
                <a:ea typeface="MS Gothic" panose="020B0609070205080204" pitchFamily="49" charset="-128"/>
                <a:hlinkClick r:id="rId12"/>
              </a:rPr>
              <a:t>[ 438 ]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lvl="2" indent="0">
              <a:spcBef>
                <a:spcPts val="300"/>
              </a:spcBef>
              <a:spcAft>
                <a:spcPts val="0"/>
              </a:spcAft>
              <a:defRPr/>
            </a:pPr>
            <a:endParaRPr lang="en-US" sz="1600" b="1" dirty="0">
              <a:solidFill>
                <a:schemeClr val="tx1"/>
              </a:solidFill>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Feb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February 24,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Self)</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strike="sngStrike" dirty="0">
                <a:solidFill>
                  <a:srgbClr val="FF0000"/>
                </a:solidFill>
              </a:rPr>
              <a:t>Participation in the ITU AHG at this meeting counts towards 802.11 voting rights; capture your attendance on IMAT </a:t>
            </a:r>
            <a:r>
              <a:rPr lang="en-US" altLang="en-US" sz="2400" strike="sngStrike" dirty="0">
                <a:solidFill>
                  <a:srgbClr val="FF0000"/>
                </a:solidFill>
                <a:hlinkClick r:id="rId3">
                  <a:extLst>
                    <a:ext uri="{A12FA001-AC4F-418D-AE19-62706E023703}">
                      <ahyp:hlinkClr xmlns:ahyp="http://schemas.microsoft.com/office/drawing/2018/hyperlinkcolor" val="tx"/>
                    </a:ext>
                  </a:extLst>
                </a:hlinkClick>
              </a:rPr>
              <a:t>https://imat.ieee.org/attendance</a:t>
            </a:r>
            <a:r>
              <a:rPr lang="en-US" altLang="en-US" sz="2400" strike="sngStrike" dirty="0">
                <a:solidFill>
                  <a:srgbClr val="FF0000"/>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Feb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Feb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11-22-0378-00-0itu, Proposed modifications to ITU-R M.1450-5, Hassan Yaghoobi (Intel Corp.)</a:t>
            </a:r>
          </a:p>
          <a:p>
            <a:pPr marL="857250" lvl="1" indent="-457200">
              <a:spcBef>
                <a:spcPts val="200"/>
              </a:spcBef>
              <a:buFont typeface="+mj-lt"/>
              <a:buAutoNum type="alphaLcPeriod"/>
              <a:defRPr/>
            </a:pPr>
            <a:r>
              <a:rPr lang="en-US" dirty="0"/>
              <a:t>11-22-0379-00-0itu, Proposed modifications to ITU-R M.1801-2,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Next Meetings</a:t>
            </a:r>
          </a:p>
          <a:p>
            <a:pPr marL="457200" indent="-457200">
              <a:spcBef>
                <a:spcPts val="200"/>
              </a:spcBef>
              <a:buFont typeface="Times New Roman" panose="02020603050405020304" pitchFamily="18" charset="0"/>
              <a:buAutoNum type="arabicPeriod"/>
              <a:defRPr/>
            </a:pPr>
            <a:r>
              <a:rPr lang="en-US" sz="2000" dirty="0"/>
              <a:t>Any Other Business?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January 2022 Interim (January 20, 2022)</a:t>
            </a:r>
          </a:p>
          <a:p>
            <a:pPr marL="400050" lvl="1" indent="0">
              <a:spcBef>
                <a:spcPts val="200"/>
              </a:spcBef>
              <a:defRPr/>
            </a:pPr>
            <a:r>
              <a:rPr lang="en-US" altLang="en-US" dirty="0">
                <a:hlinkClick r:id="rId2"/>
              </a:rPr>
              <a:t>https://mentor.ieee.org/802.11/dcn/21/11-21-1986-00-0itu-itu-ahg-minutes-for-january-2022-plenary.docx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57792" y="1219200"/>
            <a:ext cx="10361084" cy="5073649"/>
          </a:xfrm>
          <a:ln/>
        </p:spPr>
        <p:txBody>
          <a:bodyPr/>
          <a:lstStyle/>
          <a:p>
            <a:pPr marL="0" indent="0">
              <a:spcBef>
                <a:spcPts val="200"/>
              </a:spcBef>
              <a:defRPr/>
            </a:pPr>
            <a:r>
              <a:rPr lang="en-US" sz="2000" dirty="0"/>
              <a:t>New Contributions</a:t>
            </a:r>
          </a:p>
          <a:p>
            <a:pPr marL="857250" lvl="1" indent="-457200">
              <a:spcBef>
                <a:spcPts val="200"/>
              </a:spcBef>
              <a:buFont typeface="+mj-lt"/>
              <a:buAutoNum type="alphaLcPeriod"/>
              <a:defRPr/>
            </a:pPr>
            <a:r>
              <a:rPr lang="en-US" sz="1800" dirty="0"/>
              <a:t>11-22-0378-00-0itu, Proposed modifications to ITU-R M.1450-5, Hassan Yaghoobi (Intel Corp.)</a:t>
            </a:r>
          </a:p>
          <a:p>
            <a:pPr marL="400050" lvl="1" indent="0">
              <a:spcBef>
                <a:spcPts val="200"/>
              </a:spcBef>
              <a:defRPr/>
            </a:pPr>
            <a:r>
              <a:rPr lang="en-US" sz="1600" dirty="0">
                <a:hlinkClick r:id="rId3"/>
              </a:rPr>
              <a:t>https://mentor.ieee.org/802.11/dcn/22/11-22-0378-00-0itu-proposed-modifications-to-itu-r-m-1450-5.docx</a:t>
            </a:r>
            <a:r>
              <a:rPr lang="en-US" sz="1600" dirty="0"/>
              <a:t> </a:t>
            </a:r>
          </a:p>
          <a:p>
            <a:pPr marL="857250" lvl="1" indent="-457200">
              <a:spcBef>
                <a:spcPts val="200"/>
              </a:spcBef>
              <a:buFont typeface="+mj-lt"/>
              <a:buAutoNum type="alphaLcPeriod"/>
              <a:defRPr/>
            </a:pPr>
            <a:r>
              <a:rPr lang="en-US" sz="1800" dirty="0"/>
              <a:t>11-22-0379-00-0itu, Proposed modifications to ITU-R M.1801-2, Hassan Yaghoobi (Intel Corp.)</a:t>
            </a:r>
          </a:p>
          <a:p>
            <a:pPr marL="400050" lvl="1" indent="0">
              <a:spcBef>
                <a:spcPts val="200"/>
              </a:spcBef>
              <a:defRPr/>
            </a:pPr>
            <a:r>
              <a:rPr lang="en-US" sz="1600" dirty="0">
                <a:hlinkClick r:id="rId4"/>
              </a:rPr>
              <a:t>https://mentor.ieee.org/802.11/dcn/22/11-22-0379-00-0itu-proposed-modifications-to-itu-r-m-1801-2.docx</a:t>
            </a:r>
            <a:r>
              <a:rPr lang="en-US" sz="1600" dirty="0"/>
              <a:t> </a:t>
            </a:r>
          </a:p>
          <a:p>
            <a:pPr marL="0" indent="0">
              <a:spcBef>
                <a:spcPts val="200"/>
              </a:spcBef>
              <a:defRPr/>
            </a:pPr>
            <a:r>
              <a:rPr lang="en-US" sz="2000" dirty="0"/>
              <a:t>Contribution for Further Discussion</a:t>
            </a:r>
          </a:p>
          <a:p>
            <a:pPr marL="857250" lvl="1" indent="-457200">
              <a:spcBef>
                <a:spcPts val="200"/>
              </a:spcBef>
              <a:buFont typeface="+mj-lt"/>
              <a:buAutoNum type="alphaLcPeriod"/>
              <a:defRPr/>
            </a:pPr>
            <a:r>
              <a:rPr lang="en-US" sz="1600" dirty="0"/>
              <a:t>N/A</a:t>
            </a:r>
          </a:p>
          <a:p>
            <a:pPr marL="0" indent="0">
              <a:spcBef>
                <a:spcPts val="200"/>
              </a:spcBef>
              <a:defRPr/>
            </a:pPr>
            <a:r>
              <a:rPr lang="en-US" sz="2000" dirty="0"/>
              <a:t>References: </a:t>
            </a:r>
            <a:r>
              <a:rPr lang="en-US" sz="1800" b="0" dirty="0"/>
              <a:t>WP 5A </a:t>
            </a:r>
            <a:r>
              <a:rPr lang="en-GB" sz="1800" b="0" dirty="0"/>
              <a:t>working document towards a preliminary draft revision of Recommendation ITU-R M.1450-5 and M.1801-2 </a:t>
            </a:r>
          </a:p>
          <a:p>
            <a:pPr marL="571500" lvl="1" indent="-457200" hangingPunct="0">
              <a:spcBef>
                <a:spcPts val="600"/>
              </a:spcBef>
              <a:spcAft>
                <a:spcPts val="0"/>
              </a:spcAft>
              <a:buFont typeface="+mj-lt"/>
              <a:buAutoNum type="alphaLcPeriod"/>
              <a:tabLst>
                <a:tab pos="720090" algn="l"/>
                <a:tab pos="1188085" algn="l"/>
                <a:tab pos="1440180" algn="l"/>
                <a:tab pos="504190" algn="l"/>
                <a:tab pos="720090" algn="l"/>
                <a:tab pos="756285" algn="l"/>
                <a:tab pos="1008380" algn="l"/>
                <a:tab pos="1188085" algn="l"/>
                <a:tab pos="1260475" algn="l"/>
                <a:tab pos="1440180" algn="l"/>
              </a:tabLst>
            </a:pPr>
            <a:r>
              <a:rPr lang="en-GB" sz="1800" b="0" dirty="0"/>
              <a:t>ITU-R M.1450-5 - “Characteristics of broadband radio local area networks”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Annex 15</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600" b="1" dirty="0">
              <a:solidFill>
                <a:srgbClr val="0000CC"/>
              </a:solidFill>
              <a:effectLst/>
              <a:latin typeface="Times New Roman" panose="02020603050405020304" pitchFamily="18" charset="0"/>
              <a:ea typeface="DengXian" panose="02010600030101010101" pitchFamily="2" charset="-122"/>
            </a:endParaRPr>
          </a:p>
          <a:p>
            <a:pPr marL="571500" lvl="1" indent="-457200" hangingPunct="0">
              <a:spcBef>
                <a:spcPts val="600"/>
              </a:spcBef>
              <a:spcAft>
                <a:spcPts val="0"/>
              </a:spcAft>
              <a:buFont typeface="+mj-lt"/>
              <a:buAutoNum type="alphaLcPeriod"/>
              <a:tabLst>
                <a:tab pos="720090" algn="l"/>
                <a:tab pos="1188085" algn="l"/>
                <a:tab pos="1440180" algn="l"/>
                <a:tab pos="504190" algn="l"/>
                <a:tab pos="720090" algn="l"/>
                <a:tab pos="756285" algn="l"/>
                <a:tab pos="1008380" algn="l"/>
                <a:tab pos="1188085" algn="l"/>
                <a:tab pos="1260475" algn="l"/>
                <a:tab pos="1440180" algn="l"/>
              </a:tabLst>
            </a:pPr>
            <a:r>
              <a:rPr lang="en-GB" sz="1800" b="0" dirty="0"/>
              <a:t>ITU-R M.1801-2 </a:t>
            </a:r>
            <a:r>
              <a:rPr lang="en-US" sz="1800" b="0" dirty="0"/>
              <a:t>–</a:t>
            </a:r>
            <a:r>
              <a:rPr lang="en-GB" sz="1800" b="0" dirty="0"/>
              <a:t> “Radio interface standards for broadband wireless access systems, including mobile and nomadic applications, in the mobile service operating below 6 GHz”</a:t>
            </a:r>
            <a:r>
              <a:rPr lang="en-GB" sz="1600" dirty="0">
                <a:effectLst/>
                <a:latin typeface="Times New Roman" panose="02020603050405020304" pitchFamily="18" charset="0"/>
                <a:ea typeface="Times New Roman" panose="02020603050405020304" pitchFamily="18" charset="0"/>
              </a:rPr>
              <a:t>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Annex 16</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dirty="0">
                <a:effectLst/>
                <a:latin typeface="Times New Roman" panose="02020603050405020304" pitchFamily="18" charset="0"/>
                <a:ea typeface="Times New Roman" panose="02020603050405020304" pitchFamily="18" charset="0"/>
              </a:rPr>
              <a:t>. </a:t>
            </a: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67168</TotalTime>
  <Words>1539</Words>
  <Application>Microsoft Office PowerPoint</Application>
  <PresentationFormat>Widescreen</PresentationFormat>
  <Paragraphs>174</Paragraphs>
  <Slides>14</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505</cp:revision>
  <cp:lastPrinted>1601-01-01T00:00:00Z</cp:lastPrinted>
  <dcterms:created xsi:type="dcterms:W3CDTF">2017-06-02T20:57:23Z</dcterms:created>
  <dcterms:modified xsi:type="dcterms:W3CDTF">2022-02-24T04:56:33Z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