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2"/>
  </p:notesMasterIdLst>
  <p:handoutMasterIdLst>
    <p:handoutMasterId r:id="rId13"/>
  </p:handoutMasterIdLst>
  <p:sldIdLst>
    <p:sldId id="256" r:id="rId3"/>
    <p:sldId id="265" r:id="rId4"/>
    <p:sldId id="291" r:id="rId5"/>
    <p:sldId id="292" r:id="rId6"/>
    <p:sldId id="296" r:id="rId7"/>
    <p:sldId id="297" r:id="rId8"/>
    <p:sldId id="299" r:id="rId9"/>
    <p:sldId id="298" r:id="rId10"/>
    <p:sldId id="288"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ng Wei" initials="DW" lastIdx="1" clrIdx="0">
    <p:extLst>
      <p:ext uri="{19B8F6BF-5375-455C-9EA6-DF929625EA0E}">
        <p15:presenceInfo xmlns:p15="http://schemas.microsoft.com/office/powerpoint/2012/main" userId="S::dong.wei@nxp.com::ea308294-7d91-451f-8b46-bb4248f026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2" autoAdjust="0"/>
    <p:restoredTop sz="94662" autoAdjust="0"/>
  </p:normalViewPr>
  <p:slideViewPr>
    <p:cSldViewPr>
      <p:cViewPr varScale="1">
        <p:scale>
          <a:sx n="109" d="100"/>
          <a:sy n="109" d="100"/>
        </p:scale>
        <p:origin x="28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10" d="100"/>
        <a:sy n="110" d="100"/>
      </p:scale>
      <p:origin x="0" y="0"/>
    </p:cViewPr>
  </p:sorterViewPr>
  <p:notesViewPr>
    <p:cSldViewPr>
      <p:cViewPr varScale="1">
        <p:scale>
          <a:sx n="81" d="100"/>
          <a:sy n="81" d="100"/>
        </p:scale>
        <p:origin x="374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67975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96223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492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3709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846140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703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95707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7" name="Date Placeholder 6">
            <a:extLst>
              <a:ext uri="{FF2B5EF4-FFF2-40B4-BE49-F238E27FC236}">
                <a16:creationId xmlns:a16="http://schemas.microsoft.com/office/drawing/2014/main" id="{92C5305E-6BC5-43C4-AB2B-7793B5D15857}"/>
              </a:ext>
            </a:extLst>
          </p:cNvPr>
          <p:cNvSpPr>
            <a:spLocks noGrp="1"/>
          </p:cNvSpPr>
          <p:nvPr>
            <p:ph type="dt" idx="10"/>
          </p:nvPr>
        </p:nvSpPr>
        <p:spPr/>
        <p:txBody>
          <a:bodyPr/>
          <a:lstStyle/>
          <a:p>
            <a:r>
              <a:rPr lang="en-US"/>
              <a:t>February 2022</a:t>
            </a:r>
            <a:endParaRPr lang="en-GB" dirty="0"/>
          </a:p>
        </p:txBody>
      </p:sp>
      <p:sp>
        <p:nvSpPr>
          <p:cNvPr id="8" name="Footer Placeholder 7">
            <a:extLst>
              <a:ext uri="{FF2B5EF4-FFF2-40B4-BE49-F238E27FC236}">
                <a16:creationId xmlns:a16="http://schemas.microsoft.com/office/drawing/2014/main" id="{CD391F52-BBD4-4A0B-AECD-630D64024202}"/>
              </a:ext>
            </a:extLst>
          </p:cNvPr>
          <p:cNvSpPr>
            <a:spLocks noGrp="1"/>
          </p:cNvSpPr>
          <p:nvPr>
            <p:ph type="ftr" idx="11"/>
          </p:nvPr>
        </p:nvSpPr>
        <p:spPr/>
        <p:txBody>
          <a:bodyPr/>
          <a:lstStyle/>
          <a:p>
            <a:r>
              <a:rPr lang="en-GB"/>
              <a:t>Dong Wei, NXP Semiconductors</a:t>
            </a:r>
            <a:endParaRPr lang="en-GB" dirty="0"/>
          </a:p>
        </p:txBody>
      </p:sp>
      <p:sp>
        <p:nvSpPr>
          <p:cNvPr id="9" name="Slide Number Placeholder 8">
            <a:extLst>
              <a:ext uri="{FF2B5EF4-FFF2-40B4-BE49-F238E27FC236}">
                <a16:creationId xmlns:a16="http://schemas.microsoft.com/office/drawing/2014/main" id="{5A0B4433-FB3A-4464-BB14-40DEE210537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3/31/2022</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19770F-406B-435D-BADB-AF4EE600548B}"/>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FA55EDEC-A13B-453E-8C2D-BD6637B04682}"/>
              </a:ext>
            </a:extLst>
          </p:cNvPr>
          <p:cNvSpPr>
            <a:spLocks noGrp="1"/>
          </p:cNvSpPr>
          <p:nvPr>
            <p:ph type="ftr" idx="11"/>
          </p:nvPr>
        </p:nvSpPr>
        <p:spPr/>
        <p:txBody>
          <a:bodyPr/>
          <a:lstStyle/>
          <a:p>
            <a:r>
              <a:rPr lang="en-GB"/>
              <a:t>Dong Wei, NXP Semiconductors</a:t>
            </a:r>
            <a:endParaRPr lang="en-GB" dirty="0"/>
          </a:p>
        </p:txBody>
      </p:sp>
      <p:sp>
        <p:nvSpPr>
          <p:cNvPr id="7" name="Slide Number Placeholder 6">
            <a:extLst>
              <a:ext uri="{FF2B5EF4-FFF2-40B4-BE49-F238E27FC236}">
                <a16:creationId xmlns:a16="http://schemas.microsoft.com/office/drawing/2014/main" id="{D6282F09-BD7E-45CA-A28B-F2F74C79FD30}"/>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802.11-22/0377r3</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3/31/2022</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On Sensing by Proxy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2022-03-03</a:t>
            </a:r>
          </a:p>
        </p:txBody>
      </p:sp>
      <p:sp>
        <p:nvSpPr>
          <p:cNvPr id="6"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Dong Wei, NXP Semiconductors</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9875835"/>
              </p:ext>
            </p:extLst>
          </p:nvPr>
        </p:nvGraphicFramePr>
        <p:xfrm>
          <a:off x="1009650" y="2411413"/>
          <a:ext cx="10240963" cy="2493962"/>
        </p:xfrm>
        <a:graphic>
          <a:graphicData uri="http://schemas.openxmlformats.org/presentationml/2006/ole">
            <mc:AlternateContent xmlns:mc="http://schemas.openxmlformats.org/markup-compatibility/2006">
              <mc:Choice xmlns:v="urn:schemas-microsoft-com:vml" Requires="v">
                <p:oleObj spid="_x0000_s1444" name="Document" r:id="rId4" imgW="10407274" imgH="2551849" progId="Word.Document.8">
                  <p:embed/>
                </p:oleObj>
              </mc:Choice>
              <mc:Fallback>
                <p:oleObj name="Document" r:id="rId4" imgW="10407274" imgH="2551849" progId="Word.Document.8">
                  <p:embed/>
                  <p:pic>
                    <p:nvPicPr>
                      <p:cNvPr id="0" name="Picture 3"/>
                      <p:cNvPicPr>
                        <a:picLocks noChangeAspect="1" noChangeArrowheads="1"/>
                      </p:cNvPicPr>
                      <p:nvPr/>
                    </p:nvPicPr>
                    <p:blipFill>
                      <a:blip r:embed="rId5"/>
                      <a:srcRect/>
                      <a:stretch>
                        <a:fillRect/>
                      </a:stretch>
                    </p:blipFill>
                    <p:spPr bwMode="auto">
                      <a:xfrm>
                        <a:off x="1009650" y="2411413"/>
                        <a:ext cx="10240963"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Motivation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There is little content in the subclause for SBP procedure reporting.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SBP </a:t>
            </a:r>
            <a:r>
              <a:rPr lang="en-GB" sz="1800" dirty="0">
                <a:effectLst/>
                <a:latin typeface="Times New Roman" panose="02020603050405020304" pitchFamily="18" charset="0"/>
                <a:ea typeface="Times New Roman" panose="02020603050405020304" pitchFamily="18" charset="0"/>
              </a:rPr>
              <a:t>procedure reporting is </a:t>
            </a:r>
            <a:r>
              <a:rPr lang="en-GB" sz="1800" i="1" dirty="0">
                <a:effectLst/>
                <a:latin typeface="Times New Roman" panose="02020603050405020304" pitchFamily="18" charset="0"/>
                <a:ea typeface="Times New Roman" panose="02020603050405020304" pitchFamily="18" charset="0"/>
              </a:rPr>
              <a:t>not identical </a:t>
            </a:r>
            <a:r>
              <a:rPr lang="en-GB" sz="1800" dirty="0">
                <a:effectLst/>
                <a:latin typeface="Times New Roman" panose="02020603050405020304" pitchFamily="18" charset="0"/>
                <a:ea typeface="Times New Roman" panose="02020603050405020304" pitchFamily="18" charset="0"/>
              </a:rPr>
              <a:t>to the reporting phase of TB sensing measurement instance.</a:t>
            </a:r>
          </a:p>
          <a:p>
            <a:pPr lvl="1">
              <a:buFont typeface="Times New Roman" pitchFamily="16" charset="0"/>
              <a:buChar char="•"/>
            </a:pPr>
            <a:r>
              <a:rPr lang="en-GB" sz="1600" b="1" dirty="0">
                <a:latin typeface="Times New Roman" panose="02020603050405020304" pitchFamily="18" charset="0"/>
                <a:ea typeface="Times New Roman" panose="02020603050405020304" pitchFamily="18" charset="0"/>
              </a:rPr>
              <a:t>In an SBP procedure, the SBP responder initiates and coordinates sensing measurements.</a:t>
            </a:r>
            <a:endParaRPr lang="en-GB" sz="1600" b="1"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t>This contribution discusses two issues of SBP procedure reporting which have not been addressed by </a:t>
            </a:r>
            <a:r>
              <a:rPr lang="en-GB" sz="1800" dirty="0" err="1"/>
              <a:t>TGbf</a:t>
            </a:r>
            <a:r>
              <a:rPr lang="en-GB" sz="1800" dirty="0"/>
              <a:t>.</a:t>
            </a:r>
          </a:p>
          <a:p>
            <a:pPr>
              <a:buFont typeface="Times New Roman" pitchFamily="16" charset="0"/>
              <a:buChar char="•"/>
            </a:pPr>
            <a:r>
              <a:rPr lang="en-GB" sz="1800" dirty="0">
                <a:solidFill>
                  <a:srgbClr val="FF0000"/>
                </a:solidFill>
              </a:rPr>
              <a:t>Revision 3: added a new slide (Slide 7); revised straw polls.</a:t>
            </a:r>
          </a:p>
          <a:p>
            <a:pPr>
              <a:buFont typeface="Times New Roman" pitchFamily="16" charset="0"/>
              <a:buChar char="•"/>
            </a:pPr>
            <a:endParaRPr lang="en-GB" sz="1800" dirty="0">
              <a:solidFill>
                <a:srgbClr val="FF0000"/>
              </a:solidFill>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1: Frequency of Sensing Measurements </a:t>
            </a:r>
          </a:p>
        </p:txBody>
      </p:sp>
      <p:sp>
        <p:nvSpPr>
          <p:cNvPr id="9218" name="Rectangle 2"/>
          <p:cNvSpPr>
            <a:spLocks noGrp="1" noChangeArrowheads="1"/>
          </p:cNvSpPr>
          <p:nvPr>
            <p:ph idx="1"/>
          </p:nvPr>
        </p:nvSpPr>
        <p:spPr>
          <a:xfrm>
            <a:off x="914401" y="1828800"/>
            <a:ext cx="10361084" cy="4343399"/>
          </a:xfrm>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After an SBP procedure is established, the SBP responder needs to report </a:t>
            </a:r>
            <a:r>
              <a:rPr lang="en-GB" sz="1800" i="1" dirty="0">
                <a:effectLst/>
                <a:latin typeface="Times New Roman" panose="02020603050405020304" pitchFamily="18" charset="0"/>
                <a:ea typeface="Times New Roman" panose="02020603050405020304" pitchFamily="18" charset="0"/>
              </a:rPr>
              <a:t>a time series of CSI </a:t>
            </a:r>
            <a:r>
              <a:rPr lang="en-GB" sz="1800" dirty="0">
                <a:latin typeface="Times New Roman" panose="02020603050405020304" pitchFamily="18" charset="0"/>
                <a:ea typeface="Times New Roman" panose="02020603050405020304" pitchFamily="18" charset="0"/>
              </a:rPr>
              <a:t>to the SBP </a:t>
            </a:r>
            <a:r>
              <a:rPr lang="en-GB" sz="1800" dirty="0">
                <a:effectLst/>
                <a:latin typeface="Times New Roman" panose="02020603050405020304" pitchFamily="18" charset="0"/>
                <a:ea typeface="Times New Roman" panose="02020603050405020304" pitchFamily="18" charset="0"/>
              </a:rPr>
              <a:t>initiator.  In addition, the SBP responder needs to decide when to start each sensing measurement instance.</a:t>
            </a:r>
          </a:p>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Question 1</a:t>
            </a:r>
            <a:r>
              <a:rPr lang="en-GB" sz="1800" dirty="0">
                <a:effectLst/>
                <a:latin typeface="Times New Roman" panose="02020603050405020304" pitchFamily="18" charset="0"/>
                <a:ea typeface="Times New Roman" panose="02020603050405020304" pitchFamily="18" charset="0"/>
              </a:rPr>
              <a:t>: How frequently should the sensing measurement results be reported to the SBP initiator?</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2</a:t>
            </a:r>
            <a:r>
              <a:rPr lang="en-GB" sz="1800" dirty="0">
                <a:latin typeface="Times New Roman" panose="02020603050405020304" pitchFamily="18" charset="0"/>
                <a:ea typeface="Times New Roman" panose="02020603050405020304" pitchFamily="18" charset="0"/>
              </a:rPr>
              <a:t>: Who determines the frequency of sensing measurement reports?</a:t>
            </a:r>
            <a:endParaRPr lang="en-GB" sz="1800" dirty="0">
              <a:effectLst/>
              <a:latin typeface="Times New Roman" panose="02020603050405020304" pitchFamily="18" charset="0"/>
              <a:ea typeface="Times New Roman" panose="02020603050405020304" pitchFamily="18" charset="0"/>
            </a:endParaRP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Option 1: the SBP initiator </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2: </a:t>
            </a:r>
            <a:r>
              <a:rPr lang="en-GB" sz="1600" b="1" dirty="0">
                <a:effectLst/>
                <a:latin typeface="Times New Roman" panose="02020603050405020304" pitchFamily="18" charset="0"/>
                <a:ea typeface="Times New Roman" panose="02020603050405020304" pitchFamily="18" charset="0"/>
              </a:rPr>
              <a:t>the SBP responder</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Option 3: negotiated </a:t>
            </a:r>
            <a:endParaRPr lang="en-GB" sz="1600" b="1"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3</a:t>
            </a:r>
            <a:r>
              <a:rPr lang="en-GB" sz="1800" dirty="0">
                <a:latin typeface="Times New Roman" panose="02020603050405020304" pitchFamily="18" charset="0"/>
                <a:ea typeface="Times New Roman" panose="02020603050405020304" pitchFamily="18" charset="0"/>
              </a:rPr>
              <a:t>: </a:t>
            </a:r>
            <a:r>
              <a:rPr lang="en-GB" sz="1800" dirty="0"/>
              <a:t>If the time instants of transmission of sensing NDP are aperiodic, should time stamps for CSI estimates be used in the reports?</a:t>
            </a:r>
          </a:p>
          <a:p>
            <a:pPr>
              <a:buFont typeface="Times New Roman" pitchFamily="16" charset="0"/>
              <a:buChar char="•"/>
            </a:pPr>
            <a:r>
              <a:rPr lang="en-GB" sz="1800" u="sng" dirty="0">
                <a:latin typeface="Times New Roman" panose="02020603050405020304" pitchFamily="18" charset="0"/>
                <a:ea typeface="Times New Roman" panose="02020603050405020304" pitchFamily="18" charset="0"/>
              </a:rPr>
              <a:t>Question 4</a:t>
            </a:r>
            <a:r>
              <a:rPr lang="en-GB" sz="1800" dirty="0">
                <a:latin typeface="Times New Roman" panose="02020603050405020304" pitchFamily="18" charset="0"/>
                <a:ea typeface="Times New Roman" panose="02020603050405020304" pitchFamily="18" charset="0"/>
              </a:rPr>
              <a:t>: Should threshold-based reporting be used (i.e., only if</a:t>
            </a:r>
            <a:r>
              <a:rPr lang="en-GB" sz="1800" dirty="0"/>
              <a:t> the variation between consecutive CSI estimates is significant, then the current measurement results are reported to the SBP initiator)?</a:t>
            </a:r>
          </a:p>
          <a:p>
            <a:pPr lvl="1">
              <a:buFont typeface="Times New Roman" pitchFamily="16" charset="0"/>
              <a:buChar char="•"/>
            </a:pPr>
            <a:r>
              <a:rPr lang="en-GB" sz="1600" b="1" dirty="0"/>
              <a:t>Simpler than the threshold-based reporting for TB sensing measurement instance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21407228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Question</a:t>
            </a:r>
            <a:r>
              <a:rPr lang="en-GB" sz="1800" dirty="0">
                <a:effectLst/>
                <a:latin typeface="Times New Roman" panose="02020603050405020304" pitchFamily="18" charset="0"/>
                <a:ea typeface="Times New Roman" panose="02020603050405020304" pitchFamily="18" charset="0"/>
              </a:rPr>
              <a:t>: Which non-AP STAs are selected by the AP to participate in sensing measurement for the SBP procedure?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A</a:t>
            </a:r>
            <a:r>
              <a:rPr lang="en-GB" sz="1800" dirty="0">
                <a:effectLst/>
                <a:latin typeface="Times New Roman" panose="02020603050405020304" pitchFamily="18" charset="0"/>
                <a:ea typeface="Times New Roman" panose="02020603050405020304" pitchFamily="18" charset="0"/>
              </a:rPr>
              <a:t>ssume that two non-AP STAs participate in each sensing measurement instance.</a:t>
            </a:r>
          </a:p>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Option 1</a:t>
            </a:r>
            <a:r>
              <a:rPr lang="en-GB" sz="1800" dirty="0">
                <a:effectLst/>
                <a:latin typeface="Times New Roman" panose="02020603050405020304" pitchFamily="18" charset="0"/>
                <a:ea typeface="Times New Roman" panose="02020603050405020304" pitchFamily="18" charset="0"/>
              </a:rPr>
              <a:t>: In each sensing measurement instance, the AP chooses two STAs from whoever responds to polling,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Thus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STA3 and STA4 are chosen. Thus CSI of STA3-AP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STA4-AP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STA5 and STA6 are chosen. Thus CSI of STA5-AP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STA6-AP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is not consistent.</a:t>
            </a:r>
            <a:endParaRPr lang="en-GB" sz="14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587472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a:t>
            </a:r>
          </a:p>
        </p:txBody>
      </p:sp>
      <p:sp>
        <p:nvSpPr>
          <p:cNvPr id="9218" name="Rectangle 2"/>
          <p:cNvSpPr>
            <a:spLocks noGrp="1" noChangeArrowheads="1"/>
          </p:cNvSpPr>
          <p:nvPr>
            <p:ph idx="1"/>
          </p:nvPr>
        </p:nvSpPr>
        <p:spPr>
          <a:xfrm>
            <a:off x="914401" y="1752600"/>
            <a:ext cx="10361084" cy="4648200"/>
          </a:xfrm>
          <a:ln/>
        </p:spPr>
        <p:txBody>
          <a:bodyPr/>
          <a:lstStyle/>
          <a:p>
            <a:pPr>
              <a:buFont typeface="Times New Roman" pitchFamily="16" charset="0"/>
              <a:buChar char="•"/>
            </a:pPr>
            <a:r>
              <a:rPr lang="en-GB" sz="1800" u="sng" dirty="0">
                <a:effectLst/>
                <a:latin typeface="Times New Roman" panose="02020603050405020304" pitchFamily="18" charset="0"/>
                <a:ea typeface="Times New Roman" panose="02020603050405020304" pitchFamily="18" charset="0"/>
              </a:rPr>
              <a:t>Option </a:t>
            </a:r>
            <a:r>
              <a:rPr lang="en-GB" sz="1800" u="sng" dirty="0">
                <a:latin typeface="Times New Roman" panose="02020603050405020304" pitchFamily="18" charset="0"/>
                <a:ea typeface="Times New Roman" panose="02020603050405020304" pitchFamily="18" charset="0"/>
              </a:rPr>
              <a:t>2</a:t>
            </a:r>
            <a:r>
              <a:rPr lang="en-GB" sz="1800" dirty="0">
                <a:effectLst/>
                <a:latin typeface="Times New Roman" panose="02020603050405020304" pitchFamily="18" charset="0"/>
                <a:ea typeface="Times New Roman" panose="02020603050405020304" pitchFamily="18" charset="0"/>
              </a:rPr>
              <a:t>: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the AP chooses two STAs from whoever responds to polling. In the subsequent sensing measurement instances, the AP attempts to poll the same two STAs as in the </a:t>
            </a:r>
            <a:r>
              <a:rPr lang="en-GB" sz="1800" dirty="0">
                <a:latin typeface="Times New Roman" panose="02020603050405020304" pitchFamily="18" charset="0"/>
                <a:ea typeface="Times New Roman" panose="02020603050405020304" pitchFamily="18" charset="0"/>
              </a:rPr>
              <a:t>1st</a:t>
            </a:r>
            <a:r>
              <a:rPr lang="en-GB" sz="1800" dirty="0">
                <a:effectLst/>
                <a:latin typeface="Times New Roman" panose="02020603050405020304" pitchFamily="18" charset="0"/>
                <a:ea typeface="Times New Roman" panose="02020603050405020304" pitchFamily="18" charset="0"/>
              </a:rPr>
              <a:t> sensing measurement instance.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However, there is no guarantee for those two STAs to be available at any of the subsequent sensing measurement instances, which may lead to the following scenario:</a:t>
            </a:r>
            <a:r>
              <a:rPr lang="en-GB" dirty="0"/>
              <a:t> </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STA1 and STA2 are chosen. </a:t>
            </a:r>
            <a:r>
              <a:rPr lang="en-GB" sz="1600" b="1" dirty="0">
                <a:latin typeface="Times New Roman" panose="02020603050405020304" pitchFamily="18" charset="0"/>
                <a:ea typeface="Times New Roman" panose="02020603050405020304" pitchFamily="18" charset="0"/>
              </a:rPr>
              <a:t>Th</a:t>
            </a:r>
            <a:r>
              <a:rPr lang="en-GB" sz="1600" b="1" dirty="0">
                <a:effectLst/>
                <a:latin typeface="Times New Roman" panose="02020603050405020304" pitchFamily="18" charset="0"/>
                <a:ea typeface="Times New Roman" panose="02020603050405020304" pitchFamily="18" charset="0"/>
              </a:rPr>
              <a:t>us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#3</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a:t>
            </a:r>
            <a:r>
              <a:rPr lang="en-GB" sz="1600" b="1" dirty="0">
                <a:latin typeface="Times New Roman" panose="02020603050405020304" pitchFamily="18" charset="0"/>
                <a:ea typeface="Times New Roman" panose="02020603050405020304" pitchFamily="18" charset="0"/>
              </a:rPr>
              <a:t>neither</a:t>
            </a:r>
            <a:r>
              <a:rPr lang="en-GB" sz="1600" b="1" dirty="0">
                <a:effectLst/>
                <a:latin typeface="Times New Roman" panose="02020603050405020304" pitchFamily="18" charset="0"/>
                <a:ea typeface="Times New Roman" panose="02020603050405020304" pitchFamily="18" charset="0"/>
              </a:rPr>
              <a:t> STA1 </a:t>
            </a:r>
            <a:r>
              <a:rPr lang="en-GB" sz="1600" b="1" dirty="0">
                <a:latin typeface="Times New Roman" panose="02020603050405020304" pitchFamily="18" charset="0"/>
                <a:ea typeface="Times New Roman" panose="02020603050405020304" pitchFamily="18" charset="0"/>
              </a:rPr>
              <a:t>nor</a:t>
            </a:r>
            <a:r>
              <a:rPr lang="en-GB" sz="1600" b="1" dirty="0">
                <a:effectLst/>
                <a:latin typeface="Times New Roman" panose="02020603050405020304" pitchFamily="18" charset="0"/>
                <a:ea typeface="Times New Roman" panose="02020603050405020304" pitchFamily="18" charset="0"/>
              </a:rPr>
              <a:t> STA2 responds to polling. Thus no CSI is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This</a:t>
            </a:r>
            <a:r>
              <a:rPr lang="en-GB" sz="1600" b="1" dirty="0"/>
              <a:t> time series of CSI estimate does not get the job done.</a:t>
            </a:r>
          </a:p>
          <a:p>
            <a:pPr marL="400050">
              <a:buFont typeface="Arial" panose="020B0604020202020204" pitchFamily="34" charset="0"/>
              <a:buChar char="•"/>
            </a:pPr>
            <a:r>
              <a:rPr lang="en-GB" sz="1800" u="sng" dirty="0"/>
              <a:t>Remark</a:t>
            </a:r>
            <a:r>
              <a:rPr lang="en-GB" sz="1800" dirty="0"/>
              <a:t>: Consistency is less a problem for TB sensing measurement (e.g. an AP may trigger a larger number of STAs in each TF sounding phase to reduce the probability of no common STA in any two consecutive CSI measurements).</a:t>
            </a:r>
            <a:endParaRPr lang="en-GB" sz="18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31132178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Issue 2:  Consistent CSI Measurements over Time (III)</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An i</a:t>
            </a:r>
            <a:r>
              <a:rPr lang="en-GB" sz="1800" dirty="0">
                <a:effectLst/>
                <a:latin typeface="Times New Roman" panose="02020603050405020304" pitchFamily="18" charset="0"/>
                <a:ea typeface="Times New Roman" panose="02020603050405020304" pitchFamily="18" charset="0"/>
              </a:rPr>
              <a:t>deal scenario of consistent CSI measurements:</a:t>
            </a:r>
            <a:r>
              <a:rPr lang="en-GB" dirty="0"/>
              <a:t> </a:t>
            </a:r>
            <a:r>
              <a:rPr lang="en-GB" sz="1800" dirty="0"/>
              <a:t>the same set of STAs participate in each sensing measurement instance during the SBP procedure.</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#1</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#2</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800100" lvl="1" indent="-342900">
              <a:buFont typeface="Arial" panose="020B0604020202020204" pitchFamily="34" charset="0"/>
              <a:buChar char="•"/>
            </a:pPr>
            <a:r>
              <a:rPr lang="en-GB" sz="1600" b="1" dirty="0">
                <a:latin typeface="Times New Roman" panose="02020603050405020304" pitchFamily="18" charset="0"/>
                <a:ea typeface="Times New Roman" panose="02020603050405020304" pitchFamily="18" charset="0"/>
              </a:rPr>
              <a:t>…</a:t>
            </a:r>
          </a:p>
          <a:p>
            <a:pPr marL="800100" lvl="1" indent="-342900">
              <a:buFont typeface="Arial" panose="020B0604020202020204" pitchFamily="34" charset="0"/>
              <a:buChar char="•"/>
            </a:pPr>
            <a:r>
              <a:rPr lang="en-GB" sz="1600" b="1" dirty="0">
                <a:effectLst/>
                <a:latin typeface="Times New Roman" panose="02020603050405020304" pitchFamily="18" charset="0"/>
                <a:ea typeface="Times New Roman" panose="02020603050405020304" pitchFamily="18" charset="0"/>
              </a:rPr>
              <a:t>In sensing measurement instance #n</a:t>
            </a:r>
            <a:r>
              <a:rPr lang="en-GB" sz="1600" b="1" dirty="0">
                <a:latin typeface="Times New Roman" panose="02020603050405020304" pitchFamily="18" charset="0"/>
                <a:ea typeface="Times New Roman" panose="02020603050405020304" pitchFamily="18" charset="0"/>
              </a:rPr>
              <a:t>,</a:t>
            </a:r>
            <a:r>
              <a:rPr lang="en-GB" sz="1600" b="1" dirty="0">
                <a:effectLst/>
                <a:latin typeface="Times New Roman" panose="02020603050405020304" pitchFamily="18" charset="0"/>
                <a:ea typeface="Times New Roman" panose="02020603050405020304" pitchFamily="18" charset="0"/>
              </a:rPr>
              <a:t> CSI of STA1-AP</a:t>
            </a:r>
            <a:r>
              <a:rPr lang="en-GB" sz="1600" b="1" dirty="0">
                <a:latin typeface="Times New Roman" panose="02020603050405020304" pitchFamily="18" charset="0"/>
                <a:ea typeface="Times New Roman" panose="02020603050405020304" pitchFamily="18" charset="0"/>
              </a:rPr>
              <a:t> </a:t>
            </a:r>
            <a:r>
              <a:rPr lang="en-GB" sz="1600" b="1" dirty="0">
                <a:effectLst/>
                <a:latin typeface="Times New Roman" panose="02020603050405020304" pitchFamily="18" charset="0"/>
                <a:ea typeface="Times New Roman" panose="02020603050405020304" pitchFamily="18" charset="0"/>
              </a:rPr>
              <a:t>and STA2-AP are estimated and reported.</a:t>
            </a:r>
          </a:p>
          <a:p>
            <a:pPr marL="400050">
              <a:buFont typeface="Arial" panose="020B0604020202020204" pitchFamily="34" charset="0"/>
              <a:buChar char="•"/>
            </a:pPr>
            <a:endParaRPr lang="en-GB" sz="2000" dirty="0">
              <a:latin typeface="Times New Roman" panose="02020603050405020304" pitchFamily="18" charset="0"/>
              <a:ea typeface="Times New Roman" panose="02020603050405020304" pitchFamily="18" charset="0"/>
            </a:endParaRPr>
          </a:p>
          <a:p>
            <a:pPr marL="400050">
              <a:buFont typeface="Arial" panose="020B0604020202020204" pitchFamily="34" charset="0"/>
              <a:buChar char="•"/>
            </a:pPr>
            <a:r>
              <a:rPr lang="en-GB" sz="1800" b="1" u="sng" dirty="0">
                <a:effectLst/>
                <a:latin typeface="Times New Roman" panose="02020603050405020304" pitchFamily="18" charset="0"/>
                <a:ea typeface="Times New Roman" panose="02020603050405020304" pitchFamily="18" charset="0"/>
              </a:rPr>
              <a:t>Question</a:t>
            </a:r>
            <a:r>
              <a:rPr lang="en-GB" sz="1800" b="1" dirty="0">
                <a:effectLst/>
                <a:latin typeface="Times New Roman" panose="02020603050405020304" pitchFamily="18" charset="0"/>
                <a:ea typeface="Times New Roman" panose="02020603050405020304" pitchFamily="18" charset="0"/>
              </a:rPr>
              <a:t>: Should a requirement be defined for the consistency of CSI measurements over time?</a:t>
            </a: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7595912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1065213"/>
          </a:xfrm>
        </p:spPr>
        <p:txBody>
          <a:bodyPr/>
          <a:lstStyle/>
          <a:p>
            <a:r>
              <a:rPr lang="en-GB" sz="3000" dirty="0"/>
              <a:t>Requirements</a:t>
            </a:r>
            <a:r>
              <a:rPr lang="en-GB" sz="2800" dirty="0"/>
              <a:t> for Consistent CSI Measurements over Time</a:t>
            </a:r>
          </a:p>
        </p:txBody>
      </p:sp>
      <p:sp>
        <p:nvSpPr>
          <p:cNvPr id="9218" name="Rectangle 2"/>
          <p:cNvSpPr>
            <a:spLocks noGrp="1" noChangeArrowheads="1"/>
          </p:cNvSpPr>
          <p:nvPr>
            <p:ph idx="1"/>
          </p:nvPr>
        </p:nvSpPr>
        <p:spPr>
          <a:ln/>
        </p:spPr>
        <p:txBody>
          <a:bodyPr/>
          <a:lstStyle/>
          <a:p>
            <a:pPr>
              <a:buFont typeface="+mj-lt"/>
              <a:buAutoNum type="arabicPeriod"/>
            </a:pPr>
            <a:r>
              <a:rPr lang="en-US" sz="1800" b="1" u="sng" dirty="0"/>
              <a:t>Requirement for each pair of sensing initiator/responder</a:t>
            </a:r>
            <a:r>
              <a:rPr lang="en-US" sz="1800" b="1" dirty="0"/>
              <a:t>: In a WLAN sensing procedure, for the same sensing measurement setup, the sensing measurement reports generated or received by the sensing initiator shall contain the CSI from the same set of TX/RX antenna pairs.</a:t>
            </a:r>
          </a:p>
          <a:p>
            <a:pPr>
              <a:buFont typeface="+mj-lt"/>
              <a:buAutoNum type="arabicPeriod"/>
            </a:pPr>
            <a:r>
              <a:rPr lang="en-US" sz="1800" b="1" u="sng" dirty="0"/>
              <a:t>Requirement for an SBP responder</a:t>
            </a:r>
            <a:r>
              <a:rPr lang="en-US" sz="1800" b="1" dirty="0"/>
              <a:t>: In an SBP procedure, the sensing measurement reports received by the SBP initiator shall contain the CSI from the same set of TX/RX antenna pairs.</a:t>
            </a:r>
          </a:p>
          <a:p>
            <a:pPr lvl="1">
              <a:buFont typeface="Arial" panose="020B0604020202020204" pitchFamily="34" charset="0"/>
              <a:buChar char="•"/>
            </a:pPr>
            <a:r>
              <a:rPr lang="en-US" sz="1600" b="1" dirty="0"/>
              <a:t>Requirement 1 is necessary for all pairs of sensing initiator/responder involved.</a:t>
            </a:r>
          </a:p>
          <a:p>
            <a:pPr lvl="1">
              <a:buFont typeface="Arial" panose="020B0604020202020204" pitchFamily="34" charset="0"/>
              <a:buChar char="•"/>
            </a:pPr>
            <a:r>
              <a:rPr lang="en-US" sz="1600" b="1" dirty="0"/>
              <a:t>The SBP responder shall perform sensing measurements with the same set of sensing responders.</a:t>
            </a:r>
          </a:p>
          <a:p>
            <a:pPr>
              <a:buFont typeface="Times New Roman" pitchFamily="16" charset="0"/>
              <a:buChar char="•"/>
            </a:pPr>
            <a:endParaRPr lang="en-US" sz="1600" b="1" dirty="0"/>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8655926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to add the following to the 11bf SFD?</a:t>
            </a:r>
          </a:p>
          <a:p>
            <a:pPr lvl="1">
              <a:buFont typeface="Times New Roman" pitchFamily="16" charset="0"/>
              <a:buChar char="•"/>
            </a:pPr>
            <a:r>
              <a:rPr lang="en-US" b="1" dirty="0"/>
              <a:t>For the same sensing measurement setup, the sensing measurement reports shall contain the CSI from the same set of TX/RX antenna pairs.</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4963855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to add the following to the 11bf SFD?</a:t>
            </a:r>
          </a:p>
          <a:p>
            <a:pPr lvl="1">
              <a:buFont typeface="Times New Roman" pitchFamily="16" charset="0"/>
              <a:buChar char="•"/>
            </a:pPr>
            <a:r>
              <a:rPr lang="en-US" b="1" dirty="0"/>
              <a:t>In an SBP procedure, the sensing measurement reports received by the SBP initiator shall contain the CSI from the same set of TX/RX antenna pairs.</a:t>
            </a:r>
          </a:p>
          <a:p>
            <a:pPr marL="457200" lvl="1" indent="0"/>
            <a:endParaRPr lang="en-US" sz="1600" b="1" kern="0" dirty="0">
              <a:solidFill>
                <a:srgbClr val="000000"/>
              </a:solidFill>
              <a:latin typeface="Times New Roman" panose="02020603050405020304" pitchFamily="18" charset="0"/>
              <a:ea typeface="Times New Roman" panose="02020603050405020304" pitchFamily="18" charset="0"/>
            </a:endParaRPr>
          </a:p>
        </p:txBody>
      </p:sp>
      <p:sp>
        <p:nvSpPr>
          <p:cNvPr id="6" name="Slide Number Placeholder 5"/>
          <p:cNvSpPr>
            <a:spLocks noGrp="1"/>
          </p:cNvSpPr>
          <p:nvPr>
            <p:ph type="sldNum" idx="12"/>
          </p:nvPr>
        </p:nvSpPr>
        <p:spPr>
          <a:xfrm>
            <a:off x="5793318" y="6475414"/>
            <a:ext cx="704849" cy="363537"/>
          </a:xfrm>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1"/>
          </p:nvPr>
        </p:nvSpPr>
        <p:spPr>
          <a:xfrm>
            <a:off x="7143757" y="6475414"/>
            <a:ext cx="4246027" cy="180975"/>
          </a:xfrm>
        </p:spPr>
        <p:txBody>
          <a:bodyPr/>
          <a:lstStyle/>
          <a:p>
            <a:r>
              <a:rPr lang="en-GB"/>
              <a:t>Dong Wei, NXP Semiconductors</a:t>
            </a:r>
            <a:endParaRPr lang="en-GB" dirty="0"/>
          </a:p>
        </p:txBody>
      </p:sp>
      <p:sp>
        <p:nvSpPr>
          <p:cNvPr id="4" name="Date Placeholder 3"/>
          <p:cNvSpPr>
            <a:spLocks noGrp="1"/>
          </p:cNvSpPr>
          <p:nvPr>
            <p:ph type="dt" idx="10"/>
          </p:nvPr>
        </p:nvSpPr>
        <p:spPr>
          <a:xfrm>
            <a:off x="929217" y="333375"/>
            <a:ext cx="2499764" cy="273050"/>
          </a:xfrm>
        </p:spPr>
        <p:txBody>
          <a:bodyPr/>
          <a:lstStyle/>
          <a:p>
            <a:r>
              <a:rPr lang="en-US" dirty="0"/>
              <a:t>February 2022</a:t>
            </a:r>
            <a:endParaRPr lang="en-GB" dirty="0"/>
          </a:p>
        </p:txBody>
      </p:sp>
    </p:spTree>
    <p:extLst>
      <p:ext uri="{BB962C8B-B14F-4D97-AF65-F5344CB8AC3E}">
        <p14:creationId xmlns:p14="http://schemas.microsoft.com/office/powerpoint/2010/main" val="16646518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1124</Words>
  <Application>Microsoft Office PowerPoint</Application>
  <PresentationFormat>Widescreen</PresentationFormat>
  <Paragraphs>117</Paragraphs>
  <Slides>9</Slides>
  <Notes>9</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6" baseType="lpstr">
      <vt:lpstr>Arial</vt:lpstr>
      <vt:lpstr>Calibri</vt:lpstr>
      <vt:lpstr>Calibri Light</vt:lpstr>
      <vt:lpstr>Times New Roman</vt:lpstr>
      <vt:lpstr>Office Theme</vt:lpstr>
      <vt:lpstr>Custom Design</vt:lpstr>
      <vt:lpstr>Document</vt:lpstr>
      <vt:lpstr>On Sensing by Proxy</vt:lpstr>
      <vt:lpstr>Motivation</vt:lpstr>
      <vt:lpstr>Issue 1: Frequency of Sensing Measurements </vt:lpstr>
      <vt:lpstr>Issue 2:  Consistent CSI Measurements over Time (I)</vt:lpstr>
      <vt:lpstr>Issue 2:  Consistent CSI Measurements over Time (II)</vt:lpstr>
      <vt:lpstr>Issue 2:  Consistent CSI Measurements over Time (III)</vt:lpstr>
      <vt:lpstr>Requirements for Consistent CSI Measurements over Time</vt:lpstr>
      <vt:lpstr>Straw Poll #1</vt:lpstr>
      <vt:lpstr>Straw Poll #2</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456</cp:revision>
  <cp:lastPrinted>1601-01-01T00:00:00Z</cp:lastPrinted>
  <dcterms:created xsi:type="dcterms:W3CDTF">2021-08-26T21:34:44Z</dcterms:created>
  <dcterms:modified xsi:type="dcterms:W3CDTF">2022-03-31T23:16:44Z</dcterms:modified>
</cp:coreProperties>
</file>