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38" r:id="rId3"/>
    <p:sldId id="317" r:id="rId4"/>
    <p:sldId id="343" r:id="rId5"/>
    <p:sldId id="311" r:id="rId6"/>
    <p:sldId id="354" r:id="rId7"/>
    <p:sldId id="351" r:id="rId8"/>
    <p:sldId id="352" r:id="rId9"/>
    <p:sldId id="353"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42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802.11-21/xxxxr0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Samsung Research America</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802.11-21/xxxxr0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2/9/2022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Samsung Research America</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smtClean="0"/>
              <a:t>Samsung Research America</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smtClean="0"/>
              <a:t>Samsung Research America</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94402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Samsung Research America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October 2021</a:t>
            </a:r>
            <a:endParaRPr lang="en-GB" dirty="0"/>
          </a:p>
        </p:txBody>
      </p:sp>
      <p:sp>
        <p:nvSpPr>
          <p:cNvPr id="6" name="Footer Placeholder 5"/>
          <p:cNvSpPr>
            <a:spLocks noGrp="1"/>
          </p:cNvSpPr>
          <p:nvPr>
            <p:ph type="ftr" idx="11"/>
          </p:nvPr>
        </p:nvSpPr>
        <p:spPr/>
        <p:txBody>
          <a:bodyPr/>
          <a:lstStyle>
            <a:lvl1pPr>
              <a:defRPr/>
            </a:lvl1pPr>
          </a:lstStyle>
          <a:p>
            <a:r>
              <a:rPr lang="en-US" smtClean="0"/>
              <a:t>Samsung Research America</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October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smtClean="0"/>
              <a:t>Samsung Research America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October 2021</a:t>
            </a:r>
            <a:endParaRPr lang="en-GB" dirty="0"/>
          </a:p>
        </p:txBody>
      </p:sp>
      <p:sp>
        <p:nvSpPr>
          <p:cNvPr id="4" name="Footer Placeholder 3"/>
          <p:cNvSpPr>
            <a:spLocks noGrp="1"/>
          </p:cNvSpPr>
          <p:nvPr>
            <p:ph type="ftr" idx="11"/>
          </p:nvPr>
        </p:nvSpPr>
        <p:spPr/>
        <p:txBody>
          <a:bodyPr/>
          <a:lstStyle>
            <a:lvl1pPr>
              <a:defRPr/>
            </a:lvl1pPr>
          </a:lstStyle>
          <a:p>
            <a:r>
              <a:rPr lang="en-US" smtClean="0"/>
              <a:t>Samsung Research America</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October 2021</a:t>
            </a:r>
            <a:endParaRPr lang="en-GB" dirty="0"/>
          </a:p>
        </p:txBody>
      </p:sp>
      <p:sp>
        <p:nvSpPr>
          <p:cNvPr id="3" name="Footer Placeholder 2"/>
          <p:cNvSpPr>
            <a:spLocks noGrp="1"/>
          </p:cNvSpPr>
          <p:nvPr>
            <p:ph type="ftr" idx="11"/>
          </p:nvPr>
        </p:nvSpPr>
        <p:spPr/>
        <p:txBody>
          <a:bodyPr/>
          <a:lstStyle>
            <a:lvl1pPr>
              <a:defRPr/>
            </a:lvl1pPr>
          </a:lstStyle>
          <a:p>
            <a:r>
              <a:rPr lang="en-US" smtClean="0"/>
              <a:t>Samsung Research America</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October 2021</a:t>
            </a:r>
            <a:endParaRPr lang="en-GB" dirty="0"/>
          </a:p>
        </p:txBody>
      </p:sp>
      <p:sp>
        <p:nvSpPr>
          <p:cNvPr id="5" name="Footer Placeholder 4"/>
          <p:cNvSpPr>
            <a:spLocks noGrp="1"/>
          </p:cNvSpPr>
          <p:nvPr>
            <p:ph type="ftr" idx="11"/>
          </p:nvPr>
        </p:nvSpPr>
        <p:spPr/>
        <p:txBody>
          <a:bodyPr/>
          <a:lstStyle>
            <a:lvl1pPr>
              <a:defRPr/>
            </a:lvl1pPr>
          </a:lstStyle>
          <a:p>
            <a:r>
              <a:rPr lang="en-US" smtClean="0"/>
              <a:t>Samsung Research America</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smtClean="0"/>
              <a:t>Samsung Research America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802.11-22/0371r0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61289"/>
            <a:ext cx="10415016" cy="1333500"/>
          </a:xfrm>
          <a:ln/>
        </p:spPr>
        <p:txBody>
          <a:bodyPr/>
          <a:lstStyle/>
          <a:p>
            <a:r>
              <a:rPr lang="en-US" dirty="0"/>
              <a:t>Quick Recovery for MLO</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2021-xx-xx</a:t>
            </a:r>
            <a:endParaRPr lang="en-GB" sz="2000" b="0" dirty="0"/>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US" dirty="0" smtClean="0"/>
              <a:t>Ahmed Ibrahim, Samsung Research America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2679339"/>
              </p:ext>
            </p:extLst>
          </p:nvPr>
        </p:nvGraphicFramePr>
        <p:xfrm>
          <a:off x="993775" y="2389188"/>
          <a:ext cx="11099800" cy="3490912"/>
        </p:xfrm>
        <a:graphic>
          <a:graphicData uri="http://schemas.openxmlformats.org/presentationml/2006/ole">
            <mc:AlternateContent xmlns:mc="http://schemas.openxmlformats.org/markup-compatibility/2006">
              <mc:Choice xmlns:v="urn:schemas-microsoft-com:vml" Requires="v">
                <p:oleObj spid="_x0000_s3282" name="Document" r:id="rId4" imgW="10645309" imgH="3349555" progId="Word.Document.8">
                  <p:embed/>
                </p:oleObj>
              </mc:Choice>
              <mc:Fallback>
                <p:oleObj name="Document" r:id="rId4" imgW="10645309" imgH="3349555" progId="Word.Document.8">
                  <p:embed/>
                  <p:pic>
                    <p:nvPicPr>
                      <p:cNvPr id="0" name="Picture 3"/>
                      <p:cNvPicPr>
                        <a:picLocks noChangeAspect="1" noChangeArrowheads="1"/>
                      </p:cNvPicPr>
                      <p:nvPr/>
                    </p:nvPicPr>
                    <p:blipFill>
                      <a:blip r:embed="rId5"/>
                      <a:srcRect/>
                      <a:stretch>
                        <a:fillRect/>
                      </a:stretch>
                    </p:blipFill>
                    <p:spPr bwMode="auto">
                      <a:xfrm>
                        <a:off x="993775" y="2389188"/>
                        <a:ext cx="11099800" cy="3490912"/>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a:t>
            </a:r>
            <a:endParaRPr lang="en-GB" dirty="0"/>
          </a:p>
        </p:txBody>
      </p:sp>
      <p:sp>
        <p:nvSpPr>
          <p:cNvPr id="4098" name="Rectangle 2"/>
          <p:cNvSpPr>
            <a:spLocks noGrp="1" noChangeArrowheads="1"/>
          </p:cNvSpPr>
          <p:nvPr>
            <p:ph idx="1"/>
          </p:nvPr>
        </p:nvSpPr>
        <p:spPr>
          <a:ln/>
        </p:spPr>
        <p:txBody>
          <a:bodyPr/>
          <a:lstStyle/>
          <a:p>
            <a:pPr>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buFont typeface="Wingdings" panose="05000000000000000000"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slides proposes a new mechanism called Quick Recovery Mode to support shorter retransmission time under MLO</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Ahmed Ibrahim, Samsung Research America</a:t>
            </a:r>
            <a:endParaRPr lang="en-GB" dirty="0"/>
          </a:p>
        </p:txBody>
      </p:sp>
      <p:sp>
        <p:nvSpPr>
          <p:cNvPr id="4" name="Date Placeholder 3"/>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218310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Motivation</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endParaRPr lang="en-US" sz="2000" b="0" dirty="0" smtClean="0">
              <a:sym typeface="Wingdings" panose="05000000000000000000" pitchFamily="2" charset="2"/>
            </a:endParaRPr>
          </a:p>
          <a:p>
            <a:pPr>
              <a:buFont typeface="Arial" panose="020B0604020202020204" pitchFamily="34" charset="0"/>
              <a:buChar char="•"/>
            </a:pPr>
            <a:r>
              <a:rPr lang="en-US" b="0" dirty="0" smtClean="0">
                <a:sym typeface="Wingdings" panose="05000000000000000000" pitchFamily="2" charset="2"/>
              </a:rPr>
              <a:t>MLO is currently </a:t>
            </a:r>
            <a:r>
              <a:rPr lang="en-US" b="0" i="1" u="sng" dirty="0" smtClean="0">
                <a:sym typeface="Wingdings" panose="05000000000000000000" pitchFamily="2" charset="2"/>
              </a:rPr>
              <a:t>not utilized efficiently</a:t>
            </a:r>
            <a:r>
              <a:rPr lang="en-US" b="0" dirty="0" smtClean="0">
                <a:sym typeface="Wingdings" panose="05000000000000000000" pitchFamily="2" charset="2"/>
              </a:rPr>
              <a:t> to enhance retransmission compared to single-link operation</a:t>
            </a:r>
          </a:p>
          <a:p>
            <a:pPr lvl="1">
              <a:buFont typeface="Arial" panose="020B0604020202020204" pitchFamily="34" charset="0"/>
              <a:buChar char="•"/>
            </a:pPr>
            <a:endParaRPr lang="en-US" b="0" dirty="0" smtClean="0">
              <a:sym typeface="Wingdings" panose="05000000000000000000" pitchFamily="2" charset="2"/>
            </a:endParaRPr>
          </a:p>
          <a:p>
            <a:pPr lvl="1">
              <a:buFont typeface="Arial" panose="020B0604020202020204" pitchFamily="34" charset="0"/>
              <a:buChar char="•"/>
            </a:pPr>
            <a:r>
              <a:rPr lang="en-US" dirty="0" smtClean="0">
                <a:sym typeface="Wingdings" panose="05000000000000000000" pitchFamily="2" charset="2"/>
              </a:rPr>
              <a:t>In latency sensitive traffic,</a:t>
            </a:r>
            <a:r>
              <a:rPr lang="en-US" b="0" dirty="0" smtClean="0">
                <a:sym typeface="Wingdings" panose="05000000000000000000" pitchFamily="2" charset="2"/>
              </a:rPr>
              <a:t> BA is discouraged due to retransmission latency as retransmission needs to wait until full A-MPDU is received and Block </a:t>
            </a:r>
            <a:r>
              <a:rPr lang="en-US" b="0" dirty="0" err="1" smtClean="0">
                <a:sym typeface="Wingdings" panose="05000000000000000000" pitchFamily="2" charset="2"/>
              </a:rPr>
              <a:t>ACKed</a:t>
            </a:r>
            <a:r>
              <a:rPr lang="en-US" b="0" dirty="0" smtClean="0">
                <a:sym typeface="Wingdings" panose="05000000000000000000" pitchFamily="2" charset="2"/>
              </a:rPr>
              <a:t> when failed MPDUs may already be expired</a:t>
            </a:r>
          </a:p>
          <a:p>
            <a:pPr lvl="2">
              <a:buFont typeface="Arial" panose="020B0604020202020204" pitchFamily="34" charset="0"/>
              <a:buChar char="•"/>
            </a:pPr>
            <a:r>
              <a:rPr lang="en-US" b="1" dirty="0" smtClean="0">
                <a:sym typeface="Wingdings" panose="05000000000000000000" pitchFamily="2" charset="2"/>
              </a:rPr>
              <a:t>This is still not handled with ML-BA</a:t>
            </a:r>
          </a:p>
          <a:p>
            <a:pPr lvl="1">
              <a:buFont typeface="Arial" panose="020B0604020202020204" pitchFamily="34" charset="0"/>
              <a:buChar char="•"/>
            </a:pPr>
            <a:endParaRPr lang="en-US" dirty="0" smtClean="0">
              <a:sym typeface="Wingdings" panose="05000000000000000000" pitchFamily="2" charset="2"/>
            </a:endParaRPr>
          </a:p>
          <a:p>
            <a:pPr lvl="1">
              <a:buFont typeface="Arial" panose="020B0604020202020204" pitchFamily="34" charset="0"/>
              <a:buChar char="•"/>
            </a:pPr>
            <a:r>
              <a:rPr lang="en-US" dirty="0" smtClean="0">
                <a:sym typeface="Wingdings" panose="05000000000000000000" pitchFamily="2" charset="2"/>
              </a:rPr>
              <a:t>Increased size of A-MPDU (512 and 1024 </a:t>
            </a:r>
            <a:r>
              <a:rPr lang="en-US" dirty="0" err="1" smtClean="0">
                <a:sym typeface="Wingdings" panose="05000000000000000000" pitchFamily="2" charset="2"/>
              </a:rPr>
              <a:t>subframes</a:t>
            </a:r>
            <a:r>
              <a:rPr lang="en-US" dirty="0" smtClean="0">
                <a:sym typeface="Wingdings" panose="05000000000000000000" pitchFamily="2" charset="2"/>
              </a:rPr>
              <a:t> are now possible) makes quick recovery of MPDUs in the front of the A-MPDU beneficial</a:t>
            </a:r>
          </a:p>
          <a:p>
            <a:pPr lvl="2">
              <a:buFont typeface="Arial" panose="020B0604020202020204" pitchFamily="34" charset="0"/>
              <a:buChar char="•"/>
            </a:pPr>
            <a:r>
              <a:rPr lang="en-US" b="1" dirty="0" smtClean="0">
                <a:sym typeface="Wingdings" panose="05000000000000000000" pitchFamily="2" charset="2"/>
              </a:rPr>
              <a:t>Currently, we need to wait until all MPDUs are received and processed by MAC layer and BA is received to recover</a:t>
            </a:r>
          </a:p>
          <a:p>
            <a:pPr lvl="1">
              <a:buFont typeface="Arial" panose="020B0604020202020204" pitchFamily="34" charset="0"/>
              <a:buChar char="•"/>
            </a:pPr>
            <a:endParaRPr lang="en-US" b="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5217014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10894485" cy="685799"/>
          </a:xfrm>
        </p:spPr>
        <p:txBody>
          <a:bodyPr/>
          <a:lstStyle/>
          <a:p>
            <a:r>
              <a:rPr lang="en-US" dirty="0"/>
              <a:t>High-Level Operation of Proposed Quick Recovery for MLO</a:t>
            </a:r>
          </a:p>
        </p:txBody>
      </p:sp>
      <p:sp>
        <p:nvSpPr>
          <p:cNvPr id="3" name="Content Placeholder 2"/>
          <p:cNvSpPr>
            <a:spLocks noGrp="1"/>
          </p:cNvSpPr>
          <p:nvPr>
            <p:ph idx="1"/>
          </p:nvPr>
        </p:nvSpPr>
        <p:spPr>
          <a:xfrm>
            <a:off x="609600" y="1447800"/>
            <a:ext cx="5888567" cy="4876799"/>
          </a:xfrm>
        </p:spPr>
        <p:txBody>
          <a:bodyPr/>
          <a:lstStyle/>
          <a:p>
            <a:pPr>
              <a:buFont typeface="Arial" panose="020B0604020202020204" pitchFamily="34" charset="0"/>
              <a:buChar char="•"/>
            </a:pPr>
            <a:r>
              <a:rPr lang="en-US" sz="2000" b="0" dirty="0" smtClean="0"/>
              <a:t>If one link is used for transmission of A-MPDU, other links (that has same TID mapped to it) can help quickly recover failed MPDUs</a:t>
            </a:r>
          </a:p>
          <a:p>
            <a:pPr>
              <a:buFont typeface="Arial" panose="020B0604020202020204" pitchFamily="34" charset="0"/>
              <a:buChar char="•"/>
            </a:pPr>
            <a:r>
              <a:rPr lang="en-US" sz="2000" b="0" dirty="0" smtClean="0"/>
              <a:t>This requires new capability indication by both transmitter and receiver</a:t>
            </a:r>
          </a:p>
          <a:p>
            <a:pPr>
              <a:buFont typeface="Arial" panose="020B0604020202020204" pitchFamily="34" charset="0"/>
              <a:buChar char="•"/>
            </a:pPr>
            <a:r>
              <a:rPr lang="en-US" sz="2000" b="0" dirty="0" smtClean="0"/>
              <a:t>Even though optimized Quick Recovery is expected to achieve maximum gain, even an opportunistic approach can also be useful</a:t>
            </a:r>
          </a:p>
          <a:p>
            <a:pPr>
              <a:buFont typeface="Arial" panose="020B0604020202020204" pitchFamily="34" charset="0"/>
              <a:buChar char="•"/>
            </a:pPr>
            <a:r>
              <a:rPr lang="en-US" sz="2000" b="0" dirty="0" smtClean="0"/>
              <a:t>Opportunistic Quick Recovery means that when Quick Recovery capability is indicated, then if another link where same TID is mapped to as well (same TID as the link carrying </a:t>
            </a:r>
            <a:r>
              <a:rPr lang="en-US" sz="2000" b="0" dirty="0" err="1" smtClean="0"/>
              <a:t>QoS</a:t>
            </a:r>
            <a:r>
              <a:rPr lang="en-US" sz="2000" b="0" dirty="0" smtClean="0"/>
              <a:t> data), then it is used for immediate re-transmission by utilizing same BA frame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pic>
        <p:nvPicPr>
          <p:cNvPr id="7" name="Picture 6"/>
          <p:cNvPicPr>
            <a:picLocks noChangeAspect="1"/>
          </p:cNvPicPr>
          <p:nvPr/>
        </p:nvPicPr>
        <p:blipFill>
          <a:blip r:embed="rId2"/>
          <a:stretch>
            <a:fillRect/>
          </a:stretch>
        </p:blipFill>
        <p:spPr>
          <a:xfrm>
            <a:off x="6498166" y="1295399"/>
            <a:ext cx="5658255" cy="5029200"/>
          </a:xfrm>
          <a:prstGeom prst="rect">
            <a:avLst/>
          </a:prstGeom>
        </p:spPr>
      </p:pic>
    </p:spTree>
    <p:extLst>
      <p:ext uri="{BB962C8B-B14F-4D97-AF65-F5344CB8AC3E}">
        <p14:creationId xmlns:p14="http://schemas.microsoft.com/office/powerpoint/2010/main" val="37395150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10894485" cy="685799"/>
          </a:xfrm>
        </p:spPr>
        <p:txBody>
          <a:bodyPr/>
          <a:lstStyle/>
          <a:p>
            <a:r>
              <a:rPr lang="en-US" dirty="0" smtClean="0"/>
              <a:t>Recovery Time </a:t>
            </a:r>
            <a:r>
              <a:rPr lang="en-US" dirty="0"/>
              <a:t>R</a:t>
            </a:r>
            <a:r>
              <a:rPr lang="en-US" dirty="0" smtClean="0"/>
              <a:t>eduction</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r>
              <a:rPr lang="en-US" b="0" dirty="0" smtClean="0"/>
              <a:t>Recovery time for proposed approach is smaller as we may be able to finish retransmissions before original transmission is completed and acknowledged</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sz="1800" b="0" dirty="0" smtClean="0"/>
          </a:p>
          <a:p>
            <a:pPr>
              <a:buFont typeface="Arial" panose="020B0604020202020204" pitchFamily="34" charset="0"/>
              <a:buChar char="•"/>
            </a:pPr>
            <a:r>
              <a:rPr lang="en-US" b="0" dirty="0" smtClean="0"/>
              <a:t>BA that is used in the recovery link can acknowledge correct reception of older MPDUs and indicate the first failure</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It can be left to implementation to choose how to utilize the parallel BA in QR mode</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grpSp>
        <p:nvGrpSpPr>
          <p:cNvPr id="14" name="Group 13"/>
          <p:cNvGrpSpPr/>
          <p:nvPr/>
        </p:nvGrpSpPr>
        <p:grpSpPr>
          <a:xfrm>
            <a:off x="609600" y="2418702"/>
            <a:ext cx="11362944" cy="1848498"/>
            <a:chOff x="609600" y="2113902"/>
            <a:chExt cx="11362944" cy="1848498"/>
          </a:xfrm>
        </p:grpSpPr>
        <p:grpSp>
          <p:nvGrpSpPr>
            <p:cNvPr id="12" name="Group 11"/>
            <p:cNvGrpSpPr/>
            <p:nvPr/>
          </p:nvGrpSpPr>
          <p:grpSpPr>
            <a:xfrm>
              <a:off x="609600" y="2113902"/>
              <a:ext cx="10287000" cy="1848498"/>
              <a:chOff x="76200" y="2267712"/>
              <a:chExt cx="10744200" cy="2127087"/>
            </a:xfrm>
          </p:grpSpPr>
          <p:pic>
            <p:nvPicPr>
              <p:cNvPr id="8" name="Picture 7"/>
              <p:cNvPicPr>
                <a:picLocks noChangeAspect="1"/>
              </p:cNvPicPr>
              <p:nvPr/>
            </p:nvPicPr>
            <p:blipFill rotWithShape="1">
              <a:blip r:embed="rId2"/>
              <a:srcRect t="4123" b="5166"/>
              <a:stretch/>
            </p:blipFill>
            <p:spPr>
              <a:xfrm>
                <a:off x="76200" y="2286000"/>
                <a:ext cx="5486400" cy="1822285"/>
              </a:xfrm>
              <a:prstGeom prst="rect">
                <a:avLst/>
              </a:prstGeom>
            </p:spPr>
          </p:pic>
          <p:pic>
            <p:nvPicPr>
              <p:cNvPr id="9" name="Picture 8"/>
              <p:cNvPicPr>
                <a:picLocks noChangeAspect="1"/>
              </p:cNvPicPr>
              <p:nvPr/>
            </p:nvPicPr>
            <p:blipFill rotWithShape="1">
              <a:blip r:embed="rId3"/>
              <a:srcRect t="3198"/>
              <a:stretch/>
            </p:blipFill>
            <p:spPr>
              <a:xfrm>
                <a:off x="6067553" y="2267712"/>
                <a:ext cx="4752847" cy="2127087"/>
              </a:xfrm>
              <a:prstGeom prst="rect">
                <a:avLst/>
              </a:prstGeom>
            </p:spPr>
          </p:pic>
          <p:pic>
            <p:nvPicPr>
              <p:cNvPr id="11" name="Picture 10"/>
              <p:cNvPicPr>
                <a:picLocks noChangeAspect="1"/>
              </p:cNvPicPr>
              <p:nvPr/>
            </p:nvPicPr>
            <p:blipFill rotWithShape="1">
              <a:blip r:embed="rId2"/>
              <a:srcRect l="41278" t="30227" r="49000" b="35634"/>
              <a:stretch/>
            </p:blipFill>
            <p:spPr>
              <a:xfrm>
                <a:off x="9144000" y="2743200"/>
                <a:ext cx="533400" cy="685800"/>
              </a:xfrm>
              <a:prstGeom prst="rect">
                <a:avLst/>
              </a:prstGeom>
            </p:spPr>
          </p:pic>
        </p:grpSp>
        <p:sp>
          <p:nvSpPr>
            <p:cNvPr id="13" name="TextBox 12"/>
            <p:cNvSpPr txBox="1"/>
            <p:nvPr/>
          </p:nvSpPr>
          <p:spPr>
            <a:xfrm>
              <a:off x="10324591" y="2578227"/>
              <a:ext cx="1647953" cy="984885"/>
            </a:xfrm>
            <a:prstGeom prst="rect">
              <a:avLst/>
            </a:prstGeom>
            <a:noFill/>
          </p:spPr>
          <p:txBody>
            <a:bodyPr wrap="square" rtlCol="0">
              <a:spAutoFit/>
            </a:bodyPr>
            <a:lstStyle/>
            <a:p>
              <a:r>
                <a:rPr lang="en-US" sz="1800" dirty="0" err="1" smtClean="0">
                  <a:solidFill>
                    <a:schemeClr val="tx1"/>
                  </a:solidFill>
                </a:rPr>
                <a:t>QoS</a:t>
              </a:r>
              <a:r>
                <a:rPr lang="en-US" sz="1800" dirty="0" smtClean="0">
                  <a:solidFill>
                    <a:schemeClr val="tx1"/>
                  </a:solidFill>
                </a:rPr>
                <a:t> Data Link</a:t>
              </a:r>
            </a:p>
            <a:p>
              <a:endParaRPr lang="en-US" sz="1100" dirty="0">
                <a:solidFill>
                  <a:schemeClr val="tx1"/>
                </a:solidFill>
              </a:endParaRPr>
            </a:p>
            <a:p>
              <a:endParaRPr lang="en-US" sz="1100" dirty="0" smtClean="0">
                <a:solidFill>
                  <a:schemeClr val="tx1"/>
                </a:solidFill>
              </a:endParaRPr>
            </a:p>
            <a:p>
              <a:r>
                <a:rPr lang="en-US" sz="1800" dirty="0" smtClean="0">
                  <a:solidFill>
                    <a:schemeClr val="tx1"/>
                  </a:solidFill>
                </a:rPr>
                <a:t>Recovery Link</a:t>
              </a:r>
              <a:endParaRPr lang="en-US" sz="1800" dirty="0">
                <a:solidFill>
                  <a:schemeClr val="tx1"/>
                </a:solidFill>
              </a:endParaRPr>
            </a:p>
          </p:txBody>
        </p:sp>
      </p:grpSp>
    </p:spTree>
    <p:extLst>
      <p:ext uri="{BB962C8B-B14F-4D97-AF65-F5344CB8AC3E}">
        <p14:creationId xmlns:p14="http://schemas.microsoft.com/office/powerpoint/2010/main" val="1435635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Straw Poll</a:t>
            </a:r>
            <a:endParaRPr lang="en-US" dirty="0"/>
          </a:p>
        </p:txBody>
      </p:sp>
      <p:sp>
        <p:nvSpPr>
          <p:cNvPr id="3" name="Content Placeholder 2"/>
          <p:cNvSpPr>
            <a:spLocks noGrp="1"/>
          </p:cNvSpPr>
          <p:nvPr>
            <p:ph idx="1"/>
          </p:nvPr>
        </p:nvSpPr>
        <p:spPr>
          <a:xfrm>
            <a:off x="609600" y="1447800"/>
            <a:ext cx="11049000" cy="4876799"/>
          </a:xfrm>
        </p:spPr>
        <p:txBody>
          <a:bodyPr/>
          <a:lstStyle/>
          <a:p>
            <a:pPr>
              <a:buFont typeface="Arial" panose="020B0604020202020204" pitchFamily="34" charset="0"/>
              <a:buChar char="•"/>
            </a:pPr>
            <a:endParaRPr lang="en-US" sz="2800" b="0" dirty="0" smtClean="0">
              <a:sym typeface="Wingdings" panose="05000000000000000000" pitchFamily="2" charset="2"/>
            </a:endParaRPr>
          </a:p>
          <a:p>
            <a:pPr>
              <a:buFont typeface="Arial" panose="020B0604020202020204" pitchFamily="34" charset="0"/>
              <a:buChar char="•"/>
            </a:pPr>
            <a:r>
              <a:rPr lang="en-US" sz="3200" b="0" dirty="0" smtClean="0">
                <a:sym typeface="Wingdings" panose="05000000000000000000" pitchFamily="2" charset="2"/>
              </a:rPr>
              <a:t>Do you agree that </a:t>
            </a:r>
            <a:r>
              <a:rPr lang="en-US" sz="3200" b="0" dirty="0" smtClean="0">
                <a:sym typeface="Wingdings" panose="05000000000000000000" pitchFamily="2" charset="2"/>
              </a:rPr>
              <a:t>11be </a:t>
            </a:r>
            <a:r>
              <a:rPr lang="en-US" sz="3200" b="0" dirty="0" smtClean="0">
                <a:sym typeface="Wingdings" panose="05000000000000000000" pitchFamily="2" charset="2"/>
              </a:rPr>
              <a:t>should introduce Quick Recovery Mode for </a:t>
            </a:r>
            <a:r>
              <a:rPr lang="en-US" sz="3200" b="0" dirty="0" smtClean="0">
                <a:sym typeface="Wingdings" panose="05000000000000000000" pitchFamily="2" charset="2"/>
              </a:rPr>
              <a:t>MLO by allowing BA to be sent on a different link before the end of A-MPDU transmission on </a:t>
            </a:r>
            <a:r>
              <a:rPr lang="en-US" sz="3200" b="0" dirty="0" err="1" smtClean="0">
                <a:sym typeface="Wingdings" panose="05000000000000000000" pitchFamily="2" charset="2"/>
              </a:rPr>
              <a:t>QoS</a:t>
            </a:r>
            <a:r>
              <a:rPr lang="en-US" sz="3200" b="0" dirty="0" smtClean="0">
                <a:sym typeface="Wingdings" panose="05000000000000000000" pitchFamily="2" charset="2"/>
              </a:rPr>
              <a:t> data carrying link?</a:t>
            </a:r>
            <a:endParaRPr lang="en-US" sz="3200" b="0" dirty="0" smtClean="0">
              <a:sym typeface="Wingdings" panose="05000000000000000000" pitchFamily="2" charset="2"/>
            </a:endParaRPr>
          </a:p>
          <a:p>
            <a:pPr>
              <a:buFont typeface="Arial" panose="020B0604020202020204" pitchFamily="34" charset="0"/>
              <a:buChar char="•"/>
            </a:pPr>
            <a:endParaRPr lang="en-US" sz="3200" b="0" dirty="0">
              <a:sym typeface="Wingdings" panose="05000000000000000000" pitchFamily="2" charset="2"/>
            </a:endParaRPr>
          </a:p>
          <a:p>
            <a:pPr lvl="1">
              <a:buFont typeface="Arial" panose="020B0604020202020204" pitchFamily="34" charset="0"/>
              <a:buChar char="•"/>
            </a:pPr>
            <a:r>
              <a:rPr lang="en-US" sz="2800" b="1" dirty="0" smtClean="0">
                <a:sym typeface="Wingdings" panose="05000000000000000000" pitchFamily="2" charset="2"/>
              </a:rPr>
              <a:t>Yes in R1</a:t>
            </a:r>
          </a:p>
          <a:p>
            <a:pPr lvl="1">
              <a:buFont typeface="Arial" panose="020B0604020202020204" pitchFamily="34" charset="0"/>
              <a:buChar char="•"/>
            </a:pPr>
            <a:r>
              <a:rPr lang="en-US" sz="2800" b="1" dirty="0" smtClean="0">
                <a:sym typeface="Wingdings" panose="05000000000000000000" pitchFamily="2" charset="2"/>
              </a:rPr>
              <a:t>Yes in R2</a:t>
            </a:r>
            <a:endParaRPr lang="en-US" sz="2800" b="1" dirty="0" smtClean="0">
              <a:sym typeface="Wingdings" panose="05000000000000000000" pitchFamily="2" charset="2"/>
            </a:endParaRPr>
          </a:p>
          <a:p>
            <a:pPr lvl="1">
              <a:buFont typeface="Arial" panose="020B0604020202020204" pitchFamily="34" charset="0"/>
              <a:buChar char="•"/>
            </a:pPr>
            <a:r>
              <a:rPr lang="en-US" sz="2800" b="1" dirty="0" smtClean="0">
                <a:sym typeface="Wingdings" panose="05000000000000000000" pitchFamily="2" charset="2"/>
              </a:rPr>
              <a:t>No</a:t>
            </a:r>
          </a:p>
          <a:p>
            <a:pPr lvl="1">
              <a:buFont typeface="Arial" panose="020B0604020202020204" pitchFamily="34" charset="0"/>
              <a:buChar char="•"/>
            </a:pPr>
            <a:r>
              <a:rPr lang="en-US" sz="2800" b="1" dirty="0" smtClean="0">
                <a:sym typeface="Wingdings" panose="05000000000000000000" pitchFamily="2" charset="2"/>
              </a:rPr>
              <a:t>Abstain</a:t>
            </a:r>
            <a:endParaRPr lang="en-US" sz="2800" b="1"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369754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201400" cy="4876799"/>
          </a:xfrm>
        </p:spPr>
        <p:txBody>
          <a:bodyPr/>
          <a:lstStyle/>
          <a:p>
            <a:pPr lvl="0">
              <a:buFont typeface="Arial" panose="020B0604020202020204" pitchFamily="34" charset="0"/>
              <a:buChar char="•"/>
            </a:pPr>
            <a:r>
              <a:rPr lang="en-US" sz="1800" dirty="0"/>
              <a:t>Q: Is this proposal specifically designed when both sides are STR?</a:t>
            </a:r>
          </a:p>
          <a:p>
            <a:pPr marL="800100" lvl="1">
              <a:buFont typeface="Arial" panose="020B0604020202020204" pitchFamily="34" charset="0"/>
              <a:buChar char="•"/>
            </a:pPr>
            <a:r>
              <a:rPr lang="en-US" sz="1600" dirty="0"/>
              <a:t>Yes, there is an inherent assumptions that the data carrying link and the Quick Recovery link are STR. As R1 is focusing on STR and EMLSR for R1 so this should be fine in that direction. A small addition for clarification, what I am proposing here is a very simple change that we allow quicker reception of BA on other links instead of what the current spec allows (which is BA being sent after SIFS for immediate BA and maybe later in non-immediate BA). I think that this is a good capability to allow in the spec instead of the rigid timing of BA that was inherited from single link operation and can now be more flexible with the MLO in </a:t>
            </a:r>
            <a:r>
              <a:rPr lang="en-US" sz="1600" dirty="0" smtClean="0"/>
              <a:t>11be</a:t>
            </a:r>
            <a:endParaRPr lang="en-US" sz="1800" dirty="0"/>
          </a:p>
          <a:p>
            <a:pPr lvl="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a:t>
            </a:r>
            <a:r>
              <a:rPr lang="en-US" sz="1800" dirty="0"/>
              <a:t>: There seems to be many missing details,</a:t>
            </a:r>
          </a:p>
          <a:p>
            <a:pPr marL="800100" lvl="1" indent="-342900">
              <a:buFont typeface="Arial" panose="020B0604020202020204" pitchFamily="34" charset="0"/>
              <a:buChar char="•"/>
            </a:pPr>
            <a:r>
              <a:rPr lang="en-US" sz="1600" dirty="0"/>
              <a:t>This is a high-level idea of the operation but we can discuss the details of the operation further as we agree on the benefit of the approach. However, one simple way is to just use an opportunistic approach where we only need capability indication</a:t>
            </a:r>
            <a:r>
              <a:rPr lang="en-US" sz="1600" dirty="0" smtClean="0"/>
              <a:t>.</a:t>
            </a:r>
            <a:endParaRPr lang="en-US" sz="1800" dirty="0"/>
          </a:p>
          <a:p>
            <a:pPr lvl="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a:t>
            </a:r>
            <a:r>
              <a:rPr lang="en-US" sz="1800" dirty="0"/>
              <a:t>: STR is needed, which is only there for the high end client. Most of the potential cases for client in R1 are single radio, </a:t>
            </a:r>
            <a:r>
              <a:rPr lang="en-US" sz="1800" dirty="0" err="1"/>
              <a:t>eMLSR</a:t>
            </a:r>
            <a:r>
              <a:rPr lang="en-US" sz="1800" dirty="0"/>
              <a:t>, and potential NSTR. STR in R1 is for AP MLD) </a:t>
            </a:r>
          </a:p>
          <a:p>
            <a:pPr marL="800100" lvl="1" indent="-342900">
              <a:buFont typeface="Arial" panose="020B0604020202020204" pitchFamily="34" charset="0"/>
              <a:buChar char="•"/>
            </a:pPr>
            <a:r>
              <a:rPr lang="en-US" sz="1600" dirty="0"/>
              <a:t>Even though STR is not mandatory in R1 it is in some sense conditional mandatory as non-AP MLD has to support either </a:t>
            </a:r>
            <a:r>
              <a:rPr lang="en-US" sz="1600" dirty="0" err="1"/>
              <a:t>eMLSR</a:t>
            </a:r>
            <a:r>
              <a:rPr lang="en-US" sz="1600" dirty="0"/>
              <a:t> or STR. I understand that </a:t>
            </a:r>
            <a:r>
              <a:rPr lang="en-US" sz="1600" dirty="0" err="1"/>
              <a:t>eMLSR</a:t>
            </a:r>
            <a:r>
              <a:rPr lang="en-US" sz="1600" dirty="0"/>
              <a:t> will be the most preferred as it is easier for implementation but we think that STR for non-AP MLD may still be attainable in the time-frame of </a:t>
            </a:r>
            <a:r>
              <a:rPr lang="en-US" sz="1600" dirty="0" smtClean="0"/>
              <a:t>R1</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456043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353800" cy="4876799"/>
          </a:xfrm>
        </p:spPr>
        <p:txBody>
          <a:bodyPr/>
          <a:lstStyle/>
          <a:p>
            <a:pPr lvl="0">
              <a:buFont typeface="Arial" panose="020B0604020202020204" pitchFamily="34" charset="0"/>
              <a:buChar char="•"/>
            </a:pPr>
            <a:r>
              <a:rPr lang="en-US" sz="1800" dirty="0" smtClean="0"/>
              <a:t>STR is used when you have a lot traffic, otherwise, you may still go to power save for one link. To use this feature, now we have to be STR all the time without power save, this seems to introduce a tradeoff</a:t>
            </a:r>
          </a:p>
          <a:p>
            <a:pPr marL="800100" lvl="1" indent="-342900">
              <a:buFont typeface="Arial" panose="020B0604020202020204" pitchFamily="34" charset="0"/>
              <a:buChar char="•"/>
            </a:pPr>
            <a:r>
              <a:rPr lang="en-US" sz="1600" dirty="0" smtClean="0"/>
              <a:t>This feature is targeting quick recovery that enables recovery in the same TXOP on a different link. This is specially helpful for low-latency traffic where the possibility of recovery in the same TXOP may enable using BA instead of avoiding it to avoid outdated re-transmissions. This is still up to the non-AP MLD to either turn on or turn off this capability as capability indication may be in a dynamic form depending on the needs of the non-AP MLD if it is preferring power saving on other links or quicker recovery</a:t>
            </a:r>
          </a:p>
          <a:p>
            <a:pPr marL="800100" lvl="1" indent="-342900">
              <a:buFont typeface="Arial" panose="020B0604020202020204" pitchFamily="34" charset="0"/>
              <a:buChar char="•"/>
            </a:pPr>
            <a:endParaRPr lang="en-US" sz="1800" dirty="0" smtClean="0"/>
          </a:p>
          <a:p>
            <a:pPr lvl="0">
              <a:buFont typeface="Arial" panose="020B0604020202020204" pitchFamily="34" charset="0"/>
              <a:buChar char="•"/>
            </a:pPr>
            <a:r>
              <a:rPr lang="en-US" sz="1800" dirty="0" smtClean="0"/>
              <a:t>Q: How many BA you plan to send. There may be many error MPDUs in an AMPDU. If we want to have quick recovery, then we basically have to send one feedback for every error MPDU, and that can be a lot of BA</a:t>
            </a:r>
          </a:p>
          <a:p>
            <a:pPr marL="800100" lvl="1" indent="-342900">
              <a:buFont typeface="Arial" panose="020B0604020202020204" pitchFamily="34" charset="0"/>
              <a:buChar char="•"/>
            </a:pPr>
            <a:r>
              <a:rPr lang="en-US" sz="1600" dirty="0" smtClean="0"/>
              <a:t>There can be many ways to look at this. One way is to leave it to implementation or we can set rules in the spec. For example, </a:t>
            </a:r>
          </a:p>
          <a:p>
            <a:pPr marL="1200150" lvl="2" indent="-285750">
              <a:buFont typeface="Arial" panose="020B0604020202020204" pitchFamily="34" charset="0"/>
              <a:buChar char="•"/>
            </a:pPr>
            <a:r>
              <a:rPr lang="en-US" sz="1400" dirty="0" smtClean="0"/>
              <a:t>Implementation may consider to only use this feature if an error occurs in the first half of the A-MPDU otherwise it is too late to send BA</a:t>
            </a:r>
          </a:p>
          <a:p>
            <a:pPr marL="1200150" lvl="2" indent="-285750">
              <a:buFont typeface="Arial" panose="020B0604020202020204" pitchFamily="34" charset="0"/>
              <a:buChar char="•"/>
            </a:pPr>
            <a:r>
              <a:rPr lang="en-US" sz="1400" dirty="0" smtClean="0"/>
              <a:t>Another approach is to use this feature for pro-active recovery asking for sending the whole A-MPDU on the other link for duplicate transmission</a:t>
            </a:r>
          </a:p>
          <a:p>
            <a:pPr marL="1200150" lvl="2" indent="-285750">
              <a:buFont typeface="Arial" panose="020B0604020202020204" pitchFamily="34" charset="0"/>
              <a:buChar char="•"/>
            </a:pPr>
            <a:r>
              <a:rPr lang="en-US" sz="1400" dirty="0" smtClean="0"/>
              <a:t>Another approach is that receiver won’t send the BA on the other link unless a certain threshold/number of errors have occurred and this can be combined with another condition on the location of the erroneous MPDU</a:t>
            </a:r>
          </a:p>
          <a:p>
            <a:pPr marL="1200150" lvl="2" indent="-285750">
              <a:buFont typeface="Arial" panose="020B0604020202020204" pitchFamily="34" charset="0"/>
              <a:buChar char="•"/>
            </a:pPr>
            <a:r>
              <a:rPr lang="en-US" sz="1400" dirty="0" smtClean="0"/>
              <a:t>Receiver may opt for sending multiple BAs and recover for each MPDU separately or in a grouped manner as this operation is transparent to the receiver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60639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09600"/>
            <a:ext cx="10361084" cy="685799"/>
          </a:xfrm>
        </p:spPr>
        <p:txBody>
          <a:bodyPr/>
          <a:lstStyle/>
          <a:p>
            <a:r>
              <a:rPr lang="en-US" dirty="0" smtClean="0"/>
              <a:t>Q&amp;A</a:t>
            </a:r>
            <a:endParaRPr lang="en-US" dirty="0"/>
          </a:p>
        </p:txBody>
      </p:sp>
      <p:sp>
        <p:nvSpPr>
          <p:cNvPr id="3" name="Content Placeholder 2"/>
          <p:cNvSpPr>
            <a:spLocks noGrp="1"/>
          </p:cNvSpPr>
          <p:nvPr>
            <p:ph idx="1"/>
          </p:nvPr>
        </p:nvSpPr>
        <p:spPr>
          <a:xfrm>
            <a:off x="457200" y="1447800"/>
            <a:ext cx="11353800" cy="4876799"/>
          </a:xfrm>
        </p:spPr>
        <p:txBody>
          <a:bodyPr/>
          <a:lstStyle/>
          <a:p>
            <a:pPr lvl="0">
              <a:buFont typeface="Arial" panose="020B0604020202020204" pitchFamily="34" charset="0"/>
              <a:buChar char="•"/>
            </a:pPr>
            <a:r>
              <a:rPr lang="en-US" sz="1800" dirty="0" smtClean="0"/>
              <a:t>Q: Constantly changing the preparation of BA based on instantons reception seems to be a completely new implementation consideration</a:t>
            </a:r>
          </a:p>
          <a:p>
            <a:pPr marL="800100" lvl="1" indent="-342900">
              <a:buFont typeface="Arial" panose="020B0604020202020204" pitchFamily="34" charset="0"/>
              <a:buChar char="•"/>
            </a:pPr>
            <a:r>
              <a:rPr lang="en-US" sz="1600" dirty="0" smtClean="0"/>
              <a:t>It is added feature that will require implementation support. However, keeping it in spec can open the door for implementation to start building such a capability even with simple assumptions as a start and then optimize later for R2 or later</a:t>
            </a:r>
          </a:p>
          <a:p>
            <a:pPr>
              <a:buFont typeface="Arial" panose="020B0604020202020204" pitchFamily="34" charset="0"/>
              <a:buChar char="•"/>
            </a:pPr>
            <a:r>
              <a:rPr lang="en-US" sz="1800" dirty="0" smtClean="0"/>
              <a:t> </a:t>
            </a:r>
          </a:p>
          <a:p>
            <a:pPr lvl="0">
              <a:buFont typeface="Arial" panose="020B0604020202020204" pitchFamily="34" charset="0"/>
              <a:buChar char="•"/>
            </a:pPr>
            <a:r>
              <a:rPr lang="en-US" sz="1800" dirty="0" smtClean="0"/>
              <a:t>Q: Since STR is only mandatory for AP MLD in R1, do we need to consider this in R1? </a:t>
            </a:r>
          </a:p>
          <a:p>
            <a:pPr marL="800100" lvl="1" indent="-342900">
              <a:buFont typeface="Arial" panose="020B0604020202020204" pitchFamily="34" charset="0"/>
              <a:buChar char="•"/>
            </a:pPr>
            <a:r>
              <a:rPr lang="en-US" sz="1600" dirty="0" smtClean="0"/>
              <a:t>It is preferred if we add in R1 specially that it does not require a lot of changes from the spec side but we may consider it for R2 as well. However, putting it in the spec can enable simple versions of QR mode to be implemented in R1 and optimized in later releases as mentioned</a:t>
            </a:r>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Samsung Research America</a:t>
            </a:r>
            <a:endParaRPr lang="en-GB" dirty="0"/>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910094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77039</TotalTime>
  <Words>1205</Words>
  <Application>Microsoft Office PowerPoint</Application>
  <PresentationFormat>Widescreen</PresentationFormat>
  <Paragraphs>98</Paragraphs>
  <Slides>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MS Gothic</vt:lpstr>
      <vt:lpstr>Arial</vt:lpstr>
      <vt:lpstr>Arial Unicode MS</vt:lpstr>
      <vt:lpstr>Times New Roman</vt:lpstr>
      <vt:lpstr>Wingdings</vt:lpstr>
      <vt:lpstr>Office Theme</vt:lpstr>
      <vt:lpstr>Microsoft Word 97 - 2003 Document</vt:lpstr>
      <vt:lpstr>Quick Recovery for MLO</vt:lpstr>
      <vt:lpstr>Abstract</vt:lpstr>
      <vt:lpstr>Motivation</vt:lpstr>
      <vt:lpstr>High-Level Operation of Proposed Quick Recovery for MLO</vt:lpstr>
      <vt:lpstr>Recovery Time Reduction</vt:lpstr>
      <vt:lpstr>Straw Poll</vt:lpstr>
      <vt:lpstr>Q&amp;A</vt:lpstr>
      <vt:lpstr>Q&amp;A</vt:lpstr>
      <vt:lpstr>Q&amp;A</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MLO: Broadcast TWT for MLDs</dc:title>
  <dc:creator>Rubayet Shafin/Future Cellular Systems /SRA/Engineer/Samsung Electronics;r.shafin@samsung.com</dc:creator>
  <cp:lastModifiedBy>ahmed1.i</cp:lastModifiedBy>
  <cp:revision>295</cp:revision>
  <cp:lastPrinted>1601-01-01T00:00:00Z</cp:lastPrinted>
  <dcterms:created xsi:type="dcterms:W3CDTF">2021-02-24T17:42:37Z</dcterms:created>
  <dcterms:modified xsi:type="dcterms:W3CDTF">2022-02-23T17:57:47Z</dcterms:modified>
</cp:coreProperties>
</file>