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73" r:id="rId20"/>
    <p:sldId id="354" r:id="rId21"/>
    <p:sldId id="351" r:id="rId22"/>
    <p:sldId id="346" r:id="rId23"/>
    <p:sldId id="369" r:id="rId24"/>
    <p:sldId id="370" r:id="rId25"/>
    <p:sldId id="347" r:id="rId26"/>
    <p:sldId id="344" r:id="rId27"/>
    <p:sldId id="333" r:id="rId28"/>
    <p:sldId id="371"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802.11-22/0364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802.11-22/0364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802.11-22/0364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802.11-22/0364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802.11-22/0364r02</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22,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2022-02-22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19"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49E9E8EB-29F9-AF4D-AD66-BB7DD56BFBD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89F3-A437-CB44-9A6E-D2A1BBBD4FCE}"/>
              </a:ext>
            </a:extLst>
          </p:cNvPr>
          <p:cNvSpPr>
            <a:spLocks noGrp="1"/>
          </p:cNvSpPr>
          <p:nvPr>
            <p:ph type="title"/>
          </p:nvPr>
        </p:nvSpPr>
        <p:spPr/>
        <p:txBody>
          <a:bodyPr/>
          <a:lstStyle/>
          <a:p>
            <a:r>
              <a:rPr lang="en-US" dirty="0"/>
              <a:t>Participation in MAY meeting</a:t>
            </a:r>
          </a:p>
        </p:txBody>
      </p:sp>
      <p:sp>
        <p:nvSpPr>
          <p:cNvPr id="3" name="Content Placeholder 2">
            <a:extLst>
              <a:ext uri="{FF2B5EF4-FFF2-40B4-BE49-F238E27FC236}">
                <a16:creationId xmlns:a16="http://schemas.microsoft.com/office/drawing/2014/main" id="{82BDD20D-CAD5-B64B-9F06-D3A889F83186}"/>
              </a:ext>
            </a:extLst>
          </p:cNvPr>
          <p:cNvSpPr>
            <a:spLocks noGrp="1"/>
          </p:cNvSpPr>
          <p:nvPr>
            <p:ph idx="1"/>
          </p:nvPr>
        </p:nvSpPr>
        <p:spPr/>
        <p:txBody>
          <a:bodyPr/>
          <a:lstStyle/>
          <a:p>
            <a:r>
              <a:rPr lang="en-US" dirty="0"/>
              <a:t>Straw poll next week, March 1</a:t>
            </a:r>
            <a:r>
              <a:rPr lang="en-US" baseline="30000" dirty="0"/>
              <a:t>st</a:t>
            </a:r>
            <a:r>
              <a:rPr lang="en-US" dirty="0"/>
              <a:t>, to check if you plan to</a:t>
            </a:r>
          </a:p>
          <a:p>
            <a:endParaRPr lang="en-US" dirty="0"/>
          </a:p>
          <a:p>
            <a:r>
              <a:rPr lang="en-US" dirty="0"/>
              <a:t>	attend the MAY meeting (Warsaw) </a:t>
            </a:r>
          </a:p>
          <a:p>
            <a:r>
              <a:rPr lang="en-US" dirty="0"/>
              <a:t>			a) in person</a:t>
            </a:r>
          </a:p>
          <a:p>
            <a:r>
              <a:rPr lang="en-US" dirty="0"/>
              <a:t>			b) remotely</a:t>
            </a:r>
          </a:p>
          <a:p>
            <a:r>
              <a:rPr lang="en-US" dirty="0"/>
              <a:t>			c) not decided yes</a:t>
            </a:r>
          </a:p>
          <a:p>
            <a:endParaRPr lang="en-US" dirty="0"/>
          </a:p>
          <a:p>
            <a:r>
              <a:rPr lang="en-US" dirty="0"/>
              <a:t>Please check your company travel policy, so that we can plan the time slots and agenda for MAY</a:t>
            </a:r>
          </a:p>
        </p:txBody>
      </p:sp>
      <p:sp>
        <p:nvSpPr>
          <p:cNvPr id="4" name="Slide Number Placeholder 3">
            <a:extLst>
              <a:ext uri="{FF2B5EF4-FFF2-40B4-BE49-F238E27FC236}">
                <a16:creationId xmlns:a16="http://schemas.microsoft.com/office/drawing/2014/main" id="{422F8587-902E-A742-B4C3-F5A44116EE5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761F9E4-4923-634C-86EB-8207E6CF6C3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E416859-6914-7146-A748-42A87D8754C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0402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22,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10" name="Table 9">
            <a:extLst>
              <a:ext uri="{FF2B5EF4-FFF2-40B4-BE49-F238E27FC236}">
                <a16:creationId xmlns:a16="http://schemas.microsoft.com/office/drawing/2014/main" id="{288960F9-BCD5-C149-A670-1BD4DE53DD4C}"/>
              </a:ext>
            </a:extLst>
          </p:cNvPr>
          <p:cNvGraphicFramePr>
            <a:graphicFrameLocks noGrp="1"/>
          </p:cNvGraphicFramePr>
          <p:nvPr>
            <p:extLst>
              <p:ext uri="{D42A27DB-BD31-4B8C-83A1-F6EECF244321}">
                <p14:modId xmlns:p14="http://schemas.microsoft.com/office/powerpoint/2010/main" val="3071918769"/>
              </p:ext>
            </p:extLst>
          </p:nvPr>
        </p:nvGraphicFramePr>
        <p:xfrm>
          <a:off x="539552" y="1214696"/>
          <a:ext cx="3049713" cy="2900105"/>
        </p:xfrm>
        <a:graphic>
          <a:graphicData uri="http://schemas.openxmlformats.org/drawingml/2006/table">
            <a:tbl>
              <a:tblPr>
                <a:tableStyleId>{5C22544A-7EE6-4342-B048-85BDC9FD1C3A}</a:tableStyleId>
              </a:tblPr>
              <a:tblGrid>
                <a:gridCol w="2505573">
                  <a:extLst>
                    <a:ext uri="{9D8B030D-6E8A-4147-A177-3AD203B41FA5}">
                      <a16:colId xmlns:a16="http://schemas.microsoft.com/office/drawing/2014/main" val="1972790112"/>
                    </a:ext>
                  </a:extLst>
                </a:gridCol>
                <a:gridCol w="544140">
                  <a:extLst>
                    <a:ext uri="{9D8B030D-6E8A-4147-A177-3AD203B41FA5}">
                      <a16:colId xmlns:a16="http://schemas.microsoft.com/office/drawing/2014/main" val="2255499204"/>
                    </a:ext>
                  </a:extLst>
                </a:gridCol>
              </a:tblGrid>
              <a:tr h="401553">
                <a:tc>
                  <a:txBody>
                    <a:bodyPr/>
                    <a:lstStyle/>
                    <a:p>
                      <a:pPr algn="ctr"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491" marR="9491" marT="9491" marB="0" anchor="b"/>
                </a:tc>
                <a:tc>
                  <a:txBody>
                    <a:bodyPr/>
                    <a:lstStyle/>
                    <a:p>
                      <a:pPr algn="ctr" fontAlgn="ctr"/>
                      <a:r>
                        <a:rPr lang="en-GB" sz="1000" u="none" strike="noStrike">
                          <a:effectLst/>
                        </a:rPr>
                        <a:t>Count of CID</a:t>
                      </a:r>
                      <a:endParaRPr lang="en-GB" sz="1000" b="1" i="0" u="none" strike="noStrike">
                        <a:solidFill>
                          <a:srgbClr val="FFFFFF"/>
                        </a:solidFill>
                        <a:effectLst/>
                        <a:latin typeface="Calibri" panose="020F0502020204030204" pitchFamily="34" charset="0"/>
                      </a:endParaRPr>
                    </a:p>
                  </a:txBody>
                  <a:tcPr marL="9491" marR="9491" marT="9491" marB="0" anchor="ctr"/>
                </a:tc>
                <a:extLst>
                  <a:ext uri="{0D108BD9-81ED-4DB2-BD59-A6C34878D82A}">
                    <a16:rowId xmlns:a16="http://schemas.microsoft.com/office/drawing/2014/main" val="1222478387"/>
                  </a:ext>
                </a:extLst>
              </a:tr>
              <a:tr h="178468">
                <a:tc>
                  <a:txBody>
                    <a:bodyPr/>
                    <a:lstStyle/>
                    <a:p>
                      <a:pPr algn="l" fontAlgn="b"/>
                      <a:r>
                        <a:rPr lang="en-GB" sz="1100" u="none" strike="noStrike">
                          <a:effectLst/>
                        </a:rPr>
                        <a:t>EDITOR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200</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380609318"/>
                  </a:ext>
                </a:extLst>
              </a:tr>
              <a:tr h="178468">
                <a:tc>
                  <a:txBody>
                    <a:bodyPr/>
                    <a:lstStyle/>
                    <a:p>
                      <a:pPr algn="l" fontAlgn="b"/>
                      <a:r>
                        <a:rPr lang="en-GB" sz="1100" u="none" strike="noStrike">
                          <a:effectLst/>
                        </a:rPr>
                        <a:t>2021-11-11 -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62</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12301263"/>
                  </a:ext>
                </a:extLst>
              </a:tr>
              <a:tr h="178468">
                <a:tc>
                  <a:txBody>
                    <a:bodyPr/>
                    <a:lstStyle/>
                    <a:p>
                      <a:pPr algn="l" fontAlgn="b"/>
                      <a:r>
                        <a:rPr lang="en-GB" sz="1100" u="none" strike="noStrike">
                          <a:effectLst/>
                        </a:rPr>
                        <a:t>2021-11-12 -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506754972"/>
                  </a:ext>
                </a:extLst>
              </a:tr>
              <a:tr h="178468">
                <a:tc>
                  <a:txBody>
                    <a:bodyPr/>
                    <a:lstStyle/>
                    <a:p>
                      <a:pPr algn="l" fontAlgn="b"/>
                      <a:r>
                        <a:rPr lang="en-GB" sz="1100" u="none" strike="noStrike">
                          <a:effectLst/>
                        </a:rPr>
                        <a:t>2021-11-23 -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96137196"/>
                  </a:ext>
                </a:extLst>
              </a:tr>
              <a:tr h="178468">
                <a:tc>
                  <a:txBody>
                    <a:bodyPr/>
                    <a:lstStyle/>
                    <a:p>
                      <a:pPr algn="l" fontAlgn="b"/>
                      <a:r>
                        <a:rPr lang="en-GB" sz="1100" u="none" strike="noStrike">
                          <a:effectLst/>
                        </a:rPr>
                        <a:t>2022-01-04 -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76047457"/>
                  </a:ext>
                </a:extLst>
              </a:tr>
              <a:tr h="178468">
                <a:tc>
                  <a:txBody>
                    <a:bodyPr/>
                    <a:lstStyle/>
                    <a:p>
                      <a:pPr algn="l" fontAlgn="b"/>
                      <a:r>
                        <a:rPr lang="en-GB" sz="1100" u="none" strike="noStrike">
                          <a:effectLst/>
                        </a:rPr>
                        <a:t>2022-01-19 -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471004"/>
                  </a:ext>
                </a:extLst>
              </a:tr>
              <a:tr h="178468">
                <a:tc>
                  <a:txBody>
                    <a:bodyPr/>
                    <a:lstStyle/>
                    <a:p>
                      <a:pPr algn="l" fontAlgn="b"/>
                      <a:r>
                        <a:rPr lang="en-GB" sz="1100" u="none" strike="noStrike">
                          <a:effectLst/>
                        </a:rPr>
                        <a:t>2022-01-20 -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16</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77415532"/>
                  </a:ext>
                </a:extLst>
              </a:tr>
              <a:tr h="178468">
                <a:tc>
                  <a:txBody>
                    <a:bodyPr/>
                    <a:lstStyle/>
                    <a:p>
                      <a:pPr algn="l" fontAlgn="b"/>
                      <a:r>
                        <a:rPr lang="en-GB" sz="1100" u="none" strike="noStrike">
                          <a:effectLst/>
                        </a:rPr>
                        <a:t>2022-01-20 - motion 144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253322937"/>
                  </a:ext>
                </a:extLst>
              </a:tr>
              <a:tr h="178468">
                <a:tc>
                  <a:txBody>
                    <a:bodyPr/>
                    <a:lstStyle/>
                    <a:p>
                      <a:pPr algn="l" fontAlgn="b"/>
                      <a:r>
                        <a:rPr lang="en-GB" sz="1100" u="none" strike="noStrike">
                          <a:effectLst/>
                        </a:rPr>
                        <a:t>2022-02-01 -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088941033"/>
                  </a:ext>
                </a:extLst>
              </a:tr>
              <a:tr h="178468">
                <a:tc>
                  <a:txBody>
                    <a:bodyPr/>
                    <a:lstStyle/>
                    <a:p>
                      <a:pPr algn="l" fontAlgn="b"/>
                      <a:r>
                        <a:rPr lang="en-GB" sz="1100" u="none" strike="noStrike">
                          <a:effectLst/>
                        </a:rPr>
                        <a:t>2022-02-15 - Motion 147</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888022309"/>
                  </a:ext>
                </a:extLst>
              </a:tr>
              <a:tr h="178468">
                <a:tc>
                  <a:txBody>
                    <a:bodyPr/>
                    <a:lstStyle/>
                    <a:p>
                      <a:pPr algn="l" fontAlgn="b"/>
                      <a:r>
                        <a:rPr lang="en-GB" sz="1100" u="none" strike="noStrike">
                          <a:effectLst/>
                        </a:rPr>
                        <a:t>CHAIR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94</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24409775"/>
                  </a:ext>
                </a:extLst>
              </a:tr>
              <a:tr h="178468">
                <a:tc>
                  <a:txBody>
                    <a:bodyPr/>
                    <a:lstStyle/>
                    <a:p>
                      <a:pPr algn="l" fontAlgn="b"/>
                      <a:r>
                        <a:rPr lang="en-GB" sz="1100" u="none" strike="noStrike">
                          <a:effectLst/>
                        </a:rPr>
                        <a:t>2022-03-01 - ready for motion</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549273388"/>
                  </a:ext>
                </a:extLst>
              </a:tr>
              <a:tr h="178468">
                <a:tc>
                  <a:txBody>
                    <a:bodyPr/>
                    <a:lstStyle/>
                    <a:p>
                      <a:pPr algn="l" fontAlgn="b"/>
                      <a:r>
                        <a:rPr lang="en-GB" sz="1100" u="none" strike="noStrike">
                          <a:effectLst/>
                        </a:rPr>
                        <a:t>(Leer)</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77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996631919"/>
                  </a:ext>
                </a:extLst>
              </a:tr>
              <a:tr h="178468">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dirty="0">
                          <a:effectLst/>
                        </a:rPr>
                        <a:t>294</a:t>
                      </a:r>
                      <a:endParaRPr lang="en-GB" sz="1100" b="1" i="0" u="none" strike="noStrike" dirty="0">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854500245"/>
                  </a:ext>
                </a:extLst>
              </a:tr>
            </a:tbl>
          </a:graphicData>
        </a:graphic>
      </p:graphicFrame>
      <p:graphicFrame>
        <p:nvGraphicFramePr>
          <p:cNvPr id="11" name="Table 10">
            <a:extLst>
              <a:ext uri="{FF2B5EF4-FFF2-40B4-BE49-F238E27FC236}">
                <a16:creationId xmlns:a16="http://schemas.microsoft.com/office/drawing/2014/main" id="{B589508A-D007-524F-B5A9-4DD262305981}"/>
              </a:ext>
            </a:extLst>
          </p:cNvPr>
          <p:cNvGraphicFramePr>
            <a:graphicFrameLocks noGrp="1"/>
          </p:cNvGraphicFramePr>
          <p:nvPr>
            <p:extLst>
              <p:ext uri="{D42A27DB-BD31-4B8C-83A1-F6EECF244321}">
                <p14:modId xmlns:p14="http://schemas.microsoft.com/office/powerpoint/2010/main" val="802248813"/>
              </p:ext>
            </p:extLst>
          </p:nvPr>
        </p:nvGraphicFramePr>
        <p:xfrm>
          <a:off x="5724128" y="1419622"/>
          <a:ext cx="2181820" cy="1806307"/>
        </p:xfrm>
        <a:graphic>
          <a:graphicData uri="http://schemas.openxmlformats.org/drawingml/2006/table">
            <a:tbl>
              <a:tblPr>
                <a:tableStyleId>{5C22544A-7EE6-4342-B048-85BDC9FD1C3A}</a:tableStyleId>
              </a:tblPr>
              <a:tblGrid>
                <a:gridCol w="1245716">
                  <a:extLst>
                    <a:ext uri="{9D8B030D-6E8A-4147-A177-3AD203B41FA5}">
                      <a16:colId xmlns:a16="http://schemas.microsoft.com/office/drawing/2014/main" val="3929474296"/>
                    </a:ext>
                  </a:extLst>
                </a:gridCol>
                <a:gridCol w="936104">
                  <a:extLst>
                    <a:ext uri="{9D8B030D-6E8A-4147-A177-3AD203B41FA5}">
                      <a16:colId xmlns:a16="http://schemas.microsoft.com/office/drawing/2014/main" val="4234088020"/>
                    </a:ext>
                  </a:extLst>
                </a:gridCol>
              </a:tblGrid>
              <a:tr h="406400">
                <a:tc>
                  <a:txBody>
                    <a:bodyPr/>
                    <a:lstStyle/>
                    <a:p>
                      <a:pPr algn="l"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CHAIR</a:t>
                      </a:r>
                      <a:endParaRPr lang="en-GB"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7371739"/>
                  </a:ext>
                </a:extLst>
              </a:tr>
              <a:tr h="190500">
                <a:tc>
                  <a:txBody>
                    <a:bodyPr/>
                    <a:lstStyle/>
                    <a:p>
                      <a:pPr algn="l" fontAlgn="b"/>
                      <a:r>
                        <a:rPr lang="en-GB" sz="1100" u="none" strike="noStrike">
                          <a:effectLst/>
                        </a:rPr>
                        <a:t>Mark Rison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1979138"/>
                  </a:ext>
                </a:extLst>
              </a:tr>
              <a:tr h="256907">
                <a:tc>
                  <a:txBody>
                    <a:bodyPr/>
                    <a:lstStyle/>
                    <a:p>
                      <a:pPr algn="l" fontAlgn="b"/>
                      <a:r>
                        <a:rPr lang="en-GB" sz="1100" u="none" strike="noStrike">
                          <a:effectLst/>
                        </a:rPr>
                        <a:t>Stephen McCann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6597"/>
                  </a:ext>
                </a:extLst>
              </a:tr>
              <a:tr h="190500">
                <a:tc>
                  <a:txBody>
                    <a:bodyPr/>
                    <a:lstStyle/>
                    <a:p>
                      <a:pPr algn="l" fontAlgn="b"/>
                      <a:r>
                        <a:rPr lang="en-GB" sz="1100" u="none" strike="noStrike">
                          <a:effectLst/>
                        </a:rPr>
                        <a:t>Abhishek Patil</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266892"/>
                  </a:ext>
                </a:extLst>
              </a:tr>
              <a:tr h="190500">
                <a:tc>
                  <a:txBody>
                    <a:bodyPr/>
                    <a:lstStyle/>
                    <a:p>
                      <a:pPr algn="l" fontAlgn="b"/>
                      <a:r>
                        <a:rPr lang="en-GB" sz="1100" u="none" strike="noStrike">
                          <a:effectLst/>
                        </a:rPr>
                        <a:t>Hitoshi Morioka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658038"/>
                  </a:ext>
                </a:extLst>
              </a:tr>
              <a:tr h="190500">
                <a:tc>
                  <a:txBody>
                    <a:bodyPr/>
                    <a:lstStyle/>
                    <a:p>
                      <a:pPr algn="l" fontAlgn="b"/>
                      <a:r>
                        <a:rPr lang="en-GB" sz="1100" u="none" strike="noStrike">
                          <a:effectLst/>
                        </a:rPr>
                        <a:t>Xiaofei Wang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29</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5164225"/>
                  </a:ext>
                </a:extLst>
              </a:tr>
              <a:tr h="190500">
                <a:tc>
                  <a:txBody>
                    <a:bodyPr/>
                    <a:lstStyle/>
                    <a:p>
                      <a:pPr algn="l" fontAlgn="b"/>
                      <a:r>
                        <a:rPr lang="en-GB" sz="1100" u="none" strike="noStrike">
                          <a:effectLst/>
                        </a:rPr>
                        <a:t>Antonio de la Oliva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258966"/>
                  </a:ext>
                </a:extLst>
              </a:tr>
              <a:tr h="190500">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94</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073801"/>
                  </a:ext>
                </a:extLst>
              </a:tr>
            </a:tbl>
          </a:graphicData>
        </a:graphic>
      </p:graphicFrame>
      <p:cxnSp>
        <p:nvCxnSpPr>
          <p:cNvPr id="13" name="Straight Arrow Connector 12">
            <a:extLst>
              <a:ext uri="{FF2B5EF4-FFF2-40B4-BE49-F238E27FC236}">
                <a16:creationId xmlns:a16="http://schemas.microsoft.com/office/drawing/2014/main" id="{CDF0044B-9087-EE48-A22F-0F5A287EDC37}"/>
              </a:ext>
            </a:extLst>
          </p:cNvPr>
          <p:cNvCxnSpPr/>
          <p:nvPr/>
        </p:nvCxnSpPr>
        <p:spPr bwMode="auto">
          <a:xfrm flipV="1">
            <a:off x="3523921" y="2581864"/>
            <a:ext cx="2116476" cy="10700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5499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=m19d2225e97db20b54ed42c5d56afddfb</a:t>
            </a:r>
          </a:p>
          <a:p>
            <a:endParaRPr lang="en-GB" sz="1600" dirty="0"/>
          </a:p>
          <a:p>
            <a:r>
              <a:rPr lang="en-GB" sz="1600" dirty="0"/>
              <a:t>Meeting number: 234 025 75836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E8F3DFB9-8A10-D64E-9526-8C2D24A6BEC6}"/>
              </a:ext>
            </a:extLst>
          </p:cNvPr>
          <p:cNvGraphicFramePr>
            <a:graphicFrameLocks noGrp="1"/>
          </p:cNvGraphicFramePr>
          <p:nvPr>
            <p:extLst>
              <p:ext uri="{D42A27DB-BD31-4B8C-83A1-F6EECF244321}">
                <p14:modId xmlns:p14="http://schemas.microsoft.com/office/powerpoint/2010/main" val="1048214027"/>
              </p:ext>
            </p:extLst>
          </p:nvPr>
        </p:nvGraphicFramePr>
        <p:xfrm>
          <a:off x="763761" y="1398703"/>
          <a:ext cx="7614891" cy="2614127"/>
        </p:xfrm>
        <a:graphic>
          <a:graphicData uri="http://schemas.openxmlformats.org/drawingml/2006/table">
            <a:tbl>
              <a:tblPr>
                <a:tableStyleId>{5C22544A-7EE6-4342-B048-85BDC9FD1C3A}</a:tableStyleId>
              </a:tblPr>
              <a:tblGrid>
                <a:gridCol w="698344">
                  <a:extLst>
                    <a:ext uri="{9D8B030D-6E8A-4147-A177-3AD203B41FA5}">
                      <a16:colId xmlns:a16="http://schemas.microsoft.com/office/drawing/2014/main" val="1574067381"/>
                    </a:ext>
                  </a:extLst>
                </a:gridCol>
                <a:gridCol w="363888">
                  <a:extLst>
                    <a:ext uri="{9D8B030D-6E8A-4147-A177-3AD203B41FA5}">
                      <a16:colId xmlns:a16="http://schemas.microsoft.com/office/drawing/2014/main" val="2640596156"/>
                    </a:ext>
                  </a:extLst>
                </a:gridCol>
                <a:gridCol w="363888">
                  <a:extLst>
                    <a:ext uri="{9D8B030D-6E8A-4147-A177-3AD203B41FA5}">
                      <a16:colId xmlns:a16="http://schemas.microsoft.com/office/drawing/2014/main" val="3934984893"/>
                    </a:ext>
                  </a:extLst>
                </a:gridCol>
                <a:gridCol w="363888">
                  <a:extLst>
                    <a:ext uri="{9D8B030D-6E8A-4147-A177-3AD203B41FA5}">
                      <a16:colId xmlns:a16="http://schemas.microsoft.com/office/drawing/2014/main" val="137933974"/>
                    </a:ext>
                  </a:extLst>
                </a:gridCol>
                <a:gridCol w="1969276">
                  <a:extLst>
                    <a:ext uri="{9D8B030D-6E8A-4147-A177-3AD203B41FA5}">
                      <a16:colId xmlns:a16="http://schemas.microsoft.com/office/drawing/2014/main" val="2638848168"/>
                    </a:ext>
                  </a:extLst>
                </a:gridCol>
                <a:gridCol w="1969276">
                  <a:extLst>
                    <a:ext uri="{9D8B030D-6E8A-4147-A177-3AD203B41FA5}">
                      <a16:colId xmlns:a16="http://schemas.microsoft.com/office/drawing/2014/main" val="3988478022"/>
                    </a:ext>
                  </a:extLst>
                </a:gridCol>
                <a:gridCol w="1886331">
                  <a:extLst>
                    <a:ext uri="{9D8B030D-6E8A-4147-A177-3AD203B41FA5}">
                      <a16:colId xmlns:a16="http://schemas.microsoft.com/office/drawing/2014/main" val="418651300"/>
                    </a:ext>
                  </a:extLst>
                </a:gridCol>
              </a:tblGrid>
              <a:tr h="299883">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111688074"/>
                  </a:ext>
                </a:extLst>
              </a:tr>
              <a:tr h="149942">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298</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CID 2217 addressing scheme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Michael Montemurro (Huawei)</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1st on Feb 22</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2392172616"/>
                  </a:ext>
                </a:extLst>
              </a:tr>
              <a:tr h="299883">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354</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ANA Issues</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New submission; discussion order </a:t>
                      </a:r>
                      <a:r>
                        <a:rPr lang="en-GB" sz="800" u="none" strike="noStrike" dirty="0" err="1">
                          <a:effectLst/>
                        </a:rPr>
                        <a:t>t.b.c</a:t>
                      </a:r>
                      <a:r>
                        <a:rPr lang="en-GB" sz="800" u="none" strike="noStrike" dirty="0">
                          <a:effectLst/>
                        </a:rPr>
                        <a:t>.</a:t>
                      </a:r>
                      <a:endParaRPr lang="en-GB" sz="800" b="0" i="0" u="none" strike="noStrike" dirty="0">
                        <a:effectLst/>
                        <a:latin typeface="Arial" panose="020B0604020202020204" pitchFamily="34" charset="0"/>
                      </a:endParaRPr>
                    </a:p>
                  </a:txBody>
                  <a:tcPr marL="8033" marR="8033" marT="8033" marB="0"/>
                </a:tc>
                <a:extLst>
                  <a:ext uri="{0D108BD9-81ED-4DB2-BD59-A6C34878D82A}">
                    <a16:rowId xmlns:a16="http://schemas.microsoft.com/office/drawing/2014/main" val="1884300516"/>
                  </a:ext>
                </a:extLst>
              </a:tr>
              <a:tr h="279323">
                <a:tc>
                  <a:txBody>
                    <a:bodyPr/>
                    <a:lstStyle/>
                    <a:p>
                      <a:pPr algn="l" fontAlgn="t"/>
                      <a:r>
                        <a:rPr lang="en-GB" sz="800" u="none" strike="sngStrike" dirty="0">
                          <a:effectLst/>
                        </a:rPr>
                        <a:t>100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a:effectLst/>
                        </a:rPr>
                        <a:t>249</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dirty="0">
                          <a:effectLst/>
                        </a:rPr>
                        <a:t>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Discussion on CID 2074 - RNR</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Revisit; old business</a:t>
                      </a:r>
                      <a:endParaRPr lang="en-GB" sz="800" b="0" i="0" u="none" strike="sngStrike" dirty="0">
                        <a:effectLst/>
                        <a:latin typeface="Arial" panose="020B0604020202020204" pitchFamily="34" charset="0"/>
                      </a:endParaRPr>
                    </a:p>
                  </a:txBody>
                  <a:tcPr marL="8033" marR="8033" marT="8033" marB="0"/>
                </a:tc>
                <a:extLst>
                  <a:ext uri="{0D108BD9-81ED-4DB2-BD59-A6C34878D82A}">
                    <a16:rowId xmlns:a16="http://schemas.microsoft.com/office/drawing/2014/main" val="706648843"/>
                  </a:ext>
                </a:extLst>
              </a:tr>
              <a:tr h="299883">
                <a:tc>
                  <a:txBody>
                    <a:bodyPr/>
                    <a:lstStyle/>
                    <a:p>
                      <a:pPr algn="l" fontAlgn="t"/>
                      <a:r>
                        <a:rPr lang="en-GB" sz="800" u="none" strike="noStrike" dirty="0">
                          <a:effectLst/>
                        </a:rPr>
                        <a:t>200</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2022</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143</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1</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Resolution Text for PHY Type Related Comments</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Hitoshi Morioka (SRC Software)</a:t>
                      </a:r>
                      <a:endParaRPr lang="en-GB" sz="800" b="0" i="0" u="none" strike="noStrike" dirty="0">
                        <a:effectLst/>
                        <a:latin typeface="Arial" panose="020B0604020202020204" pitchFamily="34" charset="0"/>
                      </a:endParaRPr>
                    </a:p>
                  </a:txBody>
                  <a:tcPr marL="8033" marR="8033" marT="8033" marB="0"/>
                </a:tc>
                <a:tc>
                  <a:txBody>
                    <a:bodyPr/>
                    <a:lstStyle/>
                    <a:p>
                      <a:pPr algn="l" rtl="0" fontAlgn="t"/>
                      <a:r>
                        <a:rPr lang="en-GB" sz="800" u="none" strike="noStrike" dirty="0">
                          <a:effectLst/>
                        </a:rPr>
                        <a:t>revisit after DCN 89 &amp; 1772 are done</a:t>
                      </a:r>
                      <a:endParaRPr lang="en-GB" sz="800" b="0" i="0" u="none" strike="noStrike" dirty="0">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3090914341"/>
                  </a:ext>
                </a:extLst>
              </a:tr>
              <a:tr h="417694">
                <a:tc>
                  <a:txBody>
                    <a:bodyPr/>
                    <a:lstStyle/>
                    <a:p>
                      <a:pPr algn="l" fontAlgn="t"/>
                      <a:r>
                        <a:rPr lang="en-GB" sz="800" u="none" strike="sngStrike" dirty="0">
                          <a:effectLst/>
                        </a:rPr>
                        <a:t>1010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245</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dirty="0">
                          <a:effectLst/>
                        </a:rPr>
                        <a:t>Word_comment_resolution_2035_2125_2137_2163_2279_2010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8033" marR="8033" marT="8033" marB="0"/>
                </a:tc>
                <a:tc>
                  <a:txBody>
                    <a:bodyPr/>
                    <a:lstStyle/>
                    <a:p>
                      <a:pPr algn="l" rtl="0" fontAlgn="t"/>
                      <a:r>
                        <a:rPr lang="en-GB" sz="800" u="none" strike="sngStrike" dirty="0">
                          <a:effectLst/>
                        </a:rPr>
                        <a:t>Revisit one CID (confirm resolution with </a:t>
                      </a:r>
                      <a:r>
                        <a:rPr lang="en-GB" sz="800" u="none" strike="sngStrike" dirty="0" err="1">
                          <a:effectLst/>
                        </a:rPr>
                        <a:t>Jouni</a:t>
                      </a:r>
                      <a:r>
                        <a:rPr lang="en-GB" sz="800" u="none" strike="sngStrike" dirty="0">
                          <a:effectLst/>
                        </a:rPr>
                        <a:t>) further discussion via reflector --  revisit again</a:t>
                      </a:r>
                      <a:endParaRPr lang="en-GB" sz="800" b="0" i="0" u="none" strike="sngStrike" dirty="0">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942748429"/>
                  </a:ext>
                </a:extLst>
              </a:tr>
              <a:tr h="417694">
                <a:tc>
                  <a:txBody>
                    <a:bodyPr/>
                    <a:lstStyle/>
                    <a:p>
                      <a:pPr algn="l" fontAlgn="t"/>
                      <a:r>
                        <a:rPr lang="en-GB" sz="800" u="none" strike="sngStrike">
                          <a:effectLst/>
                        </a:rPr>
                        <a:t>1011</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246</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Excel_comment_resolution_2035_2125_2137_2163_2279_2010</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Antonio de la Oliva (InterDigital, UC3M)</a:t>
                      </a:r>
                      <a:endParaRPr lang="en-GB" sz="800" b="0" i="0" u="none" strike="sngStrike">
                        <a:effectLst/>
                        <a:latin typeface="Arial" panose="020B0604020202020204" pitchFamily="34" charset="0"/>
                      </a:endParaRPr>
                    </a:p>
                  </a:txBody>
                  <a:tcPr marL="8033" marR="8033" marT="8033" marB="0"/>
                </a:tc>
                <a:tc>
                  <a:txBody>
                    <a:bodyPr/>
                    <a:lstStyle/>
                    <a:p>
                      <a:pPr algn="l" rtl="0" fontAlgn="t"/>
                      <a:r>
                        <a:rPr lang="en-GB" sz="800" u="none" strike="sngStrike" dirty="0">
                          <a:effectLst/>
                        </a:rPr>
                        <a:t>Revisit one CID (confirm resolution with </a:t>
                      </a:r>
                      <a:r>
                        <a:rPr lang="en-GB" sz="800" u="none" strike="sngStrike" dirty="0" err="1">
                          <a:effectLst/>
                        </a:rPr>
                        <a:t>Jouni</a:t>
                      </a:r>
                      <a:r>
                        <a:rPr lang="en-GB" sz="800" u="none" strike="sngStrike" dirty="0">
                          <a:effectLst/>
                        </a:rPr>
                        <a:t>) further discussion via reflector --  revisit again</a:t>
                      </a:r>
                      <a:endParaRPr lang="en-GB" sz="800" b="0" i="0" u="none" strike="sngStrike" dirty="0">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3801458125"/>
                  </a:ext>
                </a:extLst>
              </a:tr>
              <a:tr h="449825">
                <a:tc>
                  <a:txBody>
                    <a:bodyPr/>
                    <a:lstStyle/>
                    <a:p>
                      <a:pPr algn="l" fontAlgn="t"/>
                      <a:r>
                        <a:rPr lang="en-GB" sz="800" b="0" i="0" u="none" strike="noStrike" dirty="0">
                          <a:effectLst/>
                          <a:latin typeface="Arial" panose="020B0604020202020204" pitchFamily="34" charset="0"/>
                        </a:rPr>
                        <a:t>201</a:t>
                      </a:r>
                    </a:p>
                  </a:txBody>
                  <a:tcPr marL="8033" marR="8033" marT="80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1772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21</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a:effectLst/>
                        </a:rPr>
                        <a:t>LB257 Resolutions Assigned to Hitoshi</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Blue CIDs included in motion tab. Additional CIDs open. REVISIT later</a:t>
                      </a:r>
                      <a:endParaRPr lang="en-GB" sz="800" b="0" i="0" u="none" strike="noStrike" dirty="0">
                        <a:effectLst/>
                        <a:latin typeface="Arial" panose="020B0604020202020204" pitchFamily="34" charset="0"/>
                      </a:endParaRPr>
                    </a:p>
                  </a:txBody>
                  <a:tcPr marL="8033" marR="8033" marT="8033" marB="0"/>
                </a:tc>
                <a:extLst>
                  <a:ext uri="{0D108BD9-81ED-4DB2-BD59-A6C34878D82A}">
                    <a16:rowId xmlns:a16="http://schemas.microsoft.com/office/drawing/2014/main" val="145470399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4165</TotalTime>
  <Words>2734</Words>
  <Application>Microsoft Macintosh PowerPoint</Application>
  <PresentationFormat>On-screen Show (16:9)</PresentationFormat>
  <Paragraphs>385</Paragraphs>
  <Slides>31</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February 22,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Participation in MAY meeting</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400</cp:revision>
  <cp:lastPrinted>1601-01-01T00:00:00Z</cp:lastPrinted>
  <dcterms:created xsi:type="dcterms:W3CDTF">2020-02-25T15:01:23Z</dcterms:created>
  <dcterms:modified xsi:type="dcterms:W3CDTF">2022-02-22T16:04:11Z</dcterms:modified>
  <cp:category/>
</cp:coreProperties>
</file>