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309" r:id="rId4"/>
    <p:sldId id="316" r:id="rId5"/>
    <p:sldId id="287" r:id="rId6"/>
    <p:sldId id="308" r:id="rId7"/>
    <p:sldId id="367" r:id="rId8"/>
    <p:sldId id="300" r:id="rId9"/>
    <p:sldId id="301" r:id="rId10"/>
    <p:sldId id="303" r:id="rId11"/>
    <p:sldId id="304" r:id="rId12"/>
    <p:sldId id="305" r:id="rId13"/>
    <p:sldId id="302" r:id="rId14"/>
    <p:sldId id="306" r:id="rId15"/>
    <p:sldId id="342" r:id="rId16"/>
    <p:sldId id="343" r:id="rId17"/>
    <p:sldId id="353" r:id="rId18"/>
    <p:sldId id="365" r:id="rId19"/>
    <p:sldId id="354" r:id="rId20"/>
    <p:sldId id="351" r:id="rId21"/>
    <p:sldId id="346" r:id="rId22"/>
    <p:sldId id="369" r:id="rId23"/>
    <p:sldId id="370" r:id="rId24"/>
    <p:sldId id="347" r:id="rId25"/>
    <p:sldId id="344" r:id="rId26"/>
    <p:sldId id="333" r:id="rId27"/>
    <p:sldId id="371" r:id="rId28"/>
    <p:sldId id="322" r:id="rId29"/>
    <p:sldId id="320" r:id="rId30"/>
    <p:sldId id="327" r:id="rId31"/>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16" autoAdjust="0"/>
    <p:restoredTop sz="94694"/>
  </p:normalViewPr>
  <p:slideViewPr>
    <p:cSldViewPr>
      <p:cViewPr varScale="1">
        <p:scale>
          <a:sx n="161" d="100"/>
          <a:sy n="161" d="100"/>
        </p:scale>
        <p:origin x="688"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802.11-22/0364</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February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802.11-22/0364</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February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802.11-22/0364</a:t>
            </a:r>
            <a:endParaRPr lang="en-US"/>
          </a:p>
        </p:txBody>
      </p:sp>
      <p:sp>
        <p:nvSpPr>
          <p:cNvPr id="5" name="Rectangle 3"/>
          <p:cNvSpPr>
            <a:spLocks noGrp="1" noChangeArrowheads="1"/>
          </p:cNvSpPr>
          <p:nvPr>
            <p:ph type="dt"/>
          </p:nvPr>
        </p:nvSpPr>
        <p:spPr>
          <a:ln/>
        </p:spPr>
        <p:txBody>
          <a:bodyPr/>
          <a:lstStyle/>
          <a:p>
            <a:r>
              <a:rPr lang="en-GB"/>
              <a:t>February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802.11-22/0364</a:t>
            </a:r>
            <a:endParaRPr lang="en-US"/>
          </a:p>
        </p:txBody>
      </p:sp>
      <p:sp>
        <p:nvSpPr>
          <p:cNvPr id="5" name="Rectangle 3"/>
          <p:cNvSpPr>
            <a:spLocks noGrp="1" noChangeArrowheads="1"/>
          </p:cNvSpPr>
          <p:nvPr>
            <p:ph type="dt"/>
          </p:nvPr>
        </p:nvSpPr>
        <p:spPr>
          <a:ln/>
        </p:spPr>
        <p:txBody>
          <a:bodyPr/>
          <a:lstStyle/>
          <a:p>
            <a:r>
              <a:rPr lang="en-GB"/>
              <a:t>February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February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February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February 2022</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February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February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February 2022</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802.11-22/0364r00</a:t>
            </a:r>
          </a:p>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endPar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February 2022</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February 22,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2022-02-22</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780329977"/>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spid="_x0000_s1208" name="Document" r:id="rId4" imgW="8432800" imgH="1473200" progId="Word.Document.8">
                  <p:embed/>
                </p:oleObj>
              </mc:Choice>
              <mc:Fallback>
                <p:oleObj name="Document" r:id="rId4"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cxnSp>
        <p:nvCxnSpPr>
          <p:cNvPr id="9" name="Straight Connector 8">
            <a:extLst>
              <a:ext uri="{FF2B5EF4-FFF2-40B4-BE49-F238E27FC236}">
                <a16:creationId xmlns:a16="http://schemas.microsoft.com/office/drawing/2014/main" id="{49E9E8EB-29F9-AF4D-AD66-BB7DD56BFBDC}"/>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cxnSp>
        <p:nvCxnSpPr>
          <p:cNvPr id="8" name="Straight Connector 7">
            <a:extLst>
              <a:ext uri="{FF2B5EF4-FFF2-40B4-BE49-F238E27FC236}">
                <a16:creationId xmlns:a16="http://schemas.microsoft.com/office/drawing/2014/main" id="{64D4C695-C3C8-8042-B607-8B25C9DE4301}"/>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cxnSp>
        <p:nvCxnSpPr>
          <p:cNvPr id="8" name="Straight Connector 7">
            <a:extLst>
              <a:ext uri="{FF2B5EF4-FFF2-40B4-BE49-F238E27FC236}">
                <a16:creationId xmlns:a16="http://schemas.microsoft.com/office/drawing/2014/main" id="{16FFB856-6799-3B44-8FC2-103BFAFFF539}"/>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840424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February 2022</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February 22, 2022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Status Quo Comment Resolution process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B9B89-F37E-A840-A3BD-C5568A74F2EB}"/>
              </a:ext>
            </a:extLst>
          </p:cNvPr>
          <p:cNvSpPr>
            <a:spLocks noGrp="1"/>
          </p:cNvSpPr>
          <p:nvPr>
            <p:ph type="title"/>
          </p:nvPr>
        </p:nvSpPr>
        <p:spPr/>
        <p:txBody>
          <a:bodyPr/>
          <a:lstStyle/>
          <a:p>
            <a:r>
              <a:rPr lang="en-US" dirty="0"/>
              <a:t>Status Quo comment resolution process</a:t>
            </a:r>
          </a:p>
        </p:txBody>
      </p:sp>
      <p:sp>
        <p:nvSpPr>
          <p:cNvPr id="3" name="Content Placeholder 2">
            <a:extLst>
              <a:ext uri="{FF2B5EF4-FFF2-40B4-BE49-F238E27FC236}">
                <a16:creationId xmlns:a16="http://schemas.microsoft.com/office/drawing/2014/main" id="{2817C346-4C04-784F-A48E-F1BB5BE3F91E}"/>
              </a:ext>
            </a:extLst>
          </p:cNvPr>
          <p:cNvSpPr>
            <a:spLocks noGrp="1"/>
          </p:cNvSpPr>
          <p:nvPr>
            <p:ph idx="1"/>
          </p:nvPr>
        </p:nvSpPr>
        <p:spPr>
          <a:xfrm>
            <a:off x="467544" y="4155926"/>
            <a:ext cx="4318247" cy="693704"/>
          </a:xfrm>
        </p:spPr>
        <p:txBody>
          <a:bodyPr/>
          <a:lstStyle/>
          <a:p>
            <a:r>
              <a:rPr lang="en-US" sz="1050" dirty="0"/>
              <a:t>Suggested order to address comments: </a:t>
            </a:r>
            <a:r>
              <a:rPr lang="en-US" sz="1050" dirty="0" err="1"/>
              <a:t>cls</a:t>
            </a:r>
            <a:r>
              <a:rPr lang="en-US" sz="1050" dirty="0"/>
              <a:t>. 11, 4, 9, other</a:t>
            </a:r>
          </a:p>
          <a:p>
            <a:r>
              <a:rPr lang="en-US" sz="1050" dirty="0"/>
              <a:t>Please prepare suggested resolutions</a:t>
            </a:r>
          </a:p>
          <a:p>
            <a:pPr marL="285750" indent="-285750">
              <a:buFont typeface="Arial" panose="020B0604020202020204" pitchFamily="34" charset="0"/>
              <a:buChar char="•"/>
            </a:pPr>
            <a:r>
              <a:rPr lang="en-US" sz="1050" dirty="0"/>
              <a:t>for _all_ assigned CIDS</a:t>
            </a:r>
          </a:p>
        </p:txBody>
      </p:sp>
      <p:sp>
        <p:nvSpPr>
          <p:cNvPr id="4" name="Slide Number Placeholder 3">
            <a:extLst>
              <a:ext uri="{FF2B5EF4-FFF2-40B4-BE49-F238E27FC236}">
                <a16:creationId xmlns:a16="http://schemas.microsoft.com/office/drawing/2014/main" id="{27DF15AE-2181-A74E-9AF8-6C7E99C2D726}"/>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937C2A5-BF6D-E04F-AB2E-FB4D83D742E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681965E-FF46-CA4D-8135-21B87ADCC7B7}"/>
              </a:ext>
            </a:extLst>
          </p:cNvPr>
          <p:cNvSpPr>
            <a:spLocks noGrp="1"/>
          </p:cNvSpPr>
          <p:nvPr>
            <p:ph type="dt" idx="15"/>
          </p:nvPr>
        </p:nvSpPr>
        <p:spPr/>
        <p:txBody>
          <a:bodyPr/>
          <a:lstStyle/>
          <a:p>
            <a:r>
              <a:rPr lang="en-GB"/>
              <a:t>February 2022</a:t>
            </a:r>
            <a:endParaRPr lang="en-GB" dirty="0"/>
          </a:p>
        </p:txBody>
      </p:sp>
      <p:sp>
        <p:nvSpPr>
          <p:cNvPr id="9" name="Content Placeholder 2">
            <a:extLst>
              <a:ext uri="{FF2B5EF4-FFF2-40B4-BE49-F238E27FC236}">
                <a16:creationId xmlns:a16="http://schemas.microsoft.com/office/drawing/2014/main" id="{76E04A34-CE22-364E-8DC9-B2EEE35EC2C6}"/>
              </a:ext>
            </a:extLst>
          </p:cNvPr>
          <p:cNvSpPr txBox="1">
            <a:spLocks/>
          </p:cNvSpPr>
          <p:nvPr/>
        </p:nvSpPr>
        <p:spPr bwMode="auto">
          <a:xfrm>
            <a:off x="5640397" y="3514742"/>
            <a:ext cx="2673787" cy="128236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0" indent="0"/>
            <a:r>
              <a:rPr lang="en-US" sz="1050" kern="0" dirty="0"/>
              <a:t>Note: the list of CIDs per volunteer contains all CIDs that are NOT MOTIONED / not finally approved.  The list might include CIDs, which were discussed but the comment resolution document as a whole is still marked as “to be revisited”.</a:t>
            </a:r>
          </a:p>
        </p:txBody>
      </p:sp>
      <p:graphicFrame>
        <p:nvGraphicFramePr>
          <p:cNvPr id="10" name="Table 9">
            <a:extLst>
              <a:ext uri="{FF2B5EF4-FFF2-40B4-BE49-F238E27FC236}">
                <a16:creationId xmlns:a16="http://schemas.microsoft.com/office/drawing/2014/main" id="{288960F9-BCD5-C149-A670-1BD4DE53DD4C}"/>
              </a:ext>
            </a:extLst>
          </p:cNvPr>
          <p:cNvGraphicFramePr>
            <a:graphicFrameLocks noGrp="1"/>
          </p:cNvGraphicFramePr>
          <p:nvPr>
            <p:extLst>
              <p:ext uri="{D42A27DB-BD31-4B8C-83A1-F6EECF244321}">
                <p14:modId xmlns:p14="http://schemas.microsoft.com/office/powerpoint/2010/main" val="3071918769"/>
              </p:ext>
            </p:extLst>
          </p:nvPr>
        </p:nvGraphicFramePr>
        <p:xfrm>
          <a:off x="539552" y="1214696"/>
          <a:ext cx="3049713" cy="2900105"/>
        </p:xfrm>
        <a:graphic>
          <a:graphicData uri="http://schemas.openxmlformats.org/drawingml/2006/table">
            <a:tbl>
              <a:tblPr>
                <a:tableStyleId>{5C22544A-7EE6-4342-B048-85BDC9FD1C3A}</a:tableStyleId>
              </a:tblPr>
              <a:tblGrid>
                <a:gridCol w="2505573">
                  <a:extLst>
                    <a:ext uri="{9D8B030D-6E8A-4147-A177-3AD203B41FA5}">
                      <a16:colId xmlns:a16="http://schemas.microsoft.com/office/drawing/2014/main" val="1972790112"/>
                    </a:ext>
                  </a:extLst>
                </a:gridCol>
                <a:gridCol w="544140">
                  <a:extLst>
                    <a:ext uri="{9D8B030D-6E8A-4147-A177-3AD203B41FA5}">
                      <a16:colId xmlns:a16="http://schemas.microsoft.com/office/drawing/2014/main" val="2255499204"/>
                    </a:ext>
                  </a:extLst>
                </a:gridCol>
              </a:tblGrid>
              <a:tr h="401553">
                <a:tc>
                  <a:txBody>
                    <a:bodyPr/>
                    <a:lstStyle/>
                    <a:p>
                      <a:pPr algn="ctr" fontAlgn="b"/>
                      <a:r>
                        <a:rPr lang="en-GB" sz="1100" u="none" strike="noStrike">
                          <a:effectLst/>
                        </a:rPr>
                        <a:t>Owning Ad-hoc</a:t>
                      </a:r>
                      <a:endParaRPr lang="en-GB" sz="1100" b="1" i="0" u="none" strike="noStrike">
                        <a:solidFill>
                          <a:srgbClr val="FFFFFF"/>
                        </a:solidFill>
                        <a:effectLst/>
                        <a:latin typeface="Calibri" panose="020F0502020204030204" pitchFamily="34" charset="0"/>
                      </a:endParaRPr>
                    </a:p>
                  </a:txBody>
                  <a:tcPr marL="9491" marR="9491" marT="9491" marB="0" anchor="b"/>
                </a:tc>
                <a:tc>
                  <a:txBody>
                    <a:bodyPr/>
                    <a:lstStyle/>
                    <a:p>
                      <a:pPr algn="ctr" fontAlgn="ctr"/>
                      <a:r>
                        <a:rPr lang="en-GB" sz="1000" u="none" strike="noStrike">
                          <a:effectLst/>
                        </a:rPr>
                        <a:t>Count of CID</a:t>
                      </a:r>
                      <a:endParaRPr lang="en-GB" sz="1000" b="1" i="0" u="none" strike="noStrike">
                        <a:solidFill>
                          <a:srgbClr val="FFFFFF"/>
                        </a:solidFill>
                        <a:effectLst/>
                        <a:latin typeface="Calibri" panose="020F0502020204030204" pitchFamily="34" charset="0"/>
                      </a:endParaRPr>
                    </a:p>
                  </a:txBody>
                  <a:tcPr marL="9491" marR="9491" marT="9491" marB="0" anchor="ctr"/>
                </a:tc>
                <a:extLst>
                  <a:ext uri="{0D108BD9-81ED-4DB2-BD59-A6C34878D82A}">
                    <a16:rowId xmlns:a16="http://schemas.microsoft.com/office/drawing/2014/main" val="1222478387"/>
                  </a:ext>
                </a:extLst>
              </a:tr>
              <a:tr h="178468">
                <a:tc>
                  <a:txBody>
                    <a:bodyPr/>
                    <a:lstStyle/>
                    <a:p>
                      <a:pPr algn="l" fontAlgn="b"/>
                      <a:r>
                        <a:rPr lang="en-GB" sz="1100" u="none" strike="noStrike">
                          <a:effectLst/>
                        </a:rPr>
                        <a:t>EDITOR</a:t>
                      </a:r>
                      <a:endParaRPr lang="en-GB" sz="1100" b="1" i="0" u="none" strike="noStrike">
                        <a:solidFill>
                          <a:srgbClr val="000000"/>
                        </a:solidFill>
                        <a:effectLst/>
                        <a:latin typeface="Calibri" panose="020F0502020204030204" pitchFamily="34" charset="0"/>
                      </a:endParaRPr>
                    </a:p>
                  </a:txBody>
                  <a:tcPr marL="9491" marR="9491" marT="9491" marB="0" anchor="b"/>
                </a:tc>
                <a:tc>
                  <a:txBody>
                    <a:bodyPr/>
                    <a:lstStyle/>
                    <a:p>
                      <a:pPr algn="ctr" fontAlgn="b"/>
                      <a:r>
                        <a:rPr lang="en-GB" sz="1100" u="none" strike="noStrike">
                          <a:effectLst/>
                        </a:rPr>
                        <a:t>200</a:t>
                      </a:r>
                      <a:endParaRPr lang="en-GB" sz="1100" b="1"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3380609318"/>
                  </a:ext>
                </a:extLst>
              </a:tr>
              <a:tr h="178468">
                <a:tc>
                  <a:txBody>
                    <a:bodyPr/>
                    <a:lstStyle/>
                    <a:p>
                      <a:pPr algn="l" fontAlgn="b"/>
                      <a:r>
                        <a:rPr lang="en-GB" sz="1100" u="none" strike="noStrike">
                          <a:effectLst/>
                        </a:rPr>
                        <a:t>2021-11-11 -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62</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4112301263"/>
                  </a:ext>
                </a:extLst>
              </a:tr>
              <a:tr h="178468">
                <a:tc>
                  <a:txBody>
                    <a:bodyPr/>
                    <a:lstStyle/>
                    <a:p>
                      <a:pPr algn="l" fontAlgn="b"/>
                      <a:r>
                        <a:rPr lang="en-GB" sz="1100" u="none" strike="noStrike">
                          <a:effectLst/>
                        </a:rPr>
                        <a:t>2021-11-12 -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4</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2506754972"/>
                  </a:ext>
                </a:extLst>
              </a:tr>
              <a:tr h="178468">
                <a:tc>
                  <a:txBody>
                    <a:bodyPr/>
                    <a:lstStyle/>
                    <a:p>
                      <a:pPr algn="l" fontAlgn="b"/>
                      <a:r>
                        <a:rPr lang="en-GB" sz="1100" u="none" strike="noStrike">
                          <a:effectLst/>
                        </a:rPr>
                        <a:t>2021-11-23 -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18</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1696137196"/>
                  </a:ext>
                </a:extLst>
              </a:tr>
              <a:tr h="178468">
                <a:tc>
                  <a:txBody>
                    <a:bodyPr/>
                    <a:lstStyle/>
                    <a:p>
                      <a:pPr algn="l" fontAlgn="b"/>
                      <a:r>
                        <a:rPr lang="en-GB" sz="1100" u="none" strike="noStrike">
                          <a:effectLst/>
                        </a:rPr>
                        <a:t>2022-01-04 -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15</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4176047457"/>
                  </a:ext>
                </a:extLst>
              </a:tr>
              <a:tr h="178468">
                <a:tc>
                  <a:txBody>
                    <a:bodyPr/>
                    <a:lstStyle/>
                    <a:p>
                      <a:pPr algn="l" fontAlgn="b"/>
                      <a:r>
                        <a:rPr lang="en-GB" sz="1100" u="none" strike="noStrike">
                          <a:effectLst/>
                        </a:rPr>
                        <a:t>2022-01-19 -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67</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16471004"/>
                  </a:ext>
                </a:extLst>
              </a:tr>
              <a:tr h="178468">
                <a:tc>
                  <a:txBody>
                    <a:bodyPr/>
                    <a:lstStyle/>
                    <a:p>
                      <a:pPr algn="l" fontAlgn="b"/>
                      <a:r>
                        <a:rPr lang="en-GB" sz="1100" u="none" strike="noStrike">
                          <a:effectLst/>
                        </a:rPr>
                        <a:t>2022-01-20 -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16</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477415532"/>
                  </a:ext>
                </a:extLst>
              </a:tr>
              <a:tr h="178468">
                <a:tc>
                  <a:txBody>
                    <a:bodyPr/>
                    <a:lstStyle/>
                    <a:p>
                      <a:pPr algn="l" fontAlgn="b"/>
                      <a:r>
                        <a:rPr lang="en-GB" sz="1100" u="none" strike="noStrike">
                          <a:effectLst/>
                        </a:rPr>
                        <a:t>2022-01-20 - motion 144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1</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1253322937"/>
                  </a:ext>
                </a:extLst>
              </a:tr>
              <a:tr h="178468">
                <a:tc>
                  <a:txBody>
                    <a:bodyPr/>
                    <a:lstStyle/>
                    <a:p>
                      <a:pPr algn="l" fontAlgn="b"/>
                      <a:r>
                        <a:rPr lang="en-GB" sz="1100" u="none" strike="noStrike">
                          <a:effectLst/>
                        </a:rPr>
                        <a:t>2022-02-01 -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14</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2088941033"/>
                  </a:ext>
                </a:extLst>
              </a:tr>
              <a:tr h="178468">
                <a:tc>
                  <a:txBody>
                    <a:bodyPr/>
                    <a:lstStyle/>
                    <a:p>
                      <a:pPr algn="l" fontAlgn="b"/>
                      <a:r>
                        <a:rPr lang="en-GB" sz="1100" u="none" strike="noStrike">
                          <a:effectLst/>
                        </a:rPr>
                        <a:t>2022-02-15 - Motion 147</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3</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3888022309"/>
                  </a:ext>
                </a:extLst>
              </a:tr>
              <a:tr h="178468">
                <a:tc>
                  <a:txBody>
                    <a:bodyPr/>
                    <a:lstStyle/>
                    <a:p>
                      <a:pPr algn="l" fontAlgn="b"/>
                      <a:r>
                        <a:rPr lang="en-GB" sz="1100" u="none" strike="noStrike">
                          <a:effectLst/>
                        </a:rPr>
                        <a:t>CHAIR</a:t>
                      </a:r>
                      <a:endParaRPr lang="en-GB" sz="1100" b="1" i="0" u="none" strike="noStrike">
                        <a:solidFill>
                          <a:srgbClr val="000000"/>
                        </a:solidFill>
                        <a:effectLst/>
                        <a:latin typeface="Calibri" panose="020F0502020204030204" pitchFamily="34" charset="0"/>
                      </a:endParaRPr>
                    </a:p>
                  </a:txBody>
                  <a:tcPr marL="9491" marR="9491" marT="9491" marB="0" anchor="b"/>
                </a:tc>
                <a:tc>
                  <a:txBody>
                    <a:bodyPr/>
                    <a:lstStyle/>
                    <a:p>
                      <a:pPr algn="ctr" fontAlgn="b"/>
                      <a:r>
                        <a:rPr lang="en-GB" sz="1100" u="none" strike="noStrike">
                          <a:effectLst/>
                        </a:rPr>
                        <a:t>94</a:t>
                      </a:r>
                      <a:endParaRPr lang="en-GB" sz="1100" b="1"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424409775"/>
                  </a:ext>
                </a:extLst>
              </a:tr>
              <a:tr h="178468">
                <a:tc>
                  <a:txBody>
                    <a:bodyPr/>
                    <a:lstStyle/>
                    <a:p>
                      <a:pPr algn="l" fontAlgn="b"/>
                      <a:r>
                        <a:rPr lang="en-GB" sz="1100" u="none" strike="noStrike">
                          <a:effectLst/>
                        </a:rPr>
                        <a:t>2022-03-01 - ready for motion</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17</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549273388"/>
                  </a:ext>
                </a:extLst>
              </a:tr>
              <a:tr h="178468">
                <a:tc>
                  <a:txBody>
                    <a:bodyPr/>
                    <a:lstStyle/>
                    <a:p>
                      <a:pPr algn="l" fontAlgn="b"/>
                      <a:r>
                        <a:rPr lang="en-GB" sz="1100" u="none" strike="noStrike">
                          <a:effectLst/>
                        </a:rPr>
                        <a:t>(Leer)</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77</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2996631919"/>
                  </a:ext>
                </a:extLst>
              </a:tr>
              <a:tr h="178468">
                <a:tc>
                  <a:txBody>
                    <a:bodyPr/>
                    <a:lstStyle/>
                    <a:p>
                      <a:pPr algn="l" fontAlgn="b"/>
                      <a:r>
                        <a:rPr lang="en-GB" sz="1100" u="none" strike="noStrike">
                          <a:effectLst/>
                        </a:rPr>
                        <a:t>Gesamtergebnis</a:t>
                      </a:r>
                      <a:endParaRPr lang="en-GB" sz="1100" b="1" i="0" u="none" strike="noStrike">
                        <a:solidFill>
                          <a:srgbClr val="000000"/>
                        </a:solidFill>
                        <a:effectLst/>
                        <a:latin typeface="Calibri" panose="020F0502020204030204" pitchFamily="34" charset="0"/>
                      </a:endParaRPr>
                    </a:p>
                  </a:txBody>
                  <a:tcPr marL="9491" marR="9491" marT="9491" marB="0" anchor="b"/>
                </a:tc>
                <a:tc>
                  <a:txBody>
                    <a:bodyPr/>
                    <a:lstStyle/>
                    <a:p>
                      <a:pPr algn="ctr" fontAlgn="b"/>
                      <a:r>
                        <a:rPr lang="en-GB" sz="1100" u="none" strike="noStrike" dirty="0">
                          <a:effectLst/>
                        </a:rPr>
                        <a:t>294</a:t>
                      </a:r>
                      <a:endParaRPr lang="en-GB" sz="1100" b="1" i="0" u="none" strike="noStrike" dirty="0">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2854500245"/>
                  </a:ext>
                </a:extLst>
              </a:tr>
            </a:tbl>
          </a:graphicData>
        </a:graphic>
      </p:graphicFrame>
      <p:graphicFrame>
        <p:nvGraphicFramePr>
          <p:cNvPr id="11" name="Table 10">
            <a:extLst>
              <a:ext uri="{FF2B5EF4-FFF2-40B4-BE49-F238E27FC236}">
                <a16:creationId xmlns:a16="http://schemas.microsoft.com/office/drawing/2014/main" id="{B589508A-D007-524F-B5A9-4DD262305981}"/>
              </a:ext>
            </a:extLst>
          </p:cNvPr>
          <p:cNvGraphicFramePr>
            <a:graphicFrameLocks noGrp="1"/>
          </p:cNvGraphicFramePr>
          <p:nvPr>
            <p:extLst>
              <p:ext uri="{D42A27DB-BD31-4B8C-83A1-F6EECF244321}">
                <p14:modId xmlns:p14="http://schemas.microsoft.com/office/powerpoint/2010/main" val="802248813"/>
              </p:ext>
            </p:extLst>
          </p:nvPr>
        </p:nvGraphicFramePr>
        <p:xfrm>
          <a:off x="5724128" y="1419622"/>
          <a:ext cx="2181820" cy="1806307"/>
        </p:xfrm>
        <a:graphic>
          <a:graphicData uri="http://schemas.openxmlformats.org/drawingml/2006/table">
            <a:tbl>
              <a:tblPr>
                <a:tableStyleId>{5C22544A-7EE6-4342-B048-85BDC9FD1C3A}</a:tableStyleId>
              </a:tblPr>
              <a:tblGrid>
                <a:gridCol w="1245716">
                  <a:extLst>
                    <a:ext uri="{9D8B030D-6E8A-4147-A177-3AD203B41FA5}">
                      <a16:colId xmlns:a16="http://schemas.microsoft.com/office/drawing/2014/main" val="3929474296"/>
                    </a:ext>
                  </a:extLst>
                </a:gridCol>
                <a:gridCol w="936104">
                  <a:extLst>
                    <a:ext uri="{9D8B030D-6E8A-4147-A177-3AD203B41FA5}">
                      <a16:colId xmlns:a16="http://schemas.microsoft.com/office/drawing/2014/main" val="4234088020"/>
                    </a:ext>
                  </a:extLst>
                </a:gridCol>
              </a:tblGrid>
              <a:tr h="406400">
                <a:tc>
                  <a:txBody>
                    <a:bodyPr/>
                    <a:lstStyle/>
                    <a:p>
                      <a:pPr algn="l" fontAlgn="b"/>
                      <a:r>
                        <a:rPr lang="en-GB" sz="1100" u="none" strike="noStrike">
                          <a:effectLst/>
                        </a:rPr>
                        <a:t>Owning Ad-hoc</a:t>
                      </a:r>
                      <a:endParaRPr lang="en-GB" sz="1100" b="1" i="0" u="none" strike="noStrike">
                        <a:solidFill>
                          <a:srgbClr val="FFFFFF"/>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CHAIR</a:t>
                      </a:r>
                      <a:endParaRPr lang="en-GB" sz="1100" b="1" i="0" u="none" strike="noStrike">
                        <a:solidFill>
                          <a:srgbClr val="FFFFFF"/>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57371739"/>
                  </a:ext>
                </a:extLst>
              </a:tr>
              <a:tr h="190500">
                <a:tc>
                  <a:txBody>
                    <a:bodyPr/>
                    <a:lstStyle/>
                    <a:p>
                      <a:pPr algn="l" fontAlgn="b"/>
                      <a:r>
                        <a:rPr lang="en-GB" sz="1100" u="none" strike="noStrike">
                          <a:effectLst/>
                        </a:rPr>
                        <a:t>Mark Rison</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3</a:t>
                      </a:r>
                      <a:endParaRPr lang="en-GB"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51979138"/>
                  </a:ext>
                </a:extLst>
              </a:tr>
              <a:tr h="256907">
                <a:tc>
                  <a:txBody>
                    <a:bodyPr/>
                    <a:lstStyle/>
                    <a:p>
                      <a:pPr algn="l" fontAlgn="b"/>
                      <a:r>
                        <a:rPr lang="en-GB" sz="1100" u="none" strike="noStrike">
                          <a:effectLst/>
                        </a:rPr>
                        <a:t>Stephen McCann</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1</a:t>
                      </a:r>
                      <a:endParaRPr lang="en-GB"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606597"/>
                  </a:ext>
                </a:extLst>
              </a:tr>
              <a:tr h="190500">
                <a:tc>
                  <a:txBody>
                    <a:bodyPr/>
                    <a:lstStyle/>
                    <a:p>
                      <a:pPr algn="l" fontAlgn="b"/>
                      <a:r>
                        <a:rPr lang="en-GB" sz="1100" u="none" strike="noStrike">
                          <a:effectLst/>
                        </a:rPr>
                        <a:t>Abhishek Patil</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2</a:t>
                      </a:r>
                      <a:endParaRPr lang="en-GB"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4266892"/>
                  </a:ext>
                </a:extLst>
              </a:tr>
              <a:tr h="190500">
                <a:tc>
                  <a:txBody>
                    <a:bodyPr/>
                    <a:lstStyle/>
                    <a:p>
                      <a:pPr algn="l" fontAlgn="b"/>
                      <a:r>
                        <a:rPr lang="en-GB" sz="1100" u="none" strike="noStrike">
                          <a:effectLst/>
                        </a:rPr>
                        <a:t>Hitoshi Morioka</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51</a:t>
                      </a:r>
                      <a:endParaRPr lang="en-GB"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66658038"/>
                  </a:ext>
                </a:extLst>
              </a:tr>
              <a:tr h="190500">
                <a:tc>
                  <a:txBody>
                    <a:bodyPr/>
                    <a:lstStyle/>
                    <a:p>
                      <a:pPr algn="l" fontAlgn="b"/>
                      <a:r>
                        <a:rPr lang="en-GB" sz="1100" u="none" strike="noStrike">
                          <a:effectLst/>
                        </a:rPr>
                        <a:t>Xiaofei Wang</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29</a:t>
                      </a:r>
                      <a:endParaRPr lang="en-GB"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35164225"/>
                  </a:ext>
                </a:extLst>
              </a:tr>
              <a:tr h="190500">
                <a:tc>
                  <a:txBody>
                    <a:bodyPr/>
                    <a:lstStyle/>
                    <a:p>
                      <a:pPr algn="l" fontAlgn="b"/>
                      <a:r>
                        <a:rPr lang="en-GB" sz="1100" u="none" strike="noStrike">
                          <a:effectLst/>
                        </a:rPr>
                        <a:t>Antonio de la Oliva</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8</a:t>
                      </a:r>
                      <a:endParaRPr lang="en-GB"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84258966"/>
                  </a:ext>
                </a:extLst>
              </a:tr>
              <a:tr h="190500">
                <a:tc>
                  <a:txBody>
                    <a:bodyPr/>
                    <a:lstStyle/>
                    <a:p>
                      <a:pPr algn="l" fontAlgn="b"/>
                      <a:r>
                        <a:rPr lang="en-GB" sz="1100" u="none" strike="noStrike">
                          <a:effectLst/>
                        </a:rPr>
                        <a:t>Gesamtergebnis</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94</a:t>
                      </a:r>
                      <a:endParaRPr lang="en-GB" sz="11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93073801"/>
                  </a:ext>
                </a:extLst>
              </a:tr>
            </a:tbl>
          </a:graphicData>
        </a:graphic>
      </p:graphicFrame>
      <p:cxnSp>
        <p:nvCxnSpPr>
          <p:cNvPr id="13" name="Straight Arrow Connector 12">
            <a:extLst>
              <a:ext uri="{FF2B5EF4-FFF2-40B4-BE49-F238E27FC236}">
                <a16:creationId xmlns:a16="http://schemas.microsoft.com/office/drawing/2014/main" id="{CDF0044B-9087-EE48-A22F-0F5A287EDC37}"/>
              </a:ext>
            </a:extLst>
          </p:cNvPr>
          <p:cNvCxnSpPr/>
          <p:nvPr/>
        </p:nvCxnSpPr>
        <p:spPr bwMode="auto">
          <a:xfrm flipV="1">
            <a:off x="3523921" y="2581864"/>
            <a:ext cx="2116476" cy="10700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2549989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6584825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dirty="0"/>
              <a:t>Current </a:t>
            </a:r>
            <a:r>
              <a:rPr lang="en-US" dirty="0" err="1"/>
              <a:t>TGbc</a:t>
            </a:r>
            <a:r>
              <a:rPr lang="en-US" dirty="0"/>
              <a:t> Schedule (per Jan 2022 Interim)</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 Recirculation LB</a:t>
            </a:r>
          </a:p>
          <a:p>
            <a:pPr marL="0" indent="0">
              <a:lnSpc>
                <a:spcPct val="80000"/>
              </a:lnSpc>
            </a:pPr>
            <a:r>
              <a:rPr lang="en-US" altLang="en-US" dirty="0">
                <a:solidFill>
                  <a:schemeClr val="tx1"/>
                </a:solidFill>
                <a:highlight>
                  <a:srgbClr val="FFFF00"/>
                </a:highlight>
              </a:rPr>
              <a:t>March 2022		D3.0 WG Recirculation LB</a:t>
            </a:r>
          </a:p>
          <a:p>
            <a:pPr marL="0" indent="0">
              <a:lnSpc>
                <a:spcPct val="80000"/>
              </a:lnSpc>
            </a:pPr>
            <a:r>
              <a:rPr lang="en-US" altLang="en-US" dirty="0">
                <a:solidFill>
                  <a:schemeClr val="tx1"/>
                </a:solidFill>
                <a:highlight>
                  <a:srgbClr val="FFFF00"/>
                </a:highlight>
              </a:rPr>
              <a:t>March 2022		Editorial review / MEC/MDR on D3.0</a:t>
            </a:r>
          </a:p>
          <a:p>
            <a:pPr marL="0" indent="0">
              <a:lnSpc>
                <a:spcPct val="80000"/>
              </a:lnSpc>
            </a:pPr>
            <a:r>
              <a:rPr lang="en-US" altLang="en-US" dirty="0">
                <a:solidFill>
                  <a:schemeClr val="tx1"/>
                </a:solidFill>
                <a:highlight>
                  <a:srgbClr val="FFFF00"/>
                </a:highlight>
              </a:rPr>
              <a:t>May	2022		D4.0 WG Recirculation LB</a:t>
            </a:r>
          </a:p>
          <a:p>
            <a:pPr marL="0" indent="0">
              <a:lnSpc>
                <a:spcPct val="80000"/>
              </a:lnSpc>
            </a:pPr>
            <a:r>
              <a:rPr lang="en-US" altLang="en-US" dirty="0">
                <a:solidFill>
                  <a:schemeClr val="tx1"/>
                </a:solidFill>
                <a:highlight>
                  <a:srgbClr val="FFFF00"/>
                </a:highlight>
              </a:rPr>
              <a:t>May</a:t>
            </a:r>
            <a:r>
              <a:rPr lang="en-US" altLang="en-US" dirty="0">
                <a:solidFill>
                  <a:schemeClr val="tx1"/>
                </a:solidFill>
              </a:rPr>
              <a:t> 2022			Form SAB Pool</a:t>
            </a:r>
          </a:p>
          <a:p>
            <a:pPr marL="0" indent="0">
              <a:lnSpc>
                <a:spcPct val="80000"/>
              </a:lnSpc>
            </a:pPr>
            <a:r>
              <a:rPr lang="en-US" altLang="en-US" dirty="0">
                <a:solidFill>
                  <a:schemeClr val="tx1"/>
                </a:solidFill>
                <a:highlight>
                  <a:srgbClr val="FFFF00"/>
                </a:highlight>
              </a:rPr>
              <a:t>Jul 2022			D4.0-unchanged WG Recirculation LB</a:t>
            </a:r>
          </a:p>
          <a:p>
            <a:pPr marL="0" indent="0">
              <a:lnSpc>
                <a:spcPct val="80000"/>
              </a:lnSpc>
            </a:pPr>
            <a:r>
              <a:rPr lang="en-US" altLang="en-US" dirty="0">
                <a:solidFill>
                  <a:schemeClr val="tx1"/>
                </a:solidFill>
                <a:highlight>
                  <a:srgbClr val="FFFF00"/>
                </a:highlight>
              </a:rPr>
              <a:t>Jul</a:t>
            </a:r>
            <a:r>
              <a:rPr lang="en-US" altLang="en-US" dirty="0">
                <a:solidFill>
                  <a:schemeClr val="tx1"/>
                </a:solidFill>
              </a:rPr>
              <a:t> 2022			Initial SAB (4.0)</a:t>
            </a:r>
          </a:p>
          <a:p>
            <a:pPr marL="0" indent="0">
              <a:lnSpc>
                <a:spcPct val="80000"/>
              </a:lnSpc>
            </a:pPr>
            <a:r>
              <a:rPr lang="en-US" altLang="en-US" dirty="0">
                <a:solidFill>
                  <a:schemeClr val="tx1"/>
                </a:solidFill>
                <a:highlight>
                  <a:srgbClr val="FFFF00"/>
                </a:highlight>
              </a:rPr>
              <a:t>November</a:t>
            </a:r>
            <a:r>
              <a:rPr lang="en-US" altLang="en-US" dirty="0">
                <a:solidFill>
                  <a:schemeClr val="tx1"/>
                </a:solidFill>
              </a:rPr>
              <a:t> 2022	Recirculation SAB</a:t>
            </a:r>
          </a:p>
          <a:p>
            <a:pPr marL="0" indent="0">
              <a:lnSpc>
                <a:spcPct val="80000"/>
              </a:lnSpc>
            </a:pPr>
            <a:r>
              <a:rPr lang="en-US" altLang="en-US" dirty="0">
                <a:solidFill>
                  <a:schemeClr val="tx1"/>
                </a:solidFill>
                <a:highlight>
                  <a:srgbClr val="FFFF00"/>
                </a:highlight>
              </a:rPr>
              <a:t>March</a:t>
            </a:r>
            <a:r>
              <a:rPr lang="en-US" altLang="en-US" dirty="0">
                <a:solidFill>
                  <a:schemeClr val="tx1"/>
                </a:solidFill>
              </a:rPr>
              <a:t> 2023		Final WG/EC approval</a:t>
            </a:r>
          </a:p>
          <a:p>
            <a:pPr marL="0" indent="0">
              <a:lnSpc>
                <a:spcPct val="80000"/>
              </a:lnSpc>
            </a:pPr>
            <a:r>
              <a:rPr lang="en-US" altLang="en-US" dirty="0">
                <a:solidFill>
                  <a:schemeClr val="tx1"/>
                </a:solidFill>
                <a:highlight>
                  <a:srgbClr val="FFFF00"/>
                </a:highlight>
              </a:rPr>
              <a:t>May</a:t>
            </a:r>
            <a:r>
              <a:rPr lang="en-US" altLang="en-US" dirty="0">
                <a:solidFill>
                  <a:schemeClr val="tx1"/>
                </a:solidFill>
              </a:rPr>
              <a:t>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sz="2000" dirty="0"/>
              <a:t>Current </a:t>
            </a:r>
            <a:r>
              <a:rPr lang="en-US" sz="2000" dirty="0" err="1"/>
              <a:t>TGbc</a:t>
            </a:r>
            <a:r>
              <a:rPr lang="en-US" sz="2000" dirty="0"/>
              <a:t> Schedule (Additions TG Chair and WG VC)</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highlight>
                  <a:srgbClr val="FFFF00"/>
                </a:highlight>
              </a:rPr>
              <a:t>March 2022			D3.0 WG Recirculation LB</a:t>
            </a:r>
          </a:p>
          <a:p>
            <a:pPr marL="0" indent="0">
              <a:lnSpc>
                <a:spcPct val="80000"/>
              </a:lnSpc>
            </a:pPr>
            <a:r>
              <a:rPr lang="en-US" altLang="en-US" sz="1400" dirty="0">
                <a:solidFill>
                  <a:schemeClr val="tx1"/>
                </a:solidFill>
                <a:highlight>
                  <a:srgbClr val="FFFF00"/>
                </a:highlight>
              </a:rPr>
              <a:t>					Editorial review / MEC/MDR on D3.0</a:t>
            </a:r>
          </a:p>
          <a:p>
            <a:pPr marL="0" indent="0">
              <a:lnSpc>
                <a:spcPct val="80000"/>
              </a:lnSpc>
            </a:pPr>
            <a:r>
              <a:rPr lang="en-US" altLang="en-US" sz="1400" dirty="0">
                <a:solidFill>
                  <a:schemeClr val="tx1"/>
                </a:solidFill>
                <a:highlight>
                  <a:srgbClr val="FFFF00"/>
                </a:highlight>
              </a:rPr>
              <a:t>May	2022		D4.0 WG Recirculation LB</a:t>
            </a:r>
          </a:p>
          <a:p>
            <a:pPr marL="0" indent="0">
              <a:lnSpc>
                <a:spcPct val="80000"/>
              </a:lnSpc>
            </a:pPr>
            <a:r>
              <a:rPr lang="en-US" altLang="en-US" sz="1400" dirty="0">
                <a:solidFill>
                  <a:schemeClr val="tx1"/>
                </a:solidFill>
                <a:highlight>
                  <a:srgbClr val="FFFF00"/>
                </a:highlight>
              </a:rPr>
              <a:t>					Prepare PAR extension</a:t>
            </a:r>
          </a:p>
          <a:p>
            <a:pPr marL="0" indent="0">
              <a:lnSpc>
                <a:spcPct val="80000"/>
              </a:lnSpc>
            </a:pPr>
            <a:r>
              <a:rPr lang="en-US" altLang="en-US" sz="1400" dirty="0">
                <a:solidFill>
                  <a:schemeClr val="tx1"/>
                </a:solidFill>
              </a:rPr>
              <a:t>					Form SAB Pool</a:t>
            </a:r>
          </a:p>
          <a:p>
            <a:pPr marL="0" indent="0">
              <a:lnSpc>
                <a:spcPct val="80000"/>
              </a:lnSpc>
            </a:pPr>
            <a:r>
              <a:rPr lang="en-US" altLang="en-US" sz="1400" dirty="0">
                <a:solidFill>
                  <a:schemeClr val="tx1"/>
                </a:solidFill>
                <a:highlight>
                  <a:srgbClr val="FFFF00"/>
                </a:highlight>
              </a:rPr>
              <a:t>Jul 2022				D4.0-unchanged WG Recirculation LB</a:t>
            </a:r>
          </a:p>
          <a:p>
            <a:pPr marL="0" indent="0">
              <a:lnSpc>
                <a:spcPct val="80000"/>
              </a:lnSpc>
            </a:pPr>
            <a:r>
              <a:rPr lang="en-US" altLang="en-US" sz="1400" dirty="0">
                <a:solidFill>
                  <a:schemeClr val="tx1"/>
                </a:solidFill>
                <a:highlight>
                  <a:srgbClr val="FFFF00"/>
                </a:highlight>
              </a:rPr>
              <a:t>					WG/EC Unconditional approval</a:t>
            </a:r>
          </a:p>
          <a:p>
            <a:pPr marL="0" indent="0">
              <a:lnSpc>
                <a:spcPct val="80000"/>
              </a:lnSpc>
            </a:pPr>
            <a:r>
              <a:rPr lang="en-US" altLang="en-US" sz="1400" dirty="0">
                <a:solidFill>
                  <a:schemeClr val="tx1"/>
                </a:solidFill>
              </a:rPr>
              <a:t>					Initial SAB (4.0)</a:t>
            </a:r>
          </a:p>
          <a:p>
            <a:pPr marL="0" indent="0">
              <a:lnSpc>
                <a:spcPct val="80000"/>
              </a:lnSpc>
            </a:pPr>
            <a:r>
              <a:rPr lang="en-US" altLang="en-US" sz="1400" dirty="0">
                <a:solidFill>
                  <a:schemeClr val="tx1"/>
                </a:solidFill>
                <a:highlight>
                  <a:srgbClr val="FFFF00"/>
                </a:highlight>
              </a:rPr>
              <a:t>September/November</a:t>
            </a:r>
            <a:r>
              <a:rPr lang="en-US" altLang="en-US" sz="1400" dirty="0">
                <a:solidFill>
                  <a:schemeClr val="tx1"/>
                </a:solidFill>
              </a:rPr>
              <a:t> 2022	</a:t>
            </a:r>
            <a:r>
              <a:rPr lang="en-US" altLang="en-US" sz="1400" dirty="0" err="1">
                <a:solidFill>
                  <a:schemeClr val="tx1"/>
                </a:solidFill>
              </a:rPr>
              <a:t>Recirculations</a:t>
            </a:r>
            <a:r>
              <a:rPr lang="en-US" altLang="en-US" sz="1400" dirty="0">
                <a:solidFill>
                  <a:schemeClr val="tx1"/>
                </a:solidFill>
              </a:rPr>
              <a:t> SAB</a:t>
            </a:r>
          </a:p>
          <a:p>
            <a:pPr marL="0" indent="0">
              <a:lnSpc>
                <a:spcPct val="80000"/>
              </a:lnSpc>
            </a:pPr>
            <a:r>
              <a:rPr lang="en-US" altLang="en-US" sz="1400" dirty="0">
                <a:solidFill>
                  <a:schemeClr val="tx1"/>
                </a:solidFill>
                <a:highlight>
                  <a:srgbClr val="FFFF00"/>
                </a:highlight>
              </a:rPr>
              <a:t>Jan</a:t>
            </a:r>
            <a:r>
              <a:rPr lang="en-US" altLang="en-US" sz="1400" dirty="0">
                <a:solidFill>
                  <a:schemeClr val="tx1"/>
                </a:solidFill>
              </a:rPr>
              <a:t>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highlight>
                  <a:srgbClr val="FFFF00"/>
                </a:highlight>
              </a:rPr>
              <a:t>March</a:t>
            </a:r>
            <a:r>
              <a:rPr lang="en-US" altLang="en-US" sz="1400" dirty="0">
                <a:solidFill>
                  <a:schemeClr val="tx1"/>
                </a:solidFill>
              </a:rPr>
              <a:t>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6804306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February 2022</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28</a:t>
            </a:fld>
            <a:endParaRPr lang="en-GB"/>
          </a:p>
        </p:txBody>
      </p:sp>
    </p:spTree>
    <p:extLst>
      <p:ext uri="{BB962C8B-B14F-4D97-AF65-F5344CB8AC3E}">
        <p14:creationId xmlns:p14="http://schemas.microsoft.com/office/powerpoint/2010/main" val="34387422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=m19d2225e97db20b54ed42c5d56afddfb</a:t>
            </a:r>
          </a:p>
          <a:p>
            <a:endParaRPr lang="en-GB" sz="1600" dirty="0"/>
          </a:p>
          <a:p>
            <a:r>
              <a:rPr lang="en-GB" sz="1600" dirty="0"/>
              <a:t>Meeting number: 234 025 75836</a:t>
            </a:r>
          </a:p>
          <a:p>
            <a:r>
              <a:rPr lang="en-GB" sz="1600" dirty="0"/>
              <a:t>Meeting password: wireless (94735377 from phones and video systems)</a:t>
            </a:r>
          </a:p>
          <a:p>
            <a:endParaRPr lang="en-GB" sz="16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131590"/>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strike="sngStrike" dirty="0"/>
              <a:t>Motions</a:t>
            </a:r>
          </a:p>
          <a:p>
            <a:pPr>
              <a:buFont typeface="Arial" panose="020B0604020202020204" pitchFamily="34" charset="0"/>
              <a:buChar char="•"/>
            </a:pPr>
            <a:r>
              <a:rPr lang="en-US" strike="sngStrike" dirty="0"/>
              <a:t>Announcements</a:t>
            </a:r>
          </a:p>
          <a:p>
            <a:pPr>
              <a:buFont typeface="Arial" panose="020B0604020202020204" pitchFamily="34" charset="0"/>
              <a:buChar char="•"/>
            </a:pPr>
            <a:r>
              <a:rPr lang="en-US" dirty="0"/>
              <a:t>Submission / comment resolution</a:t>
            </a:r>
          </a:p>
          <a:p>
            <a:pPr>
              <a:buFont typeface="Arial" panose="020B0604020202020204" pitchFamily="34" charset="0"/>
              <a:buChar char="•"/>
            </a:pPr>
            <a:r>
              <a:rPr lang="en-US" dirty="0"/>
              <a:t>Status Quo comment resolution process</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D3F2C-8619-2744-AEC8-EF0F4E1C11B9}"/>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4F6238F9-FFED-2A4C-B3E2-F9E5E9711B2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79A8E96-320F-6745-8157-D53658108B7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9276531-EBEF-FB41-997C-4AA2F0D86DFD}"/>
              </a:ext>
            </a:extLst>
          </p:cNvPr>
          <p:cNvSpPr>
            <a:spLocks noGrp="1"/>
          </p:cNvSpPr>
          <p:nvPr>
            <p:ph type="dt" idx="15"/>
          </p:nvPr>
        </p:nvSpPr>
        <p:spPr/>
        <p:txBody>
          <a:bodyPr/>
          <a:lstStyle/>
          <a:p>
            <a:r>
              <a:rPr lang="en-GB"/>
              <a:t>February 2022</a:t>
            </a:r>
            <a:endParaRPr lang="en-GB" dirty="0"/>
          </a:p>
        </p:txBody>
      </p:sp>
      <p:graphicFrame>
        <p:nvGraphicFramePr>
          <p:cNvPr id="7" name="Table 6">
            <a:extLst>
              <a:ext uri="{FF2B5EF4-FFF2-40B4-BE49-F238E27FC236}">
                <a16:creationId xmlns:a16="http://schemas.microsoft.com/office/drawing/2014/main" id="{E8F3DFB9-8A10-D64E-9526-8C2D24A6BEC6}"/>
              </a:ext>
            </a:extLst>
          </p:cNvPr>
          <p:cNvGraphicFramePr>
            <a:graphicFrameLocks noGrp="1"/>
          </p:cNvGraphicFramePr>
          <p:nvPr>
            <p:extLst>
              <p:ext uri="{D42A27DB-BD31-4B8C-83A1-F6EECF244321}">
                <p14:modId xmlns:p14="http://schemas.microsoft.com/office/powerpoint/2010/main" val="3056445438"/>
              </p:ext>
            </p:extLst>
          </p:nvPr>
        </p:nvGraphicFramePr>
        <p:xfrm>
          <a:off x="763761" y="1398703"/>
          <a:ext cx="7614891" cy="3084512"/>
        </p:xfrm>
        <a:graphic>
          <a:graphicData uri="http://schemas.openxmlformats.org/drawingml/2006/table">
            <a:tbl>
              <a:tblPr>
                <a:tableStyleId>{5C22544A-7EE6-4342-B048-85BDC9FD1C3A}</a:tableStyleId>
              </a:tblPr>
              <a:tblGrid>
                <a:gridCol w="698344">
                  <a:extLst>
                    <a:ext uri="{9D8B030D-6E8A-4147-A177-3AD203B41FA5}">
                      <a16:colId xmlns:a16="http://schemas.microsoft.com/office/drawing/2014/main" val="1574067381"/>
                    </a:ext>
                  </a:extLst>
                </a:gridCol>
                <a:gridCol w="363888">
                  <a:extLst>
                    <a:ext uri="{9D8B030D-6E8A-4147-A177-3AD203B41FA5}">
                      <a16:colId xmlns:a16="http://schemas.microsoft.com/office/drawing/2014/main" val="2640596156"/>
                    </a:ext>
                  </a:extLst>
                </a:gridCol>
                <a:gridCol w="363888">
                  <a:extLst>
                    <a:ext uri="{9D8B030D-6E8A-4147-A177-3AD203B41FA5}">
                      <a16:colId xmlns:a16="http://schemas.microsoft.com/office/drawing/2014/main" val="3934984893"/>
                    </a:ext>
                  </a:extLst>
                </a:gridCol>
                <a:gridCol w="363888">
                  <a:extLst>
                    <a:ext uri="{9D8B030D-6E8A-4147-A177-3AD203B41FA5}">
                      <a16:colId xmlns:a16="http://schemas.microsoft.com/office/drawing/2014/main" val="137933974"/>
                    </a:ext>
                  </a:extLst>
                </a:gridCol>
                <a:gridCol w="1969276">
                  <a:extLst>
                    <a:ext uri="{9D8B030D-6E8A-4147-A177-3AD203B41FA5}">
                      <a16:colId xmlns:a16="http://schemas.microsoft.com/office/drawing/2014/main" val="2638848168"/>
                    </a:ext>
                  </a:extLst>
                </a:gridCol>
                <a:gridCol w="1969276">
                  <a:extLst>
                    <a:ext uri="{9D8B030D-6E8A-4147-A177-3AD203B41FA5}">
                      <a16:colId xmlns:a16="http://schemas.microsoft.com/office/drawing/2014/main" val="3988478022"/>
                    </a:ext>
                  </a:extLst>
                </a:gridCol>
                <a:gridCol w="1886331">
                  <a:extLst>
                    <a:ext uri="{9D8B030D-6E8A-4147-A177-3AD203B41FA5}">
                      <a16:colId xmlns:a16="http://schemas.microsoft.com/office/drawing/2014/main" val="418651300"/>
                    </a:ext>
                  </a:extLst>
                </a:gridCol>
              </a:tblGrid>
              <a:tr h="299883">
                <a:tc>
                  <a:txBody>
                    <a:bodyPr/>
                    <a:lstStyle/>
                    <a:p>
                      <a:pPr algn="l" fontAlgn="t"/>
                      <a:r>
                        <a:rPr lang="en-GB" sz="800" u="none" strike="noStrike">
                          <a:effectLst/>
                        </a:rPr>
                        <a:t>Discussion Order</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Year</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DCN</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Rev</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Title</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Author (Affiliation)</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Notes</a:t>
                      </a:r>
                      <a:endParaRPr lang="en-GB" sz="800" b="0" i="0" u="none" strike="noStrike">
                        <a:effectLst/>
                        <a:latin typeface="Arial" panose="020B0604020202020204" pitchFamily="34" charset="0"/>
                      </a:endParaRPr>
                    </a:p>
                  </a:txBody>
                  <a:tcPr marL="8033" marR="8033" marT="8033" marB="0"/>
                </a:tc>
                <a:extLst>
                  <a:ext uri="{0D108BD9-81ED-4DB2-BD59-A6C34878D82A}">
                    <a16:rowId xmlns:a16="http://schemas.microsoft.com/office/drawing/2014/main" val="111688074"/>
                  </a:ext>
                </a:extLst>
              </a:tr>
              <a:tr h="149942">
                <a:tc>
                  <a:txBody>
                    <a:bodyPr/>
                    <a:lstStyle/>
                    <a:p>
                      <a:pPr algn="l" fontAlgn="t"/>
                      <a:r>
                        <a:rPr lang="en-GB" sz="800" u="none" strike="noStrike">
                          <a:effectLst/>
                        </a:rPr>
                        <a:t>10</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2022</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298</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CID 2217 addressing scheme</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Michael Montemurro (Huawei)</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1st on Feb 22</a:t>
                      </a:r>
                      <a:endParaRPr lang="en-GB" sz="800" b="0" i="0" u="none" strike="noStrike">
                        <a:effectLst/>
                        <a:latin typeface="Arial" panose="020B0604020202020204" pitchFamily="34" charset="0"/>
                      </a:endParaRPr>
                    </a:p>
                  </a:txBody>
                  <a:tcPr marL="8033" marR="8033" marT="8033" marB="0"/>
                </a:tc>
                <a:extLst>
                  <a:ext uri="{0D108BD9-81ED-4DB2-BD59-A6C34878D82A}">
                    <a16:rowId xmlns:a16="http://schemas.microsoft.com/office/drawing/2014/main" val="2392172616"/>
                  </a:ext>
                </a:extLst>
              </a:tr>
              <a:tr h="299883">
                <a:tc>
                  <a:txBody>
                    <a:bodyPr/>
                    <a:lstStyle/>
                    <a:p>
                      <a:pPr algn="l" fontAlgn="t"/>
                      <a:r>
                        <a:rPr lang="en-GB" sz="800" u="none" strike="noStrike">
                          <a:effectLst/>
                        </a:rPr>
                        <a:t>20</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2022</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354</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ANA Issues</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Carol Ansley (Cox)</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New submission; discussion order t.b.c.</a:t>
                      </a:r>
                      <a:endParaRPr lang="en-GB" sz="800" b="0" i="0" u="none" strike="noStrike">
                        <a:effectLst/>
                        <a:latin typeface="Arial" panose="020B0604020202020204" pitchFamily="34" charset="0"/>
                      </a:endParaRPr>
                    </a:p>
                  </a:txBody>
                  <a:tcPr marL="8033" marR="8033" marT="8033" marB="0"/>
                </a:tc>
                <a:extLst>
                  <a:ext uri="{0D108BD9-81ED-4DB2-BD59-A6C34878D82A}">
                    <a16:rowId xmlns:a16="http://schemas.microsoft.com/office/drawing/2014/main" val="1884300516"/>
                  </a:ext>
                </a:extLst>
              </a:tr>
              <a:tr h="299883">
                <a:tc>
                  <a:txBody>
                    <a:bodyPr/>
                    <a:lstStyle/>
                    <a:p>
                      <a:pPr algn="l" fontAlgn="t"/>
                      <a:r>
                        <a:rPr lang="en-GB" sz="800" u="none" strike="noStrike">
                          <a:effectLst/>
                        </a:rPr>
                        <a:t>100</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2022</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249</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Discussion on CID 2074 - RNR</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Antonio de la Oliva (InterDigital, UC3M)</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Revisit; old business</a:t>
                      </a:r>
                      <a:endParaRPr lang="en-GB" sz="800" b="0" i="0" u="none" strike="noStrike">
                        <a:effectLst/>
                        <a:latin typeface="Arial" panose="020B0604020202020204" pitchFamily="34" charset="0"/>
                      </a:endParaRPr>
                    </a:p>
                  </a:txBody>
                  <a:tcPr marL="8033" marR="8033" marT="8033" marB="0"/>
                </a:tc>
                <a:extLst>
                  <a:ext uri="{0D108BD9-81ED-4DB2-BD59-A6C34878D82A}">
                    <a16:rowId xmlns:a16="http://schemas.microsoft.com/office/drawing/2014/main" val="706648843"/>
                  </a:ext>
                </a:extLst>
              </a:tr>
              <a:tr h="299883">
                <a:tc>
                  <a:txBody>
                    <a:bodyPr/>
                    <a:lstStyle/>
                    <a:p>
                      <a:pPr algn="l" fontAlgn="t"/>
                      <a:r>
                        <a:rPr lang="en-GB" sz="800" u="none" strike="noStrike">
                          <a:effectLst/>
                        </a:rPr>
                        <a:t>200</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2022</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143</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1</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Resolution Text for PHY Type Related Comments</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Hitoshi Morioka (SRC Software)</a:t>
                      </a:r>
                      <a:endParaRPr lang="en-GB" sz="800" b="0" i="0" u="none" strike="noStrike">
                        <a:effectLst/>
                        <a:latin typeface="Arial" panose="020B0604020202020204" pitchFamily="34" charset="0"/>
                      </a:endParaRPr>
                    </a:p>
                  </a:txBody>
                  <a:tcPr marL="8033" marR="8033" marT="8033" marB="0"/>
                </a:tc>
                <a:tc>
                  <a:txBody>
                    <a:bodyPr/>
                    <a:lstStyle/>
                    <a:p>
                      <a:pPr algn="l" rtl="0" fontAlgn="t"/>
                      <a:r>
                        <a:rPr lang="en-GB" sz="800" u="none" strike="noStrike">
                          <a:effectLst/>
                        </a:rPr>
                        <a:t>revisit after DCN 89 &amp; 1772 are done</a:t>
                      </a:r>
                      <a:endParaRPr lang="en-GB" sz="800" b="0" i="0" u="none" strike="noStrike">
                        <a:solidFill>
                          <a:srgbClr val="000000"/>
                        </a:solidFill>
                        <a:effectLst/>
                        <a:latin typeface="Times New Roman" panose="02020603050405020304" pitchFamily="18" charset="0"/>
                      </a:endParaRPr>
                    </a:p>
                  </a:txBody>
                  <a:tcPr marL="8033" marR="8033" marT="8033" marB="0"/>
                </a:tc>
                <a:extLst>
                  <a:ext uri="{0D108BD9-81ED-4DB2-BD59-A6C34878D82A}">
                    <a16:rowId xmlns:a16="http://schemas.microsoft.com/office/drawing/2014/main" val="3090914341"/>
                  </a:ext>
                </a:extLst>
              </a:tr>
              <a:tr h="417694">
                <a:tc>
                  <a:txBody>
                    <a:bodyPr/>
                    <a:lstStyle/>
                    <a:p>
                      <a:pPr algn="l" fontAlgn="t"/>
                      <a:r>
                        <a:rPr lang="en-GB" sz="800" u="none" strike="noStrike">
                          <a:effectLst/>
                        </a:rPr>
                        <a:t>1010</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2022</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245</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1</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Word_comment_resolution_2035_2125_2137_2163_2279_2010</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Antonio de la Oliva (InterDigital, UC3M)</a:t>
                      </a:r>
                      <a:endParaRPr lang="en-GB" sz="800" b="0" i="0" u="none" strike="noStrike">
                        <a:effectLst/>
                        <a:latin typeface="Arial" panose="020B0604020202020204" pitchFamily="34" charset="0"/>
                      </a:endParaRPr>
                    </a:p>
                  </a:txBody>
                  <a:tcPr marL="8033" marR="8033" marT="8033" marB="0"/>
                </a:tc>
                <a:tc>
                  <a:txBody>
                    <a:bodyPr/>
                    <a:lstStyle/>
                    <a:p>
                      <a:pPr algn="l" rtl="0" fontAlgn="t"/>
                      <a:r>
                        <a:rPr lang="en-GB" sz="800" u="none" strike="noStrike">
                          <a:effectLst/>
                        </a:rPr>
                        <a:t>Revisit one CID (confirm resolution with Jouni) further discussion via reflector --  revisit again</a:t>
                      </a:r>
                      <a:endParaRPr lang="en-GB" sz="800" b="0" i="0" u="none" strike="noStrike">
                        <a:solidFill>
                          <a:srgbClr val="000000"/>
                        </a:solidFill>
                        <a:effectLst/>
                        <a:latin typeface="Times New Roman" panose="02020603050405020304" pitchFamily="18" charset="0"/>
                      </a:endParaRPr>
                    </a:p>
                  </a:txBody>
                  <a:tcPr marL="8033" marR="8033" marT="8033" marB="0"/>
                </a:tc>
                <a:extLst>
                  <a:ext uri="{0D108BD9-81ED-4DB2-BD59-A6C34878D82A}">
                    <a16:rowId xmlns:a16="http://schemas.microsoft.com/office/drawing/2014/main" val="942748429"/>
                  </a:ext>
                </a:extLst>
              </a:tr>
              <a:tr h="417694">
                <a:tc>
                  <a:txBody>
                    <a:bodyPr/>
                    <a:lstStyle/>
                    <a:p>
                      <a:pPr algn="l" fontAlgn="t"/>
                      <a:r>
                        <a:rPr lang="en-GB" sz="800" u="none" strike="noStrike">
                          <a:effectLst/>
                        </a:rPr>
                        <a:t>1011</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2022</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246</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1</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Excel_comment_resolution_2035_2125_2137_2163_2279_2010</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Antonio de la Oliva (InterDigital, UC3M)</a:t>
                      </a:r>
                      <a:endParaRPr lang="en-GB" sz="800" b="0" i="0" u="none" strike="noStrike">
                        <a:effectLst/>
                        <a:latin typeface="Arial" panose="020B0604020202020204" pitchFamily="34" charset="0"/>
                      </a:endParaRPr>
                    </a:p>
                  </a:txBody>
                  <a:tcPr marL="8033" marR="8033" marT="8033" marB="0"/>
                </a:tc>
                <a:tc>
                  <a:txBody>
                    <a:bodyPr/>
                    <a:lstStyle/>
                    <a:p>
                      <a:pPr algn="l" rtl="0" fontAlgn="t"/>
                      <a:r>
                        <a:rPr lang="en-GB" sz="800" u="none" strike="noStrike">
                          <a:effectLst/>
                        </a:rPr>
                        <a:t>Revisit one CID (confirm resolution with Jouni) further discussion via reflector --  revisit again</a:t>
                      </a:r>
                      <a:endParaRPr lang="en-GB" sz="800" b="0" i="0" u="none" strike="noStrike">
                        <a:solidFill>
                          <a:srgbClr val="000000"/>
                        </a:solidFill>
                        <a:effectLst/>
                        <a:latin typeface="Times New Roman" panose="02020603050405020304" pitchFamily="18" charset="0"/>
                      </a:endParaRPr>
                    </a:p>
                  </a:txBody>
                  <a:tcPr marL="8033" marR="8033" marT="8033" marB="0"/>
                </a:tc>
                <a:extLst>
                  <a:ext uri="{0D108BD9-81ED-4DB2-BD59-A6C34878D82A}">
                    <a16:rowId xmlns:a16="http://schemas.microsoft.com/office/drawing/2014/main" val="3801458125"/>
                  </a:ext>
                </a:extLst>
              </a:tr>
              <a:tr h="449825">
                <a:tc>
                  <a:txBody>
                    <a:bodyPr/>
                    <a:lstStyle/>
                    <a:p>
                      <a:pPr algn="l" fontAlgn="t"/>
                      <a:r>
                        <a:rPr lang="en-GB" sz="800" u="none" strike="noStrike">
                          <a:effectLst/>
                        </a:rPr>
                        <a:t>1020</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2022</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89</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8</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Resolution Text for EBCS TIM Related Comments</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Hitoshi Morioka (SRC Software)</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Blue CIDs included in motion tab. Additional CIDs open. REVISIT later</a:t>
                      </a:r>
                      <a:endParaRPr lang="en-GB" sz="800" b="0" i="0" u="none" strike="noStrike">
                        <a:effectLst/>
                        <a:latin typeface="Arial" panose="020B0604020202020204" pitchFamily="34" charset="0"/>
                      </a:endParaRPr>
                    </a:p>
                  </a:txBody>
                  <a:tcPr marL="8033" marR="8033" marT="8033" marB="0"/>
                </a:tc>
                <a:extLst>
                  <a:ext uri="{0D108BD9-81ED-4DB2-BD59-A6C34878D82A}">
                    <a16:rowId xmlns:a16="http://schemas.microsoft.com/office/drawing/2014/main" val="1376134893"/>
                  </a:ext>
                </a:extLst>
              </a:tr>
              <a:tr h="449825">
                <a:tc>
                  <a:txBody>
                    <a:bodyPr/>
                    <a:lstStyle/>
                    <a:p>
                      <a:pPr algn="l" fontAlgn="t"/>
                      <a:r>
                        <a:rPr lang="en-GB" sz="800" u="none" strike="noStrike">
                          <a:effectLst/>
                        </a:rPr>
                        <a:t>1021</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1772</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20</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LB257 Resolutions Assigned to Hitoshi</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Hitoshi Morioka (SRC Software)</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dirty="0">
                          <a:effectLst/>
                        </a:rPr>
                        <a:t>Blue CIDs included in motion tab. Additional CIDs open. REVISIT later</a:t>
                      </a:r>
                      <a:endParaRPr lang="en-GB" sz="800" b="0" i="0" u="none" strike="noStrike" dirty="0">
                        <a:effectLst/>
                        <a:latin typeface="Arial" panose="020B0604020202020204" pitchFamily="34" charset="0"/>
                      </a:endParaRPr>
                    </a:p>
                  </a:txBody>
                  <a:tcPr marL="8033" marR="8033" marT="8033" marB="0"/>
                </a:tc>
                <a:extLst>
                  <a:ext uri="{0D108BD9-81ED-4DB2-BD59-A6C34878D82A}">
                    <a16:rowId xmlns:a16="http://schemas.microsoft.com/office/drawing/2014/main" val="1454703992"/>
                  </a:ext>
                </a:extLst>
              </a:tr>
            </a:tbl>
          </a:graphicData>
        </a:graphic>
      </p:graphicFrame>
    </p:spTree>
    <p:extLst>
      <p:ext uri="{BB962C8B-B14F-4D97-AF65-F5344CB8AC3E}">
        <p14:creationId xmlns:p14="http://schemas.microsoft.com/office/powerpoint/2010/main" val="496566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4098</TotalTime>
  <Words>2689</Words>
  <Application>Microsoft Macintosh PowerPoint</Application>
  <PresentationFormat>On-screen Show (16:9)</PresentationFormat>
  <Paragraphs>380</Paragraphs>
  <Slides>30</Slides>
  <Notes>2</Notes>
  <HiddenSlides>1</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6" baseType="lpstr">
      <vt:lpstr>Arial</vt:lpstr>
      <vt:lpstr>Calibri</vt:lpstr>
      <vt:lpstr>Monotype Sorts</vt:lpstr>
      <vt:lpstr>Times New Roman</vt:lpstr>
      <vt:lpstr>802-11-BCS-Chair-Slides-Template</vt:lpstr>
      <vt:lpstr>Document</vt:lpstr>
      <vt:lpstr>Agenda TGbc Telco February 22, 2022</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Editor’s Report</vt:lpstr>
      <vt:lpstr>Submissions</vt:lpstr>
      <vt:lpstr>Status Quo Comment Resolution process</vt:lpstr>
      <vt:lpstr>Status Quo comment resolution process</vt:lpstr>
      <vt:lpstr>AOB</vt:lpstr>
      <vt:lpstr>Adjourn</vt:lpstr>
      <vt:lpstr>Timeline</vt:lpstr>
      <vt:lpstr>Current TGbc Schedule (per Jan 2022 Interim)</vt:lpstr>
      <vt:lpstr>Current TGbc Schedule (Additions TG Chair and WG VC)</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393</cp:revision>
  <cp:lastPrinted>1601-01-01T00:00:00Z</cp:lastPrinted>
  <dcterms:created xsi:type="dcterms:W3CDTF">2020-02-25T15:01:23Z</dcterms:created>
  <dcterms:modified xsi:type="dcterms:W3CDTF">2022-02-22T09:28:09Z</dcterms:modified>
  <cp:category/>
</cp:coreProperties>
</file>