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svg" ContentType="image/svg+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6"/>
  </p:sldMasterIdLst>
  <p:notesMasterIdLst>
    <p:notesMasterId r:id="rId18"/>
  </p:notesMasterIdLst>
  <p:handoutMasterIdLst>
    <p:handoutMasterId r:id="rId19"/>
  </p:handoutMasterIdLst>
  <p:sldIdLst>
    <p:sldId id="287" r:id="rId7"/>
    <p:sldId id="316" r:id="rId8"/>
    <p:sldId id="314" r:id="rId9"/>
    <p:sldId id="313" r:id="rId10"/>
    <p:sldId id="303" r:id="rId11"/>
    <p:sldId id="317" r:id="rId12"/>
    <p:sldId id="305" r:id="rId13"/>
    <p:sldId id="306" r:id="rId14"/>
    <p:sldId id="307" r:id="rId15"/>
    <p:sldId id="308" r:id="rId16"/>
    <p:sldId id="31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extLst>
      <p:ext uri="{19B8F6BF-5375-455C-9EA6-DF929625EA0E}">
        <p15:presenceInfo xmlns:p15="http://schemas.microsoft.com/office/powerpoint/2012/main" userId="S::zhijie.yang@nokia-sbell.com::8bf6a52e-15e5-4913-b1e1-b02a570c3884" providerId="AD"/>
      </p:ext>
    </p:extLst>
  </p:cmAuthor>
  <p:cmAuthor id="2" name="Galati Giordano, Lorenzo (Nokia - DE/Stuttgart)" initials="GGL(-D" lastIdx="9" clrIdx="1">
    <p:extLst>
      <p:ext uri="{19B8F6BF-5375-455C-9EA6-DF929625EA0E}">
        <p15:presenceInfo xmlns:p15="http://schemas.microsoft.com/office/powerpoint/2012/main" userId="S::lorenzo.galati_giordano@nokia-bell-labs.com::d670983f-5ed8-4511-999e-9a574b4ae3e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21" autoAdjust="0"/>
    <p:restoredTop sz="93065" autoAdjust="0"/>
  </p:normalViewPr>
  <p:slideViewPr>
    <p:cSldViewPr snapToGrid="0">
      <p:cViewPr varScale="1">
        <p:scale>
          <a:sx n="58" d="100"/>
          <a:sy n="58" d="100"/>
        </p:scale>
        <p:origin x="1100" y="52"/>
      </p:cViewPr>
      <p:guideLst/>
    </p:cSldViewPr>
  </p:slideViewPr>
  <p:notesTextViewPr>
    <p:cViewPr>
      <p:scale>
        <a:sx n="1" d="1"/>
        <a:sy n="1" d="1"/>
      </p:scale>
      <p:origin x="0" y="0"/>
    </p:cViewPr>
  </p:notesTextViewPr>
  <p:notesViewPr>
    <p:cSldViewPr snapToGrid="0">
      <p:cViewPr varScale="1">
        <p:scale>
          <a:sx n="59" d="100"/>
          <a:sy n="59" d="100"/>
        </p:scale>
        <p:origin x="3298"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E4C0F11-45AD-4FAE-9066-5C0F1536011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Date Placeholder 2">
            <a:extLst>
              <a:ext uri="{FF2B5EF4-FFF2-40B4-BE49-F238E27FC236}">
                <a16:creationId xmlns:a16="http://schemas.microsoft.com/office/drawing/2014/main" id="{0C4F65DC-DB1D-4F4F-8BC9-B1A1BB563FD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43C44BD-E65D-4091-9388-384F763F0E5D}" type="datetime1">
              <a:rPr lang="en-US" altLang="zh-CN" smtClean="0"/>
              <a:t>3/3/2022</a:t>
            </a:fld>
            <a:endParaRPr lang="zh-CN" altLang="en-US"/>
          </a:p>
        </p:txBody>
      </p:sp>
      <p:sp>
        <p:nvSpPr>
          <p:cNvPr id="4" name="Footer Placeholder 3">
            <a:extLst>
              <a:ext uri="{FF2B5EF4-FFF2-40B4-BE49-F238E27FC236}">
                <a16:creationId xmlns:a16="http://schemas.microsoft.com/office/drawing/2014/main" id="{568326CA-EC72-4D89-B1A2-51C35866F13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a:extLst>
              <a:ext uri="{FF2B5EF4-FFF2-40B4-BE49-F238E27FC236}">
                <a16:creationId xmlns:a16="http://schemas.microsoft.com/office/drawing/2014/main" id="{B354FE50-A52F-46E3-9023-1399A87244E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t>‹#›</a:t>
            </a:fld>
            <a:endParaRPr lang="zh-CN" altLang="en-US"/>
          </a:p>
        </p:txBody>
      </p:sp>
    </p:spTree>
    <p:extLst>
      <p:ext uri="{BB962C8B-B14F-4D97-AF65-F5344CB8AC3E}">
        <p14:creationId xmlns:p14="http://schemas.microsoft.com/office/powerpoint/2010/main" val="345708784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799886-7508-4C65-900E-DF5683E8F497}" type="datetime1">
              <a:rPr lang="en-US" altLang="zh-CN" smtClean="0"/>
              <a:t>3/3/2022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t>‹#›</a:t>
            </a:fld>
            <a:endParaRPr lang="en-US"/>
          </a:p>
        </p:txBody>
      </p:sp>
    </p:spTree>
    <p:extLst>
      <p:ext uri="{BB962C8B-B14F-4D97-AF65-F5344CB8AC3E}">
        <p14:creationId xmlns:p14="http://schemas.microsoft.com/office/powerpoint/2010/main" val="216069841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zh-CN" altLang="en-US" dirty="0"/>
          </a:p>
        </p:txBody>
      </p:sp>
      <p:sp>
        <p:nvSpPr>
          <p:cNvPr id="4" name="Slide Number Placeholder 3"/>
          <p:cNvSpPr>
            <a:spLocks noGrp="1"/>
          </p:cNvSpPr>
          <p:nvPr>
            <p:ph type="sldNum" sz="quarter" idx="5"/>
          </p:nvPr>
        </p:nvSpPr>
        <p:spPr/>
        <p:txBody>
          <a:bodyPr/>
          <a:lstStyle/>
          <a:p>
            <a:fld id="{2065FBDD-38CD-4C88-8D6A-46542FF4F3A2}" type="slidenum">
              <a:rPr lang="en-US" smtClean="0"/>
              <a:t>1</a:t>
            </a:fld>
            <a:endParaRPr lang="en-US"/>
          </a:p>
        </p:txBody>
      </p:sp>
      <p:sp>
        <p:nvSpPr>
          <p:cNvPr id="5" name="Date Placeholder 4">
            <a:extLst>
              <a:ext uri="{FF2B5EF4-FFF2-40B4-BE49-F238E27FC236}">
                <a16:creationId xmlns:a16="http://schemas.microsoft.com/office/drawing/2014/main" id="{CACF0215-A702-4985-97B7-C99B02A5C1EA}"/>
              </a:ext>
            </a:extLst>
          </p:cNvPr>
          <p:cNvSpPr>
            <a:spLocks noGrp="1"/>
          </p:cNvSpPr>
          <p:nvPr>
            <p:ph type="dt" idx="1"/>
          </p:nvPr>
        </p:nvSpPr>
        <p:spPr/>
        <p:txBody>
          <a:bodyPr/>
          <a:lstStyle/>
          <a:p>
            <a:fld id="{4D98542D-A97C-4EC0-9BFF-25FED50221B6}" type="datetime1">
              <a:rPr lang="en-US" altLang="zh-CN" smtClean="0"/>
              <a:t>3/3/2022</a:t>
            </a:fld>
            <a:endParaRPr lang="en-US"/>
          </a:p>
        </p:txBody>
      </p:sp>
    </p:spTree>
    <p:extLst>
      <p:ext uri="{BB962C8B-B14F-4D97-AF65-F5344CB8AC3E}">
        <p14:creationId xmlns:p14="http://schemas.microsoft.com/office/powerpoint/2010/main" val="3350432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dirty="0"/>
          </a:p>
        </p:txBody>
      </p:sp>
      <p:sp>
        <p:nvSpPr>
          <p:cNvPr id="4" name="Slide Number Placeholder 3"/>
          <p:cNvSpPr>
            <a:spLocks noGrp="1"/>
          </p:cNvSpPr>
          <p:nvPr>
            <p:ph type="sldNum" sz="quarter" idx="5"/>
          </p:nvPr>
        </p:nvSpPr>
        <p:spPr/>
        <p:txBody>
          <a:bodyPr/>
          <a:lstStyle/>
          <a:p>
            <a:fld id="{2065FBDD-38CD-4C88-8D6A-46542FF4F3A2}" type="slidenum">
              <a:rPr lang="en-US" smtClean="0"/>
              <a:t>5</a:t>
            </a:fld>
            <a:endParaRPr lang="en-US"/>
          </a:p>
        </p:txBody>
      </p:sp>
      <p:sp>
        <p:nvSpPr>
          <p:cNvPr id="5" name="Date Placeholder 4">
            <a:extLst>
              <a:ext uri="{FF2B5EF4-FFF2-40B4-BE49-F238E27FC236}">
                <a16:creationId xmlns:a16="http://schemas.microsoft.com/office/drawing/2014/main" id="{3FA83113-9E0C-4E27-85AD-1A939DB2E434}"/>
              </a:ext>
            </a:extLst>
          </p:cNvPr>
          <p:cNvSpPr>
            <a:spLocks noGrp="1"/>
          </p:cNvSpPr>
          <p:nvPr>
            <p:ph type="dt" idx="1"/>
          </p:nvPr>
        </p:nvSpPr>
        <p:spPr/>
        <p:txBody>
          <a:bodyPr/>
          <a:lstStyle/>
          <a:p>
            <a:fld id="{E6204CF8-C130-477C-AE05-30C5CF93A20B}" type="datetime1">
              <a:rPr lang="en-US" altLang="zh-CN" smtClean="0"/>
              <a:t>3/3/2022</a:t>
            </a:fld>
            <a:endParaRPr lang="en-US"/>
          </a:p>
        </p:txBody>
      </p:sp>
    </p:spTree>
    <p:extLst>
      <p:ext uri="{BB962C8B-B14F-4D97-AF65-F5344CB8AC3E}">
        <p14:creationId xmlns:p14="http://schemas.microsoft.com/office/powerpoint/2010/main" val="12964067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dirty="0"/>
          </a:p>
        </p:txBody>
      </p:sp>
      <p:sp>
        <p:nvSpPr>
          <p:cNvPr id="4" name="Slide Number Placeholder 3"/>
          <p:cNvSpPr>
            <a:spLocks noGrp="1"/>
          </p:cNvSpPr>
          <p:nvPr>
            <p:ph type="sldNum" sz="quarter" idx="5"/>
          </p:nvPr>
        </p:nvSpPr>
        <p:spPr/>
        <p:txBody>
          <a:bodyPr/>
          <a:lstStyle/>
          <a:p>
            <a:fld id="{2065FBDD-38CD-4C88-8D6A-46542FF4F3A2}" type="slidenum">
              <a:rPr lang="en-US" smtClean="0"/>
              <a:t>6</a:t>
            </a:fld>
            <a:endParaRPr lang="en-US"/>
          </a:p>
        </p:txBody>
      </p:sp>
      <p:sp>
        <p:nvSpPr>
          <p:cNvPr id="5" name="Date Placeholder 4">
            <a:extLst>
              <a:ext uri="{FF2B5EF4-FFF2-40B4-BE49-F238E27FC236}">
                <a16:creationId xmlns:a16="http://schemas.microsoft.com/office/drawing/2014/main" id="{E1219487-ECA6-4376-BBA1-0BEC5294CD4E}"/>
              </a:ext>
            </a:extLst>
          </p:cNvPr>
          <p:cNvSpPr>
            <a:spLocks noGrp="1"/>
          </p:cNvSpPr>
          <p:nvPr>
            <p:ph type="dt" idx="1"/>
          </p:nvPr>
        </p:nvSpPr>
        <p:spPr/>
        <p:txBody>
          <a:bodyPr/>
          <a:lstStyle/>
          <a:p>
            <a:fld id="{A8A38A27-AD70-49AA-A412-680A6CBF0F1B}" type="datetime1">
              <a:rPr lang="en-US" altLang="zh-CN" smtClean="0"/>
              <a:t>3/3/2022</a:t>
            </a:fld>
            <a:endParaRPr lang="en-US"/>
          </a:p>
        </p:txBody>
      </p:sp>
    </p:spTree>
    <p:extLst>
      <p:ext uri="{BB962C8B-B14F-4D97-AF65-F5344CB8AC3E}">
        <p14:creationId xmlns:p14="http://schemas.microsoft.com/office/powerpoint/2010/main" val="702977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
        <p:nvSpPr>
          <p:cNvPr id="7" name="Rectangle 5">
            <a:extLst>
              <a:ext uri="{FF2B5EF4-FFF2-40B4-BE49-F238E27FC236}">
                <a16:creationId xmlns:a16="http://schemas.microsoft.com/office/drawing/2014/main" id="{E1C64368-854D-423B-97FE-C1F9057ABEEF}"/>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2137869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a:extLst>
              <a:ext uri="{FF2B5EF4-FFF2-40B4-BE49-F238E27FC236}">
                <a16:creationId xmlns:a16="http://schemas.microsoft.com/office/drawing/2014/main" id="{6693DD52-9E3C-4CC6-A851-C36412513D2E}"/>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3917673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a:extLst>
              <a:ext uri="{FF2B5EF4-FFF2-40B4-BE49-F238E27FC236}">
                <a16:creationId xmlns:a16="http://schemas.microsoft.com/office/drawing/2014/main" id="{9C217227-89F8-4966-92E8-2143456E9A4B}"/>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2858241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a:extLst>
              <a:ext uri="{FF2B5EF4-FFF2-40B4-BE49-F238E27FC236}">
                <a16:creationId xmlns:a16="http://schemas.microsoft.com/office/drawing/2014/main" id="{3D118173-C57E-46C0-86C7-1CB2A3166676}"/>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221331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
        <p:nvSpPr>
          <p:cNvPr id="7" name="Rectangle 5">
            <a:extLst>
              <a:ext uri="{FF2B5EF4-FFF2-40B4-BE49-F238E27FC236}">
                <a16:creationId xmlns:a16="http://schemas.microsoft.com/office/drawing/2014/main" id="{BA71A064-56DD-49D7-8F4A-22B8971C138F}"/>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385013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a:extLst>
              <a:ext uri="{FF2B5EF4-FFF2-40B4-BE49-F238E27FC236}">
                <a16:creationId xmlns:a16="http://schemas.microsoft.com/office/drawing/2014/main" id="{07C9B283-3C2D-4930-9837-12D0B1DD26C6}"/>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862883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a:extLst>
              <a:ext uri="{FF2B5EF4-FFF2-40B4-BE49-F238E27FC236}">
                <a16:creationId xmlns:a16="http://schemas.microsoft.com/office/drawing/2014/main" id="{B035A0E9-1259-435A-BE48-75B6022EE89E}"/>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3265025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a:extLst>
              <a:ext uri="{FF2B5EF4-FFF2-40B4-BE49-F238E27FC236}">
                <a16:creationId xmlns:a16="http://schemas.microsoft.com/office/drawing/2014/main" id="{9EEA74DC-082D-44B5-9607-119709ED6A39}"/>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2805745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a:extLst>
              <a:ext uri="{FF2B5EF4-FFF2-40B4-BE49-F238E27FC236}">
                <a16:creationId xmlns:a16="http://schemas.microsoft.com/office/drawing/2014/main" id="{D5483A17-BCB3-4A3C-8CAE-E2A30964D72D}"/>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1768980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a:extLst>
              <a:ext uri="{FF2B5EF4-FFF2-40B4-BE49-F238E27FC236}">
                <a16:creationId xmlns:a16="http://schemas.microsoft.com/office/drawing/2014/main" id="{B90CAFB4-EB9F-401B-A1F8-18FCE0B89735}"/>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3437511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a:extLst>
              <a:ext uri="{FF2B5EF4-FFF2-40B4-BE49-F238E27FC236}">
                <a16:creationId xmlns:a16="http://schemas.microsoft.com/office/drawing/2014/main" id="{2D49D1F4-56A5-440D-A440-15DEF2D47501}"/>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1754115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9782099" y="6475413"/>
            <a:ext cx="160980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Okan Mutgan, et al. (Nokia)</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8054597" y="332601"/>
            <a:ext cx="3206070"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802.11-22/</a:t>
            </a:r>
            <a:r>
              <a:rPr lang="en-US" altLang="en-US" sz="1800" b="1" kern="1200" dirty="0">
                <a:solidFill>
                  <a:schemeClr val="tx1"/>
                </a:solidFill>
                <a:latin typeface="Times New Roman" pitchFamily="18" charset="0"/>
                <a:ea typeface="+mn-ea"/>
                <a:cs typeface="+mn-cs"/>
              </a:rPr>
              <a:t>360r1</a:t>
            </a:r>
            <a:endParaRPr lang="en-US" sz="1800" b="1" dirty="0">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headEnd/>
            <a:tailEnd/>
          </a:ln>
          <a:effectLst/>
        </p:spPr>
        <p:txBody>
          <a:bodyPr wrap="none" lIns="0" tIns="0" rIns="0" bIns="0">
            <a:spAutoFit/>
          </a:bodyPr>
          <a:lstStyle/>
          <a:p>
            <a:pPr eaLnBrk="0" hangingPunct="0">
              <a:defRPr/>
            </a:pPr>
            <a:r>
              <a:rPr lang="en-US" sz="1800" dirty="0">
                <a:cs typeface="+mn-cs"/>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a:extLst>
              <a:ext uri="{FF2B5EF4-FFF2-40B4-BE49-F238E27FC236}">
                <a16:creationId xmlns:a16="http://schemas.microsoft.com/office/drawing/2014/main" id="{A2C1934C-D9E1-4B95-BD7A-3A16B08E8C44}"/>
              </a:ext>
            </a:extLst>
          </p:cNvPr>
          <p:cNvSpPr>
            <a:spLocks noChangeArrowheads="1"/>
          </p:cNvSpPr>
          <p:nvPr userDrawn="1"/>
        </p:nvSpPr>
        <p:spPr bwMode="auto">
          <a:xfrm>
            <a:off x="304801" y="324381"/>
            <a:ext cx="1352934" cy="276999"/>
          </a:xfrm>
          <a:prstGeom prst="rect">
            <a:avLst/>
          </a:prstGeom>
          <a:noFill/>
          <a:ln w="9525">
            <a:noFill/>
            <a:miter lim="800000"/>
            <a:headEnd/>
            <a:tailEnd/>
          </a:ln>
          <a:effectLst/>
        </p:spPr>
        <p:txBody>
          <a:bodyPr wrap="none" lIns="0" tIns="0" rIns="0" bIns="0" anchor="b">
            <a:spAutoFit/>
          </a:bodyPr>
          <a:lstStyle/>
          <a:p>
            <a:pPr marL="457200" lvl="4" algn="l" eaLnBrk="0" hangingPunct="0">
              <a:defRPr/>
            </a:pPr>
            <a:r>
              <a:rPr lang="en-US" sz="1800" b="1" dirty="0">
                <a:cs typeface="+mn-cs"/>
              </a:rPr>
              <a:t>Feb 2022</a:t>
            </a:r>
          </a:p>
        </p:txBody>
      </p:sp>
    </p:spTree>
    <p:extLst>
      <p:ext uri="{BB962C8B-B14F-4D97-AF65-F5344CB8AC3E}">
        <p14:creationId xmlns:p14="http://schemas.microsoft.com/office/powerpoint/2010/main" val="539040119"/>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Grp="1" noChangeArrowheads="1"/>
          </p:cNvSpPr>
          <p:nvPr>
            <p:ph type="ctrTitle"/>
          </p:nvPr>
        </p:nvSpPr>
        <p:spPr>
          <a:xfrm>
            <a:off x="883973" y="514928"/>
            <a:ext cx="10363200" cy="1470025"/>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Use cases discussion</a:t>
            </a:r>
            <a:endParaRPr lang="en-GB" dirty="0"/>
          </a:p>
        </p:txBody>
      </p:sp>
      <p:sp>
        <p:nvSpPr>
          <p:cNvPr id="8" name="Rectangle 2"/>
          <p:cNvSpPr>
            <a:spLocks noGrp="1" noChangeArrowheads="1"/>
          </p:cNvSpPr>
          <p:nvPr>
            <p:ph type="subTitle" idx="1"/>
          </p:nvPr>
        </p:nvSpPr>
        <p:spPr>
          <a:xfrm>
            <a:off x="1878542" y="1852208"/>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a:t>
            </a:r>
            <a:r>
              <a:rPr lang="en-US" sz="2000" b="0" dirty="0"/>
              <a:t>03</a:t>
            </a:r>
            <a:endParaRPr lang="en-GB" sz="2000" b="0" dirty="0"/>
          </a:p>
        </p:txBody>
      </p:sp>
      <p:sp>
        <p:nvSpPr>
          <p:cNvPr id="12" name="页脚占位符 4">
            <a:extLst>
              <a:ext uri="{FF2B5EF4-FFF2-40B4-BE49-F238E27FC236}">
                <a16:creationId xmlns:a16="http://schemas.microsoft.com/office/drawing/2014/main" id="{75BF2F47-7382-4FD2-8C90-3E69AFED0F98}"/>
              </a:ext>
            </a:extLst>
          </p:cNvPr>
          <p:cNvSpPr>
            <a:spLocks noGrp="1"/>
          </p:cNvSpPr>
          <p:nvPr>
            <p:ph type="ftr" sz="quarter" idx="11"/>
          </p:nvPr>
        </p:nvSpPr>
        <p:spPr>
          <a:xfrm>
            <a:off x="8711604" y="6492875"/>
            <a:ext cx="2616102" cy="276999"/>
          </a:xfrm>
        </p:spPr>
        <p:txBody>
          <a:bodyPr/>
          <a:lstStyle/>
          <a:p>
            <a:r>
              <a:rPr lang="da-DK" dirty="0"/>
              <a:t>Okan Mutgan, et al. (Nokia)</a:t>
            </a:r>
            <a:endParaRPr lang="en-GB" dirty="0"/>
          </a:p>
        </p:txBody>
      </p:sp>
      <p:sp>
        <p:nvSpPr>
          <p:cNvPr id="10" name="Rectangle 4"/>
          <p:cNvSpPr>
            <a:spLocks noChangeArrowheads="1"/>
          </p:cNvSpPr>
          <p:nvPr/>
        </p:nvSpPr>
        <p:spPr bwMode="auto">
          <a:xfrm>
            <a:off x="929217" y="247218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3462FF60-BA9E-4F40-9645-C29A4E144602}"/>
              </a:ext>
            </a:extLst>
          </p:cNvPr>
          <p:cNvGraphicFramePr>
            <a:graphicFrameLocks noChangeAspect="1"/>
          </p:cNvGraphicFramePr>
          <p:nvPr>
            <p:extLst>
              <p:ext uri="{D42A27DB-BD31-4B8C-83A1-F6EECF244321}">
                <p14:modId xmlns:p14="http://schemas.microsoft.com/office/powerpoint/2010/main" val="2617068738"/>
              </p:ext>
            </p:extLst>
          </p:nvPr>
        </p:nvGraphicFramePr>
        <p:xfrm>
          <a:off x="722314" y="3068638"/>
          <a:ext cx="10746246" cy="2885409"/>
        </p:xfrm>
        <a:graphic>
          <a:graphicData uri="http://schemas.openxmlformats.org/presentationml/2006/ole">
            <mc:AlternateContent xmlns:mc="http://schemas.openxmlformats.org/markup-compatibility/2006">
              <mc:Choice xmlns:v="urn:schemas-microsoft-com:vml" Requires="v">
                <p:oleObj spid="_x0000_s1100" name="Document" r:id="rId4" imgW="10208786" imgH="2741040" progId="Word.Document.8">
                  <p:embed/>
                </p:oleObj>
              </mc:Choice>
              <mc:Fallback>
                <p:oleObj name="Document" r:id="rId4" imgW="10208786" imgH="2741040" progId="Word.Document.8">
                  <p:embed/>
                  <p:pic>
                    <p:nvPicPr>
                      <p:cNvPr id="9" name="Object 3"/>
                      <p:cNvPicPr>
                        <a:picLocks noChangeAspect="1" noChangeArrowheads="1"/>
                      </p:cNvPicPr>
                      <p:nvPr/>
                    </p:nvPicPr>
                    <p:blipFill>
                      <a:blip r:embed="rId5"/>
                      <a:srcRect/>
                      <a:stretch>
                        <a:fillRect/>
                      </a:stretch>
                    </p:blipFill>
                    <p:spPr bwMode="auto">
                      <a:xfrm>
                        <a:off x="722314" y="3068638"/>
                        <a:ext cx="10746246" cy="2885409"/>
                      </a:xfrm>
                      <a:prstGeom prst="rect">
                        <a:avLst/>
                      </a:prstGeom>
                      <a:noFill/>
                    </p:spPr>
                  </p:pic>
                </p:oleObj>
              </mc:Fallback>
            </mc:AlternateContent>
          </a:graphicData>
        </a:graphic>
      </p:graphicFrame>
    </p:spTree>
    <p:extLst>
      <p:ext uri="{BB962C8B-B14F-4D97-AF65-F5344CB8AC3E}">
        <p14:creationId xmlns:p14="http://schemas.microsoft.com/office/powerpoint/2010/main" val="1226111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4C76F-87F3-4F98-A803-C145E03DA2F4}"/>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89324720-8A5F-4B31-A910-2033CCC7D384}"/>
              </a:ext>
            </a:extLst>
          </p:cNvPr>
          <p:cNvSpPr>
            <a:spLocks noGrp="1"/>
          </p:cNvSpPr>
          <p:nvPr>
            <p:ph idx="1"/>
          </p:nvPr>
        </p:nvSpPr>
        <p:spPr/>
        <p:txBody>
          <a:bodyPr/>
          <a:lstStyle/>
          <a:p>
            <a:r>
              <a:rPr lang="en-US" dirty="0"/>
              <a:t>[1] 11-21-0332-28-00bh-issues-tracking</a:t>
            </a:r>
          </a:p>
        </p:txBody>
      </p:sp>
      <p:sp>
        <p:nvSpPr>
          <p:cNvPr id="4" name="Slide Number Placeholder 3">
            <a:extLst>
              <a:ext uri="{FF2B5EF4-FFF2-40B4-BE49-F238E27FC236}">
                <a16:creationId xmlns:a16="http://schemas.microsoft.com/office/drawing/2014/main" id="{03F66CB5-26E6-4D66-8754-CA87A2EFCEAF}"/>
              </a:ext>
            </a:extLst>
          </p:cNvPr>
          <p:cNvSpPr>
            <a:spLocks noGrp="1"/>
          </p:cNvSpPr>
          <p:nvPr>
            <p:ph type="sldNum" sz="quarter" idx="12"/>
          </p:nvPr>
        </p:nvSpPr>
        <p:spPr/>
        <p:txBody>
          <a:bodyPr/>
          <a:lstStyle/>
          <a:p>
            <a:pPr>
              <a:defRPr/>
            </a:pPr>
            <a:r>
              <a:rPr lang="en-US" dirty="0"/>
              <a:t>Slide </a:t>
            </a:r>
            <a:fld id="{C1789BC7-C074-42CC-ADF8-5107DF6BD1C1}" type="slidenum">
              <a:rPr lang="en-US" smtClean="0"/>
              <a:pPr>
                <a:defRPr/>
              </a:pPr>
              <a:t>10</a:t>
            </a:fld>
            <a:endParaRPr lang="en-US" dirty="0"/>
          </a:p>
        </p:txBody>
      </p:sp>
      <p:sp>
        <p:nvSpPr>
          <p:cNvPr id="6" name="页脚占位符 4">
            <a:extLst>
              <a:ext uri="{FF2B5EF4-FFF2-40B4-BE49-F238E27FC236}">
                <a16:creationId xmlns:a16="http://schemas.microsoft.com/office/drawing/2014/main" id="{AF3A4100-2E92-4003-BDC9-41E0A33768B9}"/>
              </a:ext>
            </a:extLst>
          </p:cNvPr>
          <p:cNvSpPr>
            <a:spLocks noGrp="1"/>
          </p:cNvSpPr>
          <p:nvPr>
            <p:ph type="ftr" sz="quarter" idx="11"/>
          </p:nvPr>
        </p:nvSpPr>
        <p:spPr>
          <a:xfrm>
            <a:off x="8711604" y="6492875"/>
            <a:ext cx="2616102" cy="276999"/>
          </a:xfrm>
        </p:spPr>
        <p:txBody>
          <a:bodyPr/>
          <a:lstStyle/>
          <a:p>
            <a:r>
              <a:rPr lang="da-DK" dirty="0"/>
              <a:t>Okan Mutgan, et al. (Nokia)</a:t>
            </a:r>
            <a:endParaRPr lang="en-GB" dirty="0"/>
          </a:p>
        </p:txBody>
      </p:sp>
    </p:spTree>
    <p:extLst>
      <p:ext uri="{BB962C8B-B14F-4D97-AF65-F5344CB8AC3E}">
        <p14:creationId xmlns:p14="http://schemas.microsoft.com/office/powerpoint/2010/main" val="171722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E7AF1-BF0E-4DA3-A518-313BCBAF652A}"/>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F5D1BD7B-ED10-4B70-B4E9-83DF6AE4A062}"/>
              </a:ext>
            </a:extLst>
          </p:cNvPr>
          <p:cNvSpPr>
            <a:spLocks noGrp="1"/>
          </p:cNvSpPr>
          <p:nvPr>
            <p:ph idx="1"/>
          </p:nvPr>
        </p:nvSpPr>
        <p:spPr/>
        <p:txBody>
          <a:bodyPr/>
          <a:lstStyle/>
          <a:p>
            <a:pPr marL="0" indent="0">
              <a:buNone/>
            </a:pPr>
            <a:r>
              <a:rPr lang="en-US" dirty="0"/>
              <a:t>Do you agree that use case 1-2 should be added into “11-21-0332-28-00bh-issues-tracking “ ?</a:t>
            </a:r>
          </a:p>
        </p:txBody>
      </p:sp>
      <p:sp>
        <p:nvSpPr>
          <p:cNvPr id="4" name="Slide Number Placeholder 3">
            <a:extLst>
              <a:ext uri="{FF2B5EF4-FFF2-40B4-BE49-F238E27FC236}">
                <a16:creationId xmlns:a16="http://schemas.microsoft.com/office/drawing/2014/main" id="{2D7FC53B-A35E-450F-9F65-733132FCCD9C}"/>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
        <p:nvSpPr>
          <p:cNvPr id="6" name="页脚占位符 4">
            <a:extLst>
              <a:ext uri="{FF2B5EF4-FFF2-40B4-BE49-F238E27FC236}">
                <a16:creationId xmlns:a16="http://schemas.microsoft.com/office/drawing/2014/main" id="{42D7BDFA-98BA-4C42-82D6-F4206FE0EB6E}"/>
              </a:ext>
            </a:extLst>
          </p:cNvPr>
          <p:cNvSpPr>
            <a:spLocks noGrp="1"/>
          </p:cNvSpPr>
          <p:nvPr>
            <p:ph type="ftr" sz="quarter" idx="11"/>
          </p:nvPr>
        </p:nvSpPr>
        <p:spPr>
          <a:xfrm>
            <a:off x="8711604" y="6492875"/>
            <a:ext cx="2616102" cy="276999"/>
          </a:xfrm>
        </p:spPr>
        <p:txBody>
          <a:bodyPr/>
          <a:lstStyle/>
          <a:p>
            <a:r>
              <a:rPr lang="da-DK" dirty="0"/>
              <a:t>Okan Mutgan, et al. (Nokia)</a:t>
            </a:r>
            <a:endParaRPr lang="en-GB" dirty="0"/>
          </a:p>
        </p:txBody>
      </p:sp>
    </p:spTree>
    <p:extLst>
      <p:ext uri="{BB962C8B-B14F-4D97-AF65-F5344CB8AC3E}">
        <p14:creationId xmlns:p14="http://schemas.microsoft.com/office/powerpoint/2010/main" val="2788715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171F1-02C8-405C-A0B9-AF7D8A3CE7AB}"/>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C52F7E68-568B-4A44-AE55-78EBA72180F2}"/>
              </a:ext>
            </a:extLst>
          </p:cNvPr>
          <p:cNvSpPr>
            <a:spLocks noGrp="1"/>
          </p:cNvSpPr>
          <p:nvPr>
            <p:ph idx="1"/>
          </p:nvPr>
        </p:nvSpPr>
        <p:spPr/>
        <p:txBody>
          <a:bodyPr/>
          <a:lstStyle/>
          <a:p>
            <a:r>
              <a:rPr lang="en-US" sz="2800" dirty="0"/>
              <a:t>Further discussion on</a:t>
            </a:r>
          </a:p>
          <a:p>
            <a:pPr lvl="1">
              <a:buFont typeface="Wingdings" panose="05000000000000000000" pitchFamily="2" charset="2"/>
              <a:buChar char="Ø"/>
            </a:pPr>
            <a:r>
              <a:rPr lang="en-US" sz="2400" dirty="0"/>
              <a:t>some use cases in Reference [1] (Use case 4.8)</a:t>
            </a:r>
          </a:p>
          <a:p>
            <a:pPr lvl="1">
              <a:buFont typeface="Wingdings" panose="05000000000000000000" pitchFamily="2" charset="2"/>
              <a:buChar char="Ø"/>
            </a:pPr>
            <a:r>
              <a:rPr lang="en-US" altLang="zh-CN" sz="2400" dirty="0"/>
              <a:t>some new use cases (Use case 1, Use case 2)</a:t>
            </a:r>
          </a:p>
          <a:p>
            <a:pPr marL="457200" lvl="1" indent="0">
              <a:buNone/>
            </a:pPr>
            <a:endParaRPr lang="en-US" sz="2400" dirty="0"/>
          </a:p>
        </p:txBody>
      </p:sp>
      <p:sp>
        <p:nvSpPr>
          <p:cNvPr id="4" name="Slide Number Placeholder 3">
            <a:extLst>
              <a:ext uri="{FF2B5EF4-FFF2-40B4-BE49-F238E27FC236}">
                <a16:creationId xmlns:a16="http://schemas.microsoft.com/office/drawing/2014/main" id="{BF4A38E6-DD13-43CD-9D05-143520B90C7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
        <p:nvSpPr>
          <p:cNvPr id="6" name="页脚占位符 4">
            <a:extLst>
              <a:ext uri="{FF2B5EF4-FFF2-40B4-BE49-F238E27FC236}">
                <a16:creationId xmlns:a16="http://schemas.microsoft.com/office/drawing/2014/main" id="{901D8AD4-1C47-4006-8A53-0930AFD8184C}"/>
              </a:ext>
            </a:extLst>
          </p:cNvPr>
          <p:cNvSpPr>
            <a:spLocks noGrp="1"/>
          </p:cNvSpPr>
          <p:nvPr>
            <p:ph type="ftr" sz="quarter" idx="11"/>
          </p:nvPr>
        </p:nvSpPr>
        <p:spPr>
          <a:xfrm>
            <a:off x="8711604" y="6492875"/>
            <a:ext cx="2616102" cy="276999"/>
          </a:xfrm>
        </p:spPr>
        <p:txBody>
          <a:bodyPr/>
          <a:lstStyle/>
          <a:p>
            <a:r>
              <a:rPr lang="da-DK" dirty="0"/>
              <a:t>Okan Mutgan, et al. (Nokia)</a:t>
            </a:r>
            <a:endParaRPr lang="en-GB" dirty="0"/>
          </a:p>
        </p:txBody>
      </p:sp>
    </p:spTree>
    <p:extLst>
      <p:ext uri="{BB962C8B-B14F-4D97-AF65-F5344CB8AC3E}">
        <p14:creationId xmlns:p14="http://schemas.microsoft.com/office/powerpoint/2010/main" val="3914872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EC3B2-ACC8-4EBE-AB59-799CD64A407B}"/>
              </a:ext>
            </a:extLst>
          </p:cNvPr>
          <p:cNvSpPr>
            <a:spLocks noGrp="1"/>
          </p:cNvSpPr>
          <p:nvPr>
            <p:ph type="title"/>
          </p:nvPr>
        </p:nvSpPr>
        <p:spPr>
          <a:xfrm>
            <a:off x="662360" y="1066808"/>
            <a:ext cx="10615240" cy="914399"/>
          </a:xfrm>
        </p:spPr>
        <p:txBody>
          <a:bodyPr/>
          <a:lstStyle/>
          <a:p>
            <a:r>
              <a:rPr lang="en-US" sz="2000" u="sng" dirty="0"/>
              <a:t>4.8 Infrastructure (home or enterprise): Probes are randomized, even to/heard by associated AP </a:t>
            </a:r>
            <a:endParaRPr lang="en-US" dirty="0"/>
          </a:p>
        </p:txBody>
      </p:sp>
      <p:sp>
        <p:nvSpPr>
          <p:cNvPr id="3" name="Content Placeholder 2">
            <a:extLst>
              <a:ext uri="{FF2B5EF4-FFF2-40B4-BE49-F238E27FC236}">
                <a16:creationId xmlns:a16="http://schemas.microsoft.com/office/drawing/2014/main" id="{4372FB16-E5F1-45EF-BF2A-7B6F27579A01}"/>
              </a:ext>
            </a:extLst>
          </p:cNvPr>
          <p:cNvSpPr>
            <a:spLocks noGrp="1"/>
          </p:cNvSpPr>
          <p:nvPr>
            <p:ph idx="1"/>
          </p:nvPr>
        </p:nvSpPr>
        <p:spPr/>
        <p:txBody>
          <a:bodyPr/>
          <a:lstStyle/>
          <a:p>
            <a:r>
              <a:rPr lang="en-GB" sz="1800" b="0" dirty="0"/>
              <a:t>A client that is using Local-ID MAC addresses could easily have an implementation that generates a new Local-ID MAC address for every Probe Request.  This could even apply to Probe Requests that are directed to the associated SSID, when the client would otherwise use a consistent MAC address for transmissions within an association.</a:t>
            </a:r>
            <a:endParaRPr lang="en-US" sz="1800" b="0" dirty="0"/>
          </a:p>
          <a:p>
            <a:r>
              <a:rPr lang="en-GB" sz="1800" b="0" dirty="0"/>
              <a:t>If the client has this extreme (or approaching this extreme) of an implementation of MAC address randomization, it will have a strong impact on the infrastructure’s ability to making steering decisions for that client.</a:t>
            </a:r>
            <a:endParaRPr lang="en-US" sz="1800" b="0" dirty="0"/>
          </a:p>
          <a:p>
            <a:r>
              <a:rPr lang="en-GB" sz="1800" b="0" dirty="0"/>
              <a:t>When attached to a multiple-AP infrastructure, if the client uses the stable MAC address when probing, the infrastructure can help steer the client across both APs and bands, to give the entire network better experience.  This could apply to both directed probes and broadcast probes, too.</a:t>
            </a:r>
            <a:endParaRPr lang="en-US" sz="1800" b="0" dirty="0"/>
          </a:p>
          <a:p>
            <a:r>
              <a:rPr lang="en-GB" sz="1800" b="0" dirty="0"/>
              <a:t>Recommendations could be added to the Standard, to discuss the use of MAC addresses in scanning.  There are trade-offs to be considered for a client to balance privacy and providing information to the network that could improve user experience.  </a:t>
            </a:r>
            <a:endParaRPr lang="en-US" sz="1800" b="0" dirty="0"/>
          </a:p>
          <a:p>
            <a:r>
              <a:rPr lang="en-GB" sz="1800" dirty="0">
                <a:solidFill>
                  <a:srgbClr val="FF0000"/>
                </a:solidFill>
              </a:rPr>
              <a:t>It should also be noted that passive scanning is becoming more common, so reliance on identifiable probes for client steering has other problems, already.</a:t>
            </a:r>
            <a:endParaRPr lang="en-US" sz="1800" dirty="0">
              <a:solidFill>
                <a:srgbClr val="FF0000"/>
              </a:solidFill>
            </a:endParaRPr>
          </a:p>
          <a:p>
            <a:endParaRPr lang="en-US" sz="1400" dirty="0"/>
          </a:p>
        </p:txBody>
      </p:sp>
      <p:sp>
        <p:nvSpPr>
          <p:cNvPr id="4" name="Slide Number Placeholder 3">
            <a:extLst>
              <a:ext uri="{FF2B5EF4-FFF2-40B4-BE49-F238E27FC236}">
                <a16:creationId xmlns:a16="http://schemas.microsoft.com/office/drawing/2014/main" id="{1DEFB903-A9D4-48E1-8DE8-18569307809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
        <p:nvSpPr>
          <p:cNvPr id="7" name="Title 1">
            <a:extLst>
              <a:ext uri="{FF2B5EF4-FFF2-40B4-BE49-F238E27FC236}">
                <a16:creationId xmlns:a16="http://schemas.microsoft.com/office/drawing/2014/main" id="{244D63AF-40B5-4364-A18F-D82F316CEBEE}"/>
              </a:ext>
            </a:extLst>
          </p:cNvPr>
          <p:cNvSpPr txBox="1">
            <a:spLocks/>
          </p:cNvSpPr>
          <p:nvPr/>
        </p:nvSpPr>
        <p:spPr bwMode="auto">
          <a:xfrm>
            <a:off x="216567" y="495308"/>
            <a:ext cx="10421342"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vl="1" algn="l"/>
            <a:r>
              <a:rPr lang="en-US" altLang="zh-CN" dirty="0"/>
              <a:t>Some use cases in Reference [1]</a:t>
            </a:r>
          </a:p>
        </p:txBody>
      </p:sp>
      <p:sp>
        <p:nvSpPr>
          <p:cNvPr id="8" name="页脚占位符 4">
            <a:extLst>
              <a:ext uri="{FF2B5EF4-FFF2-40B4-BE49-F238E27FC236}">
                <a16:creationId xmlns:a16="http://schemas.microsoft.com/office/drawing/2014/main" id="{A1EFDAFD-FB53-4417-9DDE-B54DA1279CA1}"/>
              </a:ext>
            </a:extLst>
          </p:cNvPr>
          <p:cNvSpPr>
            <a:spLocks noGrp="1"/>
          </p:cNvSpPr>
          <p:nvPr>
            <p:ph type="ftr" sz="quarter" idx="11"/>
          </p:nvPr>
        </p:nvSpPr>
        <p:spPr>
          <a:xfrm>
            <a:off x="8711604" y="6492875"/>
            <a:ext cx="2616102" cy="276999"/>
          </a:xfrm>
        </p:spPr>
        <p:txBody>
          <a:bodyPr/>
          <a:lstStyle/>
          <a:p>
            <a:r>
              <a:rPr lang="da-DK" dirty="0"/>
              <a:t>Okan Mutgan, et al. (Nokia)</a:t>
            </a:r>
            <a:endParaRPr lang="en-GB" dirty="0"/>
          </a:p>
        </p:txBody>
      </p:sp>
    </p:spTree>
    <p:extLst>
      <p:ext uri="{BB962C8B-B14F-4D97-AF65-F5344CB8AC3E}">
        <p14:creationId xmlns:p14="http://schemas.microsoft.com/office/powerpoint/2010/main" val="2197335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237C56-B4E4-44F8-9D02-A6C464AD4B06}"/>
              </a:ext>
            </a:extLst>
          </p:cNvPr>
          <p:cNvSpPr>
            <a:spLocks noGrp="1"/>
          </p:cNvSpPr>
          <p:nvPr>
            <p:ph idx="1"/>
          </p:nvPr>
        </p:nvSpPr>
        <p:spPr>
          <a:xfrm>
            <a:off x="584948" y="1831402"/>
            <a:ext cx="11123708" cy="4644011"/>
          </a:xfrm>
        </p:spPr>
        <p:txBody>
          <a:bodyPr>
            <a:normAutofit/>
          </a:bodyPr>
          <a:lstStyle/>
          <a:p>
            <a:pPr marL="0" indent="0">
              <a:buNone/>
            </a:pPr>
            <a:r>
              <a:rPr lang="en-US" b="0" dirty="0"/>
              <a:t>It’s true “</a:t>
            </a:r>
            <a:r>
              <a:rPr lang="en-GB" b="0" dirty="0">
                <a:solidFill>
                  <a:srgbClr val="FF0000"/>
                </a:solidFill>
              </a:rPr>
              <a:t>It should also be noted that passive scanning is becoming more common, so reliance on identifiable probes for client steering has other problems, already</a:t>
            </a:r>
            <a:r>
              <a:rPr lang="en-GB" b="0" dirty="0"/>
              <a:t>.</a:t>
            </a:r>
            <a:r>
              <a:rPr lang="en-US" b="0" dirty="0"/>
              <a:t>” </a:t>
            </a:r>
          </a:p>
          <a:p>
            <a:pPr marL="0" indent="0">
              <a:buNone/>
            </a:pPr>
            <a:r>
              <a:rPr lang="en-US" b="0" dirty="0"/>
              <a:t>But we need to note that the associated AP can send Beacon request frame to the associated STA to trigger an active scan (</a:t>
            </a:r>
            <a:r>
              <a:rPr lang="en-US" b="0" dirty="0" err="1"/>
              <a:t>i.e</a:t>
            </a:r>
            <a:r>
              <a:rPr lang="en-US" b="0" dirty="0"/>
              <a:t> making STA to send probe req frame) for steering purpose in practice.</a:t>
            </a:r>
          </a:p>
          <a:p>
            <a:pPr marL="0" indent="0">
              <a:buNone/>
            </a:pPr>
            <a:r>
              <a:rPr lang="en-US" b="0" dirty="0"/>
              <a:t>Q: Do we really need the highlight note in this use case?</a:t>
            </a:r>
          </a:p>
        </p:txBody>
      </p:sp>
      <p:sp>
        <p:nvSpPr>
          <p:cNvPr id="2" name="Title 1">
            <a:extLst>
              <a:ext uri="{FF2B5EF4-FFF2-40B4-BE49-F238E27FC236}">
                <a16:creationId xmlns:a16="http://schemas.microsoft.com/office/drawing/2014/main" id="{B2F2D53A-1F38-47D5-94B8-CC839C4A254E}"/>
              </a:ext>
            </a:extLst>
          </p:cNvPr>
          <p:cNvSpPr>
            <a:spLocks noGrp="1"/>
          </p:cNvSpPr>
          <p:nvPr>
            <p:ph type="title"/>
          </p:nvPr>
        </p:nvSpPr>
        <p:spPr>
          <a:xfrm>
            <a:off x="584948" y="952507"/>
            <a:ext cx="9159215" cy="1325563"/>
          </a:xfrm>
        </p:spPr>
        <p:txBody>
          <a:bodyPr/>
          <a:lstStyle/>
          <a:p>
            <a:pPr algn="l"/>
            <a:r>
              <a:rPr lang="en-US" sz="2400" dirty="0"/>
              <a:t>=&gt; Further discussion on user case 4.8 in reference [1]:</a:t>
            </a:r>
          </a:p>
        </p:txBody>
      </p:sp>
      <p:sp>
        <p:nvSpPr>
          <p:cNvPr id="4" name="Slide Number Placeholder 3">
            <a:extLst>
              <a:ext uri="{FF2B5EF4-FFF2-40B4-BE49-F238E27FC236}">
                <a16:creationId xmlns:a16="http://schemas.microsoft.com/office/drawing/2014/main" id="{A2A16CD5-B740-4F52-B3BD-817AE335E8FC}"/>
              </a:ext>
            </a:extLst>
          </p:cNvPr>
          <p:cNvSpPr>
            <a:spLocks noGrp="1"/>
          </p:cNvSpPr>
          <p:nvPr>
            <p:ph type="sldNum" sz="quarter" idx="12"/>
          </p:nvPr>
        </p:nvSpPr>
        <p:spPr>
          <a:xfrm>
            <a:off x="5746051" y="6475413"/>
            <a:ext cx="801502" cy="276999"/>
          </a:xfrm>
        </p:spPr>
        <p:txBody>
          <a:bodyPr/>
          <a:lstStyle/>
          <a:p>
            <a:pPr>
              <a:defRPr/>
            </a:pPr>
            <a:r>
              <a:rPr lang="en-US" dirty="0"/>
              <a:t>Slide </a:t>
            </a:r>
            <a:fld id="{C1789BC7-C074-42CC-ADF8-5107DF6BD1C1}" type="slidenum">
              <a:rPr lang="en-US" smtClean="0"/>
              <a:pPr>
                <a:defRPr/>
              </a:pPr>
              <a:t>4</a:t>
            </a:fld>
            <a:endParaRPr lang="en-US" dirty="0"/>
          </a:p>
        </p:txBody>
      </p:sp>
      <p:sp>
        <p:nvSpPr>
          <p:cNvPr id="6" name="Title 1">
            <a:extLst>
              <a:ext uri="{FF2B5EF4-FFF2-40B4-BE49-F238E27FC236}">
                <a16:creationId xmlns:a16="http://schemas.microsoft.com/office/drawing/2014/main" id="{85006D3B-CC4C-4D78-B566-8E0D9B0815F2}"/>
              </a:ext>
            </a:extLst>
          </p:cNvPr>
          <p:cNvSpPr txBox="1">
            <a:spLocks/>
          </p:cNvSpPr>
          <p:nvPr/>
        </p:nvSpPr>
        <p:spPr bwMode="auto">
          <a:xfrm>
            <a:off x="216567" y="495308"/>
            <a:ext cx="10421342"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vl="1" algn="l"/>
            <a:r>
              <a:rPr lang="en-US" altLang="zh-CN" dirty="0"/>
              <a:t>Some use cases in Reference [1]</a:t>
            </a:r>
          </a:p>
        </p:txBody>
      </p:sp>
      <p:sp>
        <p:nvSpPr>
          <p:cNvPr id="7" name="页脚占位符 4">
            <a:extLst>
              <a:ext uri="{FF2B5EF4-FFF2-40B4-BE49-F238E27FC236}">
                <a16:creationId xmlns:a16="http://schemas.microsoft.com/office/drawing/2014/main" id="{77581C95-5180-4E2A-A756-B77EF9669D13}"/>
              </a:ext>
            </a:extLst>
          </p:cNvPr>
          <p:cNvSpPr>
            <a:spLocks noGrp="1"/>
          </p:cNvSpPr>
          <p:nvPr>
            <p:ph type="ftr" sz="quarter" idx="11"/>
          </p:nvPr>
        </p:nvSpPr>
        <p:spPr>
          <a:xfrm>
            <a:off x="8711604" y="6492875"/>
            <a:ext cx="2616102" cy="276999"/>
          </a:xfrm>
        </p:spPr>
        <p:txBody>
          <a:bodyPr/>
          <a:lstStyle/>
          <a:p>
            <a:r>
              <a:rPr lang="da-DK" dirty="0"/>
              <a:t>Okan Mutgan, et al. (Nokia)</a:t>
            </a:r>
            <a:endParaRPr lang="en-GB" dirty="0"/>
          </a:p>
        </p:txBody>
      </p:sp>
    </p:spTree>
    <p:extLst>
      <p:ext uri="{BB962C8B-B14F-4D97-AF65-F5344CB8AC3E}">
        <p14:creationId xmlns:p14="http://schemas.microsoft.com/office/powerpoint/2010/main" val="1093334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237C56-B4E4-44F8-9D02-A6C464AD4B06}"/>
              </a:ext>
            </a:extLst>
          </p:cNvPr>
          <p:cNvSpPr>
            <a:spLocks noGrp="1"/>
          </p:cNvSpPr>
          <p:nvPr>
            <p:ph idx="1"/>
          </p:nvPr>
        </p:nvSpPr>
        <p:spPr>
          <a:xfrm>
            <a:off x="135531" y="1509312"/>
            <a:ext cx="11377096" cy="4983564"/>
          </a:xfrm>
        </p:spPr>
        <p:txBody>
          <a:bodyPr>
            <a:normAutofit/>
          </a:bodyPr>
          <a:lstStyle/>
          <a:p>
            <a:r>
              <a:rPr lang="en-US" sz="2000" b="0" dirty="0"/>
              <a:t>The Administrator will allocate an account(SSID/password) to a new user (e.g. new employee) to access the network (e.g. company’s network) through a special AP based on the cellphone’s MAC address.</a:t>
            </a:r>
          </a:p>
          <a:p>
            <a:r>
              <a:rPr lang="en-US" sz="2000" b="0" dirty="0"/>
              <a:t>If there are not many STAs connected to AP, the system will turn off some APs to save power and to reduce interference.</a:t>
            </a:r>
          </a:p>
          <a:p>
            <a:r>
              <a:rPr lang="en-US" sz="2000" b="0" dirty="0"/>
              <a:t>In such environment,  (at least) one specific AP (as a controller) should</a:t>
            </a:r>
          </a:p>
          <a:p>
            <a:pPr lvl="1"/>
            <a:r>
              <a:rPr lang="en-US" b="0" dirty="0"/>
              <a:t>be always turned on, and </a:t>
            </a:r>
          </a:p>
          <a:p>
            <a:pPr lvl="1"/>
            <a:r>
              <a:rPr lang="en-US" b="0" dirty="0"/>
              <a:t>monitor the probe request frame from STA</a:t>
            </a:r>
          </a:p>
          <a:p>
            <a:pPr lvl="1">
              <a:buFont typeface="Symbol" panose="05050102010706020507" pitchFamily="18" charset="2"/>
              <a:buChar char="Þ"/>
            </a:pPr>
            <a:r>
              <a:rPr lang="en-US" b="0" dirty="0"/>
              <a:t>so that the system can </a:t>
            </a:r>
            <a:r>
              <a:rPr lang="en-US" altLang="zh-CN" dirty="0"/>
              <a:t>immediately</a:t>
            </a:r>
            <a:r>
              <a:rPr lang="en-US" b="0" dirty="0"/>
              <a:t> turn on the corresponding AP for relevant STA according to some criteria</a:t>
            </a:r>
            <a:endParaRPr lang="en-US" sz="2000" b="0" dirty="0"/>
          </a:p>
          <a:p>
            <a:r>
              <a:rPr lang="en-US" sz="2000" b="0" dirty="0"/>
              <a:t>This kind of mechanism is based on STA MAC Address in APs database.</a:t>
            </a:r>
          </a:p>
          <a:p>
            <a:r>
              <a:rPr lang="en-US" sz="2000" b="0" dirty="0"/>
              <a:t>The similar issue can be applied to the residential environment as well.</a:t>
            </a:r>
          </a:p>
        </p:txBody>
      </p:sp>
      <p:sp>
        <p:nvSpPr>
          <p:cNvPr id="4" name="Slide Number Placeholder 3">
            <a:extLst>
              <a:ext uri="{FF2B5EF4-FFF2-40B4-BE49-F238E27FC236}">
                <a16:creationId xmlns:a16="http://schemas.microsoft.com/office/drawing/2014/main" id="{AECAC08D-C0E2-4C6E-BA8B-E1DFDAC19EA1}"/>
              </a:ext>
            </a:extLst>
          </p:cNvPr>
          <p:cNvSpPr>
            <a:spLocks noGrp="1"/>
          </p:cNvSpPr>
          <p:nvPr>
            <p:ph type="sldNum" sz="quarter" idx="12"/>
          </p:nvPr>
        </p:nvSpPr>
        <p:spPr>
          <a:xfrm>
            <a:off x="5746051" y="6475413"/>
            <a:ext cx="801502" cy="276999"/>
          </a:xfrm>
        </p:spPr>
        <p:txBody>
          <a:bodyPr/>
          <a:lstStyle/>
          <a:p>
            <a:pPr>
              <a:defRPr/>
            </a:pPr>
            <a:r>
              <a:rPr lang="en-US" dirty="0"/>
              <a:t>Slide </a:t>
            </a:r>
            <a:fld id="{C1789BC7-C074-42CC-ADF8-5107DF6BD1C1}" type="slidenum">
              <a:rPr lang="en-US" smtClean="0"/>
              <a:pPr>
                <a:defRPr/>
              </a:pPr>
              <a:t>5</a:t>
            </a:fld>
            <a:endParaRPr lang="en-US" dirty="0"/>
          </a:p>
        </p:txBody>
      </p:sp>
      <p:sp>
        <p:nvSpPr>
          <p:cNvPr id="9" name="Title 1">
            <a:extLst>
              <a:ext uri="{FF2B5EF4-FFF2-40B4-BE49-F238E27FC236}">
                <a16:creationId xmlns:a16="http://schemas.microsoft.com/office/drawing/2014/main" id="{C38D8F81-D37E-4B1F-B57A-644B0C1694CF}"/>
              </a:ext>
            </a:extLst>
          </p:cNvPr>
          <p:cNvSpPr txBox="1">
            <a:spLocks/>
          </p:cNvSpPr>
          <p:nvPr/>
        </p:nvSpPr>
        <p:spPr bwMode="auto">
          <a:xfrm>
            <a:off x="216567" y="495308"/>
            <a:ext cx="10421342"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vl="1" algn="l"/>
            <a:r>
              <a:rPr lang="en-US" altLang="zh-CN" dirty="0"/>
              <a:t>Some New Use Cases – Use Case 1 </a:t>
            </a:r>
          </a:p>
        </p:txBody>
      </p:sp>
      <p:sp>
        <p:nvSpPr>
          <p:cNvPr id="10" name="页脚占位符 4">
            <a:extLst>
              <a:ext uri="{FF2B5EF4-FFF2-40B4-BE49-F238E27FC236}">
                <a16:creationId xmlns:a16="http://schemas.microsoft.com/office/drawing/2014/main" id="{D3B2BDD3-D1FB-41A1-A131-128BAA8DAA78}"/>
              </a:ext>
            </a:extLst>
          </p:cNvPr>
          <p:cNvSpPr>
            <a:spLocks noGrp="1"/>
          </p:cNvSpPr>
          <p:nvPr>
            <p:ph type="ftr" sz="quarter" idx="11"/>
          </p:nvPr>
        </p:nvSpPr>
        <p:spPr>
          <a:xfrm>
            <a:off x="8711604" y="6492875"/>
            <a:ext cx="2616102" cy="276999"/>
          </a:xfrm>
        </p:spPr>
        <p:txBody>
          <a:bodyPr/>
          <a:lstStyle/>
          <a:p>
            <a:r>
              <a:rPr lang="da-DK" dirty="0"/>
              <a:t>Okan Mutgan, et al. (Nokia)</a:t>
            </a:r>
            <a:endParaRPr lang="en-GB" dirty="0"/>
          </a:p>
        </p:txBody>
      </p:sp>
    </p:spTree>
    <p:extLst>
      <p:ext uri="{BB962C8B-B14F-4D97-AF65-F5344CB8AC3E}">
        <p14:creationId xmlns:p14="http://schemas.microsoft.com/office/powerpoint/2010/main" val="2229138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10CAB277-F9CF-4B41-B5F3-02CEB3EC40EB}"/>
              </a:ext>
            </a:extLst>
          </p:cNvPr>
          <p:cNvSpPr/>
          <p:nvPr/>
        </p:nvSpPr>
        <p:spPr bwMode="auto">
          <a:xfrm>
            <a:off x="748630" y="1129316"/>
            <a:ext cx="11298371" cy="1138061"/>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bg1">
                  <a:lumMod val="85000"/>
                </a:schemeClr>
              </a:solidFill>
              <a:effectLst/>
              <a:latin typeface="Times New Roman" pitchFamily="18" charset="0"/>
            </a:endParaRPr>
          </a:p>
        </p:txBody>
      </p:sp>
      <p:sp>
        <p:nvSpPr>
          <p:cNvPr id="3" name="Content Placeholder 2">
            <a:extLst>
              <a:ext uri="{FF2B5EF4-FFF2-40B4-BE49-F238E27FC236}">
                <a16:creationId xmlns:a16="http://schemas.microsoft.com/office/drawing/2014/main" id="{CB237C56-B4E4-44F8-9D02-A6C464AD4B06}"/>
              </a:ext>
            </a:extLst>
          </p:cNvPr>
          <p:cNvSpPr>
            <a:spLocks noGrp="1"/>
          </p:cNvSpPr>
          <p:nvPr>
            <p:ph idx="1"/>
          </p:nvPr>
        </p:nvSpPr>
        <p:spPr>
          <a:xfrm>
            <a:off x="216567" y="1127872"/>
            <a:ext cx="11377096" cy="4983564"/>
          </a:xfrm>
        </p:spPr>
        <p:txBody>
          <a:bodyPr>
            <a:normAutofit/>
          </a:bodyPr>
          <a:lstStyle/>
          <a:p>
            <a:pPr marL="0" indent="0">
              <a:buNone/>
            </a:pPr>
            <a:r>
              <a:rPr lang="en-US" sz="2000" dirty="0"/>
              <a:t>Ex. </a:t>
            </a:r>
          </a:p>
          <a:p>
            <a:pPr marL="0" indent="0">
              <a:buNone/>
            </a:pPr>
            <a:endParaRPr lang="en-US" sz="2000" dirty="0"/>
          </a:p>
        </p:txBody>
      </p:sp>
      <p:sp>
        <p:nvSpPr>
          <p:cNvPr id="4" name="Slide Number Placeholder 3">
            <a:extLst>
              <a:ext uri="{FF2B5EF4-FFF2-40B4-BE49-F238E27FC236}">
                <a16:creationId xmlns:a16="http://schemas.microsoft.com/office/drawing/2014/main" id="{AECAC08D-C0E2-4C6E-BA8B-E1DFDAC19EA1}"/>
              </a:ext>
            </a:extLst>
          </p:cNvPr>
          <p:cNvSpPr>
            <a:spLocks noGrp="1"/>
          </p:cNvSpPr>
          <p:nvPr>
            <p:ph type="sldNum" sz="quarter" idx="12"/>
          </p:nvPr>
        </p:nvSpPr>
        <p:spPr>
          <a:xfrm>
            <a:off x="5746051" y="6475413"/>
            <a:ext cx="801502" cy="276999"/>
          </a:xfrm>
        </p:spPr>
        <p:txBody>
          <a:bodyPr/>
          <a:lstStyle/>
          <a:p>
            <a:pPr>
              <a:defRPr/>
            </a:pPr>
            <a:r>
              <a:rPr lang="en-US" dirty="0"/>
              <a:t>Slide </a:t>
            </a:r>
            <a:fld id="{C1789BC7-C074-42CC-ADF8-5107DF6BD1C1}" type="slidenum">
              <a:rPr lang="en-US" smtClean="0"/>
              <a:pPr>
                <a:defRPr/>
              </a:pPr>
              <a:t>6</a:t>
            </a:fld>
            <a:endParaRPr lang="en-US" dirty="0"/>
          </a:p>
        </p:txBody>
      </p:sp>
      <p:sp>
        <p:nvSpPr>
          <p:cNvPr id="9" name="Title 1">
            <a:extLst>
              <a:ext uri="{FF2B5EF4-FFF2-40B4-BE49-F238E27FC236}">
                <a16:creationId xmlns:a16="http://schemas.microsoft.com/office/drawing/2014/main" id="{C38D8F81-D37E-4B1F-B57A-644B0C1694CF}"/>
              </a:ext>
            </a:extLst>
          </p:cNvPr>
          <p:cNvSpPr txBox="1">
            <a:spLocks/>
          </p:cNvSpPr>
          <p:nvPr/>
        </p:nvSpPr>
        <p:spPr bwMode="auto">
          <a:xfrm>
            <a:off x="216567" y="495308"/>
            <a:ext cx="10421342"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vl="1" algn="l"/>
            <a:r>
              <a:rPr lang="en-US" altLang="zh-CN" dirty="0"/>
              <a:t>Some New Use Cases – Use Case 1 </a:t>
            </a:r>
          </a:p>
        </p:txBody>
      </p:sp>
      <p:grpSp>
        <p:nvGrpSpPr>
          <p:cNvPr id="11" name="Group 10">
            <a:extLst>
              <a:ext uri="{FF2B5EF4-FFF2-40B4-BE49-F238E27FC236}">
                <a16:creationId xmlns:a16="http://schemas.microsoft.com/office/drawing/2014/main" id="{370ED716-CB10-4300-AB49-06B078D9C325}"/>
              </a:ext>
            </a:extLst>
          </p:cNvPr>
          <p:cNvGrpSpPr/>
          <p:nvPr/>
        </p:nvGrpSpPr>
        <p:grpSpPr>
          <a:xfrm>
            <a:off x="1308404" y="2230070"/>
            <a:ext cx="914400" cy="1099066"/>
            <a:chOff x="2095315" y="2425369"/>
            <a:chExt cx="914400" cy="1099066"/>
          </a:xfrm>
        </p:grpSpPr>
        <p:pic>
          <p:nvPicPr>
            <p:cNvPr id="6" name="Graphic 5" descr="Wireless router">
              <a:extLst>
                <a:ext uri="{FF2B5EF4-FFF2-40B4-BE49-F238E27FC236}">
                  <a16:creationId xmlns:a16="http://schemas.microsoft.com/office/drawing/2014/main" id="{C11FF3E8-EA92-4F32-8556-F65B41B23C8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95315" y="2425369"/>
              <a:ext cx="914400" cy="914400"/>
            </a:xfrm>
            <a:prstGeom prst="rect">
              <a:avLst/>
            </a:prstGeom>
          </p:spPr>
        </p:pic>
        <p:sp>
          <p:nvSpPr>
            <p:cNvPr id="10" name="TextBox 9">
              <a:extLst>
                <a:ext uri="{FF2B5EF4-FFF2-40B4-BE49-F238E27FC236}">
                  <a16:creationId xmlns:a16="http://schemas.microsoft.com/office/drawing/2014/main" id="{B8910B43-1A26-4102-BE32-C898143FB9AD}"/>
                </a:ext>
              </a:extLst>
            </p:cNvPr>
            <p:cNvSpPr txBox="1"/>
            <p:nvPr/>
          </p:nvSpPr>
          <p:spPr>
            <a:xfrm>
              <a:off x="2243893" y="3155103"/>
              <a:ext cx="717452" cy="369332"/>
            </a:xfrm>
            <a:prstGeom prst="rect">
              <a:avLst/>
            </a:prstGeom>
            <a:noFill/>
          </p:spPr>
          <p:txBody>
            <a:bodyPr wrap="square" rtlCol="0">
              <a:spAutoFit/>
            </a:bodyPr>
            <a:lstStyle/>
            <a:p>
              <a:r>
                <a:rPr lang="en-US" altLang="zh-CN" dirty="0"/>
                <a:t>AP1</a:t>
              </a:r>
              <a:endParaRPr lang="zh-CN" altLang="en-US" dirty="0"/>
            </a:p>
          </p:txBody>
        </p:sp>
      </p:grpSp>
      <p:grpSp>
        <p:nvGrpSpPr>
          <p:cNvPr id="12" name="Group 11">
            <a:extLst>
              <a:ext uri="{FF2B5EF4-FFF2-40B4-BE49-F238E27FC236}">
                <a16:creationId xmlns:a16="http://schemas.microsoft.com/office/drawing/2014/main" id="{C46F394A-65CC-4E75-92A8-2FC3970666D8}"/>
              </a:ext>
            </a:extLst>
          </p:cNvPr>
          <p:cNvGrpSpPr/>
          <p:nvPr/>
        </p:nvGrpSpPr>
        <p:grpSpPr>
          <a:xfrm>
            <a:off x="394004" y="2959804"/>
            <a:ext cx="914400" cy="1099066"/>
            <a:chOff x="2095315" y="2425369"/>
            <a:chExt cx="914400" cy="1099066"/>
          </a:xfrm>
        </p:grpSpPr>
        <p:pic>
          <p:nvPicPr>
            <p:cNvPr id="13" name="Graphic 12" descr="Wireless router">
              <a:extLst>
                <a:ext uri="{FF2B5EF4-FFF2-40B4-BE49-F238E27FC236}">
                  <a16:creationId xmlns:a16="http://schemas.microsoft.com/office/drawing/2014/main" id="{D914204E-4315-41CB-94A0-A203D1023AF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95315" y="2425369"/>
              <a:ext cx="914400" cy="914400"/>
            </a:xfrm>
            <a:prstGeom prst="rect">
              <a:avLst/>
            </a:prstGeom>
          </p:spPr>
        </p:pic>
        <p:sp>
          <p:nvSpPr>
            <p:cNvPr id="14" name="TextBox 13">
              <a:extLst>
                <a:ext uri="{FF2B5EF4-FFF2-40B4-BE49-F238E27FC236}">
                  <a16:creationId xmlns:a16="http://schemas.microsoft.com/office/drawing/2014/main" id="{513EE0F5-3FE1-4980-BE02-25DA39CF91C9}"/>
                </a:ext>
              </a:extLst>
            </p:cNvPr>
            <p:cNvSpPr txBox="1"/>
            <p:nvPr/>
          </p:nvSpPr>
          <p:spPr>
            <a:xfrm>
              <a:off x="2243893" y="3155103"/>
              <a:ext cx="717452" cy="369332"/>
            </a:xfrm>
            <a:prstGeom prst="rect">
              <a:avLst/>
            </a:prstGeom>
            <a:noFill/>
          </p:spPr>
          <p:txBody>
            <a:bodyPr wrap="square" rtlCol="0">
              <a:spAutoFit/>
            </a:bodyPr>
            <a:lstStyle/>
            <a:p>
              <a:r>
                <a:rPr lang="en-US" altLang="zh-CN" dirty="0"/>
                <a:t>AP2</a:t>
              </a:r>
              <a:endParaRPr lang="zh-CN" altLang="en-US" dirty="0"/>
            </a:p>
          </p:txBody>
        </p:sp>
      </p:grpSp>
      <p:grpSp>
        <p:nvGrpSpPr>
          <p:cNvPr id="15" name="Group 14">
            <a:extLst>
              <a:ext uri="{FF2B5EF4-FFF2-40B4-BE49-F238E27FC236}">
                <a16:creationId xmlns:a16="http://schemas.microsoft.com/office/drawing/2014/main" id="{2FFDF308-E68F-44D1-8A4B-BF11E46526C8}"/>
              </a:ext>
            </a:extLst>
          </p:cNvPr>
          <p:cNvGrpSpPr/>
          <p:nvPr/>
        </p:nvGrpSpPr>
        <p:grpSpPr>
          <a:xfrm>
            <a:off x="2222804" y="2917315"/>
            <a:ext cx="914400" cy="1099066"/>
            <a:chOff x="2095315" y="2425369"/>
            <a:chExt cx="914400" cy="1099066"/>
          </a:xfrm>
        </p:grpSpPr>
        <p:pic>
          <p:nvPicPr>
            <p:cNvPr id="16" name="Graphic 15" descr="Wireless router">
              <a:extLst>
                <a:ext uri="{FF2B5EF4-FFF2-40B4-BE49-F238E27FC236}">
                  <a16:creationId xmlns:a16="http://schemas.microsoft.com/office/drawing/2014/main" id="{8D3CCABF-2023-404A-B7D4-F2D699B3B94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95315" y="2425369"/>
              <a:ext cx="914400" cy="914400"/>
            </a:xfrm>
            <a:prstGeom prst="rect">
              <a:avLst/>
            </a:prstGeom>
          </p:spPr>
        </p:pic>
        <p:sp>
          <p:nvSpPr>
            <p:cNvPr id="17" name="TextBox 16">
              <a:extLst>
                <a:ext uri="{FF2B5EF4-FFF2-40B4-BE49-F238E27FC236}">
                  <a16:creationId xmlns:a16="http://schemas.microsoft.com/office/drawing/2014/main" id="{BF956A91-1186-4261-8F79-FA4727939CA9}"/>
                </a:ext>
              </a:extLst>
            </p:cNvPr>
            <p:cNvSpPr txBox="1"/>
            <p:nvPr/>
          </p:nvSpPr>
          <p:spPr>
            <a:xfrm>
              <a:off x="2243893" y="3155103"/>
              <a:ext cx="717452" cy="369332"/>
            </a:xfrm>
            <a:prstGeom prst="rect">
              <a:avLst/>
            </a:prstGeom>
            <a:noFill/>
          </p:spPr>
          <p:txBody>
            <a:bodyPr wrap="square" rtlCol="0">
              <a:spAutoFit/>
            </a:bodyPr>
            <a:lstStyle/>
            <a:p>
              <a:r>
                <a:rPr lang="en-US" altLang="zh-CN" dirty="0"/>
                <a:t>AP3</a:t>
              </a:r>
              <a:endParaRPr lang="zh-CN" altLang="en-US" dirty="0"/>
            </a:p>
          </p:txBody>
        </p:sp>
      </p:grpSp>
      <p:grpSp>
        <p:nvGrpSpPr>
          <p:cNvPr id="21" name="Group 20">
            <a:extLst>
              <a:ext uri="{FF2B5EF4-FFF2-40B4-BE49-F238E27FC236}">
                <a16:creationId xmlns:a16="http://schemas.microsoft.com/office/drawing/2014/main" id="{4D50F2E5-C785-4CB4-A31A-C11E4D5BAF78}"/>
              </a:ext>
            </a:extLst>
          </p:cNvPr>
          <p:cNvGrpSpPr/>
          <p:nvPr/>
        </p:nvGrpSpPr>
        <p:grpSpPr>
          <a:xfrm>
            <a:off x="142923" y="4714715"/>
            <a:ext cx="954069" cy="1023892"/>
            <a:chOff x="311453" y="5109932"/>
            <a:chExt cx="954069" cy="1023892"/>
          </a:xfrm>
        </p:grpSpPr>
        <p:pic>
          <p:nvPicPr>
            <p:cNvPr id="8" name="Graphic 7" descr="Smart Phone">
              <a:extLst>
                <a:ext uri="{FF2B5EF4-FFF2-40B4-BE49-F238E27FC236}">
                  <a16:creationId xmlns:a16="http://schemas.microsoft.com/office/drawing/2014/main" id="{E5324BAA-4E12-4CF7-BFFD-8512B310273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22925" y="5109932"/>
              <a:ext cx="531124" cy="500371"/>
            </a:xfrm>
            <a:prstGeom prst="rect">
              <a:avLst/>
            </a:prstGeom>
          </p:spPr>
        </p:pic>
        <p:sp>
          <p:nvSpPr>
            <p:cNvPr id="20" name="TextBox 19">
              <a:extLst>
                <a:ext uri="{FF2B5EF4-FFF2-40B4-BE49-F238E27FC236}">
                  <a16:creationId xmlns:a16="http://schemas.microsoft.com/office/drawing/2014/main" id="{CC582B09-EDC2-4C6C-B0F3-72011BBA181E}"/>
                </a:ext>
              </a:extLst>
            </p:cNvPr>
            <p:cNvSpPr txBox="1"/>
            <p:nvPr/>
          </p:nvSpPr>
          <p:spPr>
            <a:xfrm>
              <a:off x="311453" y="5549049"/>
              <a:ext cx="954069" cy="584775"/>
            </a:xfrm>
            <a:prstGeom prst="rect">
              <a:avLst/>
            </a:prstGeom>
            <a:noFill/>
          </p:spPr>
          <p:txBody>
            <a:bodyPr wrap="square" rtlCol="0">
              <a:spAutoFit/>
            </a:bodyPr>
            <a:lstStyle/>
            <a:p>
              <a:pPr algn="ctr"/>
              <a:r>
                <a:rPr lang="en-US" altLang="zh-CN" dirty="0"/>
                <a:t>STA1</a:t>
              </a:r>
              <a:br>
                <a:rPr lang="en-US" altLang="zh-CN" dirty="0"/>
              </a:br>
              <a:r>
                <a:rPr lang="en-US" altLang="zh-CN" sz="1400" dirty="0"/>
                <a:t>(</a:t>
              </a:r>
              <a:r>
                <a:rPr lang="en-US" altLang="zh-CN" sz="1400" b="1" dirty="0">
                  <a:solidFill>
                    <a:srgbClr val="FF0000"/>
                  </a:solidFill>
                </a:rPr>
                <a:t>MAC1</a:t>
              </a:r>
              <a:r>
                <a:rPr lang="en-US" altLang="zh-CN" sz="1400" dirty="0"/>
                <a:t>)</a:t>
              </a:r>
              <a:endParaRPr lang="zh-CN" altLang="en-US" sz="1400" dirty="0"/>
            </a:p>
          </p:txBody>
        </p:sp>
      </p:grpSp>
      <p:cxnSp>
        <p:nvCxnSpPr>
          <p:cNvPr id="23" name="Straight Connector 22">
            <a:extLst>
              <a:ext uri="{FF2B5EF4-FFF2-40B4-BE49-F238E27FC236}">
                <a16:creationId xmlns:a16="http://schemas.microsoft.com/office/drawing/2014/main" id="{F86D45D0-D0F0-445F-89A9-A737DE9A92C3}"/>
              </a:ext>
            </a:extLst>
          </p:cNvPr>
          <p:cNvCxnSpPr/>
          <p:nvPr/>
        </p:nvCxnSpPr>
        <p:spPr bwMode="auto">
          <a:xfrm flipV="1">
            <a:off x="901308" y="2959804"/>
            <a:ext cx="675942" cy="57020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8" name="Straight Connector 27">
            <a:extLst>
              <a:ext uri="{FF2B5EF4-FFF2-40B4-BE49-F238E27FC236}">
                <a16:creationId xmlns:a16="http://schemas.microsoft.com/office/drawing/2014/main" id="{C673C75D-49D2-4E9E-8102-48EFF61C24DD}"/>
              </a:ext>
            </a:extLst>
          </p:cNvPr>
          <p:cNvCxnSpPr/>
          <p:nvPr/>
        </p:nvCxnSpPr>
        <p:spPr bwMode="auto">
          <a:xfrm>
            <a:off x="1815708" y="2870790"/>
            <a:ext cx="864296" cy="65921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9" name="Lightning Bolt 28">
            <a:extLst>
              <a:ext uri="{FF2B5EF4-FFF2-40B4-BE49-F238E27FC236}">
                <a16:creationId xmlns:a16="http://schemas.microsoft.com/office/drawing/2014/main" id="{8B4B8B95-2E3D-4FEC-A9CF-5EC8B7C46139}"/>
              </a:ext>
            </a:extLst>
          </p:cNvPr>
          <p:cNvSpPr/>
          <p:nvPr/>
        </p:nvSpPr>
        <p:spPr bwMode="auto">
          <a:xfrm rot="13552678">
            <a:off x="1033690" y="3147432"/>
            <a:ext cx="340242" cy="1762539"/>
          </a:xfrm>
          <a:prstGeom prst="lightningBolt">
            <a:avLst/>
          </a:prstGeom>
          <a:solidFill>
            <a:srgbClr val="00B0F0"/>
          </a:solidFill>
          <a:ln w="12700" cap="flat" cmpd="sng" algn="ctr">
            <a:solidFill>
              <a:srgbClr val="00B0F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31" name="Flowchart: Process 30">
            <a:extLst>
              <a:ext uri="{FF2B5EF4-FFF2-40B4-BE49-F238E27FC236}">
                <a16:creationId xmlns:a16="http://schemas.microsoft.com/office/drawing/2014/main" id="{567CC35A-0E4D-4D2D-AB53-607EC5C07526}"/>
              </a:ext>
            </a:extLst>
          </p:cNvPr>
          <p:cNvSpPr/>
          <p:nvPr/>
        </p:nvSpPr>
        <p:spPr bwMode="auto">
          <a:xfrm>
            <a:off x="1283898" y="4028701"/>
            <a:ext cx="2671836" cy="1638029"/>
          </a:xfrm>
          <a:prstGeom prst="flowChartProcess">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1450" indent="-171450" eaLnBrk="0" fontAlgn="base" hangingPunct="0">
              <a:spcBef>
                <a:spcPct val="0"/>
              </a:spcBef>
              <a:spcAft>
                <a:spcPct val="0"/>
              </a:spcAft>
              <a:buFont typeface="Arial" panose="020B0604020202020204" pitchFamily="34" charset="0"/>
              <a:buChar char="•"/>
            </a:pPr>
            <a:r>
              <a:rPr lang="en-US" altLang="zh-CN" sz="1400" dirty="0">
                <a:latin typeface="Times New Roman" pitchFamily="18" charset="0"/>
              </a:rPr>
              <a:t>STA1 (</a:t>
            </a:r>
            <a:r>
              <a:rPr lang="en-US" altLang="zh-CN" sz="1400" b="1" dirty="0">
                <a:latin typeface="Times New Roman" pitchFamily="18" charset="0"/>
              </a:rPr>
              <a:t>An employee</a:t>
            </a:r>
            <a:r>
              <a:rPr lang="en-US" altLang="zh-CN" sz="1400" dirty="0">
                <a:latin typeface="Times New Roman" pitchFamily="18" charset="0"/>
              </a:rPr>
              <a:t>) associates with the network</a:t>
            </a:r>
          </a:p>
          <a:p>
            <a:pPr marL="171450" indent="-171450" eaLnBrk="0" fontAlgn="base" hangingPunct="0">
              <a:spcBef>
                <a:spcPct val="0"/>
              </a:spcBef>
              <a:spcAft>
                <a:spcPct val="0"/>
              </a:spcAft>
              <a:buFont typeface="Arial" panose="020B0604020202020204" pitchFamily="34" charset="0"/>
              <a:buChar char="•"/>
            </a:pPr>
            <a:r>
              <a:rPr lang="en-US" altLang="zh-CN" sz="1400" dirty="0">
                <a:latin typeface="Times New Roman" pitchFamily="18" charset="0"/>
              </a:rPr>
              <a:t>AP1 saves the STA1 MAC1 in DB</a:t>
            </a:r>
          </a:p>
          <a:p>
            <a:pPr marL="171450" indent="-171450" eaLnBrk="0" fontAlgn="base" hangingPunct="0">
              <a:spcBef>
                <a:spcPct val="0"/>
              </a:spcBef>
              <a:spcAft>
                <a:spcPct val="0"/>
              </a:spcAft>
              <a:buFont typeface="Arial" panose="020B0604020202020204" pitchFamily="34" charset="0"/>
              <a:buChar char="•"/>
            </a:pPr>
            <a:r>
              <a:rPr lang="en-US" altLang="zh-CN" sz="1400" dirty="0">
                <a:latin typeface="Times New Roman" pitchFamily="18" charset="0"/>
              </a:rPr>
              <a:t>AP1 (as a controller) builds a communication link for STA1</a:t>
            </a:r>
            <a:endParaRPr lang="zh-CN" altLang="en-US" sz="1400" dirty="0">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2" name="TextBox 31">
            <a:extLst>
              <a:ext uri="{FF2B5EF4-FFF2-40B4-BE49-F238E27FC236}">
                <a16:creationId xmlns:a16="http://schemas.microsoft.com/office/drawing/2014/main" id="{93A6541F-F740-4AF8-A14C-FAE35B2482BA}"/>
              </a:ext>
            </a:extLst>
          </p:cNvPr>
          <p:cNvSpPr txBox="1"/>
          <p:nvPr/>
        </p:nvSpPr>
        <p:spPr>
          <a:xfrm>
            <a:off x="1127520" y="5983012"/>
            <a:ext cx="2211246" cy="369332"/>
          </a:xfrm>
          <a:prstGeom prst="rect">
            <a:avLst/>
          </a:prstGeom>
          <a:noFill/>
          <a:ln>
            <a:solidFill>
              <a:schemeClr val="accent2"/>
            </a:solidFill>
          </a:ln>
        </p:spPr>
        <p:txBody>
          <a:bodyPr wrap="square" rtlCol="0">
            <a:spAutoFit/>
          </a:bodyPr>
          <a:lstStyle/>
          <a:p>
            <a:r>
              <a:rPr lang="en-US" altLang="zh-CN" dirty="0"/>
              <a:t>1</a:t>
            </a:r>
            <a:r>
              <a:rPr lang="en-US" altLang="zh-CN" baseline="30000" dirty="0"/>
              <a:t>st</a:t>
            </a:r>
            <a:r>
              <a:rPr lang="en-US" altLang="zh-CN" dirty="0"/>
              <a:t> time Association</a:t>
            </a:r>
            <a:endParaRPr lang="zh-CN" altLang="en-US" dirty="0"/>
          </a:p>
        </p:txBody>
      </p:sp>
      <p:cxnSp>
        <p:nvCxnSpPr>
          <p:cNvPr id="34" name="Straight Connector 33">
            <a:extLst>
              <a:ext uri="{FF2B5EF4-FFF2-40B4-BE49-F238E27FC236}">
                <a16:creationId xmlns:a16="http://schemas.microsoft.com/office/drawing/2014/main" id="{A1C9197B-AFC8-47FE-969B-B7E0EBFC5A97}"/>
              </a:ext>
            </a:extLst>
          </p:cNvPr>
          <p:cNvCxnSpPr/>
          <p:nvPr/>
        </p:nvCxnSpPr>
        <p:spPr bwMode="auto">
          <a:xfrm>
            <a:off x="4038479" y="2353128"/>
            <a:ext cx="0" cy="3900189"/>
          </a:xfrm>
          <a:prstGeom prst="line">
            <a:avLst/>
          </a:prstGeom>
          <a:solidFill>
            <a:schemeClr val="accent1"/>
          </a:solidFill>
          <a:ln w="12700" cap="flat" cmpd="sng" algn="ctr">
            <a:solidFill>
              <a:schemeClr val="tx1"/>
            </a:solidFill>
            <a:prstDash val="dash"/>
            <a:round/>
            <a:headEnd type="none" w="sm" len="sm"/>
            <a:tailEnd type="none" w="sm" len="sm"/>
          </a:ln>
          <a:effectLst/>
        </p:spPr>
      </p:cxnSp>
      <p:grpSp>
        <p:nvGrpSpPr>
          <p:cNvPr id="66" name="Group 65">
            <a:extLst>
              <a:ext uri="{FF2B5EF4-FFF2-40B4-BE49-F238E27FC236}">
                <a16:creationId xmlns:a16="http://schemas.microsoft.com/office/drawing/2014/main" id="{0E1AAE3E-0AEC-4367-9FFD-6E076F40B304}"/>
              </a:ext>
            </a:extLst>
          </p:cNvPr>
          <p:cNvGrpSpPr/>
          <p:nvPr/>
        </p:nvGrpSpPr>
        <p:grpSpPr>
          <a:xfrm>
            <a:off x="5261379" y="2330450"/>
            <a:ext cx="914400" cy="1099066"/>
            <a:chOff x="2095315" y="2425369"/>
            <a:chExt cx="914400" cy="1099066"/>
          </a:xfrm>
        </p:grpSpPr>
        <p:pic>
          <p:nvPicPr>
            <p:cNvPr id="67" name="Graphic 66" descr="Wireless router">
              <a:extLst>
                <a:ext uri="{FF2B5EF4-FFF2-40B4-BE49-F238E27FC236}">
                  <a16:creationId xmlns:a16="http://schemas.microsoft.com/office/drawing/2014/main" id="{2DBEFB93-DEF3-4384-9742-A708C87F349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95315" y="2425369"/>
              <a:ext cx="914400" cy="914400"/>
            </a:xfrm>
            <a:prstGeom prst="rect">
              <a:avLst/>
            </a:prstGeom>
          </p:spPr>
        </p:pic>
        <p:sp>
          <p:nvSpPr>
            <p:cNvPr id="68" name="TextBox 67">
              <a:extLst>
                <a:ext uri="{FF2B5EF4-FFF2-40B4-BE49-F238E27FC236}">
                  <a16:creationId xmlns:a16="http://schemas.microsoft.com/office/drawing/2014/main" id="{20DA5CDF-96A0-4D86-9FC2-705DBF9F004F}"/>
                </a:ext>
              </a:extLst>
            </p:cNvPr>
            <p:cNvSpPr txBox="1"/>
            <p:nvPr/>
          </p:nvSpPr>
          <p:spPr>
            <a:xfrm>
              <a:off x="2243893" y="3155103"/>
              <a:ext cx="717452" cy="369332"/>
            </a:xfrm>
            <a:prstGeom prst="rect">
              <a:avLst/>
            </a:prstGeom>
            <a:noFill/>
          </p:spPr>
          <p:txBody>
            <a:bodyPr wrap="square" rtlCol="0">
              <a:spAutoFit/>
            </a:bodyPr>
            <a:lstStyle/>
            <a:p>
              <a:r>
                <a:rPr lang="en-US" altLang="zh-CN" dirty="0"/>
                <a:t>AP1</a:t>
              </a:r>
              <a:endParaRPr lang="zh-CN" altLang="en-US" dirty="0"/>
            </a:p>
          </p:txBody>
        </p:sp>
      </p:grpSp>
      <p:grpSp>
        <p:nvGrpSpPr>
          <p:cNvPr id="69" name="Group 68">
            <a:extLst>
              <a:ext uri="{FF2B5EF4-FFF2-40B4-BE49-F238E27FC236}">
                <a16:creationId xmlns:a16="http://schemas.microsoft.com/office/drawing/2014/main" id="{984282B1-E885-4E82-9A00-B772AD530A5C}"/>
              </a:ext>
            </a:extLst>
          </p:cNvPr>
          <p:cNvGrpSpPr/>
          <p:nvPr/>
        </p:nvGrpSpPr>
        <p:grpSpPr>
          <a:xfrm>
            <a:off x="4346979" y="3060184"/>
            <a:ext cx="914400" cy="1099066"/>
            <a:chOff x="2095315" y="2425369"/>
            <a:chExt cx="914400" cy="1099066"/>
          </a:xfrm>
        </p:grpSpPr>
        <p:pic>
          <p:nvPicPr>
            <p:cNvPr id="70" name="Graphic 69" descr="Wireless router">
              <a:extLst>
                <a:ext uri="{FF2B5EF4-FFF2-40B4-BE49-F238E27FC236}">
                  <a16:creationId xmlns:a16="http://schemas.microsoft.com/office/drawing/2014/main" id="{E77CCA49-38AD-4284-B617-D9B1308CD29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95315" y="2425369"/>
              <a:ext cx="914400" cy="914400"/>
            </a:xfrm>
            <a:prstGeom prst="rect">
              <a:avLst/>
            </a:prstGeom>
          </p:spPr>
        </p:pic>
        <p:sp>
          <p:nvSpPr>
            <p:cNvPr id="71" name="TextBox 70">
              <a:extLst>
                <a:ext uri="{FF2B5EF4-FFF2-40B4-BE49-F238E27FC236}">
                  <a16:creationId xmlns:a16="http://schemas.microsoft.com/office/drawing/2014/main" id="{3FED4DA6-C33C-4AE9-A59B-672CEDD3EB54}"/>
                </a:ext>
              </a:extLst>
            </p:cNvPr>
            <p:cNvSpPr txBox="1"/>
            <p:nvPr/>
          </p:nvSpPr>
          <p:spPr>
            <a:xfrm>
              <a:off x="2243893" y="3155103"/>
              <a:ext cx="717452" cy="369332"/>
            </a:xfrm>
            <a:prstGeom prst="rect">
              <a:avLst/>
            </a:prstGeom>
            <a:noFill/>
          </p:spPr>
          <p:txBody>
            <a:bodyPr wrap="square" rtlCol="0">
              <a:spAutoFit/>
            </a:bodyPr>
            <a:lstStyle/>
            <a:p>
              <a:r>
                <a:rPr lang="en-US" altLang="zh-CN" dirty="0"/>
                <a:t>AP2</a:t>
              </a:r>
              <a:endParaRPr lang="zh-CN" altLang="en-US" dirty="0"/>
            </a:p>
          </p:txBody>
        </p:sp>
      </p:grpSp>
      <p:grpSp>
        <p:nvGrpSpPr>
          <p:cNvPr id="72" name="Group 71">
            <a:extLst>
              <a:ext uri="{FF2B5EF4-FFF2-40B4-BE49-F238E27FC236}">
                <a16:creationId xmlns:a16="http://schemas.microsoft.com/office/drawing/2014/main" id="{90FA0063-B6B4-4376-9F10-B35F346A8751}"/>
              </a:ext>
            </a:extLst>
          </p:cNvPr>
          <p:cNvGrpSpPr/>
          <p:nvPr/>
        </p:nvGrpSpPr>
        <p:grpSpPr>
          <a:xfrm>
            <a:off x="6175779" y="3017695"/>
            <a:ext cx="914400" cy="1099066"/>
            <a:chOff x="2095315" y="2425369"/>
            <a:chExt cx="914400" cy="1099066"/>
          </a:xfrm>
        </p:grpSpPr>
        <p:pic>
          <p:nvPicPr>
            <p:cNvPr id="73" name="Graphic 72" descr="Wireless router">
              <a:extLst>
                <a:ext uri="{FF2B5EF4-FFF2-40B4-BE49-F238E27FC236}">
                  <a16:creationId xmlns:a16="http://schemas.microsoft.com/office/drawing/2014/main" id="{FB493058-4B7A-4ACE-9152-3B4A01CCFB5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95315" y="2425369"/>
              <a:ext cx="914400" cy="914400"/>
            </a:xfrm>
            <a:prstGeom prst="rect">
              <a:avLst/>
            </a:prstGeom>
          </p:spPr>
        </p:pic>
        <p:sp>
          <p:nvSpPr>
            <p:cNvPr id="74" name="TextBox 73">
              <a:extLst>
                <a:ext uri="{FF2B5EF4-FFF2-40B4-BE49-F238E27FC236}">
                  <a16:creationId xmlns:a16="http://schemas.microsoft.com/office/drawing/2014/main" id="{A96C63F6-B2CA-493B-BAEA-D142CA6847BF}"/>
                </a:ext>
              </a:extLst>
            </p:cNvPr>
            <p:cNvSpPr txBox="1"/>
            <p:nvPr/>
          </p:nvSpPr>
          <p:spPr>
            <a:xfrm>
              <a:off x="2243893" y="3155103"/>
              <a:ext cx="717452" cy="369332"/>
            </a:xfrm>
            <a:prstGeom prst="rect">
              <a:avLst/>
            </a:prstGeom>
            <a:noFill/>
          </p:spPr>
          <p:txBody>
            <a:bodyPr wrap="square" rtlCol="0">
              <a:spAutoFit/>
            </a:bodyPr>
            <a:lstStyle/>
            <a:p>
              <a:r>
                <a:rPr lang="en-US" altLang="zh-CN" dirty="0"/>
                <a:t>AP3</a:t>
              </a:r>
              <a:endParaRPr lang="zh-CN" altLang="en-US" dirty="0"/>
            </a:p>
          </p:txBody>
        </p:sp>
      </p:grpSp>
      <p:cxnSp>
        <p:nvCxnSpPr>
          <p:cNvPr id="78" name="Straight Connector 77">
            <a:extLst>
              <a:ext uri="{FF2B5EF4-FFF2-40B4-BE49-F238E27FC236}">
                <a16:creationId xmlns:a16="http://schemas.microsoft.com/office/drawing/2014/main" id="{FF311DD7-A8B0-4E77-8246-D3C7A0938C3B}"/>
              </a:ext>
            </a:extLst>
          </p:cNvPr>
          <p:cNvCxnSpPr/>
          <p:nvPr/>
        </p:nvCxnSpPr>
        <p:spPr bwMode="auto">
          <a:xfrm flipV="1">
            <a:off x="4854283" y="3060184"/>
            <a:ext cx="675942" cy="57020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9" name="Straight Connector 78">
            <a:extLst>
              <a:ext uri="{FF2B5EF4-FFF2-40B4-BE49-F238E27FC236}">
                <a16:creationId xmlns:a16="http://schemas.microsoft.com/office/drawing/2014/main" id="{8BE4A6D5-CEC0-4BA2-983A-D188893311F9}"/>
              </a:ext>
            </a:extLst>
          </p:cNvPr>
          <p:cNvCxnSpPr/>
          <p:nvPr/>
        </p:nvCxnSpPr>
        <p:spPr bwMode="auto">
          <a:xfrm>
            <a:off x="5768683" y="2971170"/>
            <a:ext cx="864296" cy="65921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1" name="Flowchart: Process 80">
            <a:extLst>
              <a:ext uri="{FF2B5EF4-FFF2-40B4-BE49-F238E27FC236}">
                <a16:creationId xmlns:a16="http://schemas.microsoft.com/office/drawing/2014/main" id="{449AFAF2-C413-408A-B250-984933E7B02E}"/>
              </a:ext>
            </a:extLst>
          </p:cNvPr>
          <p:cNvSpPr/>
          <p:nvPr/>
        </p:nvSpPr>
        <p:spPr bwMode="auto">
          <a:xfrm>
            <a:off x="4368866" y="4245001"/>
            <a:ext cx="2671836" cy="1340589"/>
          </a:xfrm>
          <a:prstGeom prst="flowChartProcess">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1450" indent="-171450" eaLnBrk="0" fontAlgn="base" hangingPunct="0">
              <a:spcBef>
                <a:spcPct val="0"/>
              </a:spcBef>
              <a:spcAft>
                <a:spcPct val="0"/>
              </a:spcAft>
              <a:buFont typeface="Arial" panose="020B0604020202020204" pitchFamily="34" charset="0"/>
              <a:buChar char="•"/>
            </a:pPr>
            <a:r>
              <a:rPr lang="en-US" altLang="zh-CN" sz="1400" dirty="0">
                <a:latin typeface="Times New Roman" pitchFamily="18" charset="0"/>
              </a:rPr>
              <a:t>STA1 leaves</a:t>
            </a:r>
          </a:p>
          <a:p>
            <a:pPr marL="171450" indent="-171450" eaLnBrk="0" fontAlgn="base" hangingPunct="0">
              <a:spcBef>
                <a:spcPct val="0"/>
              </a:spcBef>
              <a:spcAft>
                <a:spcPct val="0"/>
              </a:spcAft>
              <a:buFont typeface="Arial" panose="020B0604020202020204" pitchFamily="34" charset="0"/>
              <a:buChar char="•"/>
            </a:pPr>
            <a:r>
              <a:rPr lang="en-US" altLang="zh-CN" sz="1400" dirty="0">
                <a:latin typeface="Times New Roman" pitchFamily="18" charset="0"/>
              </a:rPr>
              <a:t>AP1 (as a controller) turns off AP2 &amp; AP3 to save power and reduce interference</a:t>
            </a:r>
          </a:p>
          <a:p>
            <a:pPr marL="171450" indent="-171450" eaLnBrk="0" fontAlgn="base" hangingPunct="0">
              <a:spcBef>
                <a:spcPct val="0"/>
              </a:spcBef>
              <a:spcAft>
                <a:spcPct val="0"/>
              </a:spcAft>
              <a:buFont typeface="Arial" panose="020B0604020202020204" pitchFamily="34" charset="0"/>
              <a:buChar char="•"/>
            </a:pPr>
            <a:r>
              <a:rPr lang="en-US" altLang="zh-CN" sz="1400" dirty="0">
                <a:latin typeface="Times New Roman" pitchFamily="18" charset="0"/>
              </a:rPr>
              <a:t>AP1 (as a controller) remains active</a:t>
            </a:r>
            <a:endParaRPr lang="zh-CN" altLang="en-US" sz="1400" dirty="0">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82" name="TextBox 81">
            <a:extLst>
              <a:ext uri="{FF2B5EF4-FFF2-40B4-BE49-F238E27FC236}">
                <a16:creationId xmlns:a16="http://schemas.microsoft.com/office/drawing/2014/main" id="{77E20F81-051A-4D76-A489-820946F6CADA}"/>
              </a:ext>
            </a:extLst>
          </p:cNvPr>
          <p:cNvSpPr txBox="1"/>
          <p:nvPr/>
        </p:nvSpPr>
        <p:spPr>
          <a:xfrm>
            <a:off x="4947054" y="6031000"/>
            <a:ext cx="1550779" cy="369332"/>
          </a:xfrm>
          <a:prstGeom prst="rect">
            <a:avLst/>
          </a:prstGeom>
          <a:noFill/>
          <a:ln>
            <a:solidFill>
              <a:schemeClr val="accent2"/>
            </a:solidFill>
          </a:ln>
        </p:spPr>
        <p:txBody>
          <a:bodyPr wrap="square" rtlCol="0">
            <a:spAutoFit/>
          </a:bodyPr>
          <a:lstStyle/>
          <a:p>
            <a:r>
              <a:rPr lang="en-US" altLang="zh-CN" dirty="0"/>
              <a:t>STA1 Leaves</a:t>
            </a:r>
            <a:endParaRPr lang="zh-CN" altLang="en-US" dirty="0"/>
          </a:p>
        </p:txBody>
      </p:sp>
      <p:cxnSp>
        <p:nvCxnSpPr>
          <p:cNvPr id="83" name="Straight Connector 82">
            <a:extLst>
              <a:ext uri="{FF2B5EF4-FFF2-40B4-BE49-F238E27FC236}">
                <a16:creationId xmlns:a16="http://schemas.microsoft.com/office/drawing/2014/main" id="{7BECEBA6-0656-4775-B013-EC83F80A471E}"/>
              </a:ext>
            </a:extLst>
          </p:cNvPr>
          <p:cNvCxnSpPr/>
          <p:nvPr/>
        </p:nvCxnSpPr>
        <p:spPr bwMode="auto">
          <a:xfrm>
            <a:off x="7219417" y="2411652"/>
            <a:ext cx="0" cy="3900189"/>
          </a:xfrm>
          <a:prstGeom prst="line">
            <a:avLst/>
          </a:prstGeom>
          <a:solidFill>
            <a:schemeClr val="accent1"/>
          </a:solidFill>
          <a:ln w="12700" cap="flat" cmpd="sng" algn="ctr">
            <a:solidFill>
              <a:schemeClr val="tx1"/>
            </a:solidFill>
            <a:prstDash val="dash"/>
            <a:round/>
            <a:headEnd type="none" w="sm" len="sm"/>
            <a:tailEnd type="none" w="sm" len="sm"/>
          </a:ln>
          <a:effectLst/>
        </p:spPr>
      </p:cxnSp>
      <p:grpSp>
        <p:nvGrpSpPr>
          <p:cNvPr id="84" name="Group 83">
            <a:extLst>
              <a:ext uri="{FF2B5EF4-FFF2-40B4-BE49-F238E27FC236}">
                <a16:creationId xmlns:a16="http://schemas.microsoft.com/office/drawing/2014/main" id="{7E042BAF-780E-474F-9F30-F98B9FF1E2E5}"/>
              </a:ext>
            </a:extLst>
          </p:cNvPr>
          <p:cNvGrpSpPr/>
          <p:nvPr/>
        </p:nvGrpSpPr>
        <p:grpSpPr>
          <a:xfrm>
            <a:off x="8198895" y="2174140"/>
            <a:ext cx="914400" cy="1099066"/>
            <a:chOff x="2095315" y="2425369"/>
            <a:chExt cx="914400" cy="1099066"/>
          </a:xfrm>
        </p:grpSpPr>
        <p:pic>
          <p:nvPicPr>
            <p:cNvPr id="85" name="Graphic 84" descr="Wireless router">
              <a:extLst>
                <a:ext uri="{FF2B5EF4-FFF2-40B4-BE49-F238E27FC236}">
                  <a16:creationId xmlns:a16="http://schemas.microsoft.com/office/drawing/2014/main" id="{0150A4C8-1D0C-4751-9599-7D1B997A502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95315" y="2425369"/>
              <a:ext cx="914400" cy="914400"/>
            </a:xfrm>
            <a:prstGeom prst="rect">
              <a:avLst/>
            </a:prstGeom>
          </p:spPr>
        </p:pic>
        <p:sp>
          <p:nvSpPr>
            <p:cNvPr id="86" name="TextBox 85">
              <a:extLst>
                <a:ext uri="{FF2B5EF4-FFF2-40B4-BE49-F238E27FC236}">
                  <a16:creationId xmlns:a16="http://schemas.microsoft.com/office/drawing/2014/main" id="{6BAA967F-1A43-4A8B-8A48-38CFD69B36E8}"/>
                </a:ext>
              </a:extLst>
            </p:cNvPr>
            <p:cNvSpPr txBox="1"/>
            <p:nvPr/>
          </p:nvSpPr>
          <p:spPr>
            <a:xfrm>
              <a:off x="2243893" y="3155103"/>
              <a:ext cx="717452" cy="369332"/>
            </a:xfrm>
            <a:prstGeom prst="rect">
              <a:avLst/>
            </a:prstGeom>
            <a:noFill/>
          </p:spPr>
          <p:txBody>
            <a:bodyPr wrap="square" rtlCol="0">
              <a:spAutoFit/>
            </a:bodyPr>
            <a:lstStyle/>
            <a:p>
              <a:r>
                <a:rPr lang="en-US" altLang="zh-CN" dirty="0"/>
                <a:t>AP1</a:t>
              </a:r>
              <a:endParaRPr lang="zh-CN" altLang="en-US" dirty="0"/>
            </a:p>
          </p:txBody>
        </p:sp>
      </p:grpSp>
      <p:grpSp>
        <p:nvGrpSpPr>
          <p:cNvPr id="87" name="Group 86">
            <a:extLst>
              <a:ext uri="{FF2B5EF4-FFF2-40B4-BE49-F238E27FC236}">
                <a16:creationId xmlns:a16="http://schemas.microsoft.com/office/drawing/2014/main" id="{9B527CC4-A948-4CA4-BD66-CA05FDF334E2}"/>
              </a:ext>
            </a:extLst>
          </p:cNvPr>
          <p:cNvGrpSpPr/>
          <p:nvPr/>
        </p:nvGrpSpPr>
        <p:grpSpPr>
          <a:xfrm>
            <a:off x="7284495" y="2903874"/>
            <a:ext cx="914400" cy="1099066"/>
            <a:chOff x="2095315" y="2425369"/>
            <a:chExt cx="914400" cy="1099066"/>
          </a:xfrm>
        </p:grpSpPr>
        <p:pic>
          <p:nvPicPr>
            <p:cNvPr id="88" name="Graphic 87" descr="Wireless router">
              <a:extLst>
                <a:ext uri="{FF2B5EF4-FFF2-40B4-BE49-F238E27FC236}">
                  <a16:creationId xmlns:a16="http://schemas.microsoft.com/office/drawing/2014/main" id="{DB115C8D-134D-4DB6-A930-F16F0FC949C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95315" y="2425369"/>
              <a:ext cx="914400" cy="914400"/>
            </a:xfrm>
            <a:prstGeom prst="rect">
              <a:avLst/>
            </a:prstGeom>
          </p:spPr>
        </p:pic>
        <p:sp>
          <p:nvSpPr>
            <p:cNvPr id="89" name="TextBox 88">
              <a:extLst>
                <a:ext uri="{FF2B5EF4-FFF2-40B4-BE49-F238E27FC236}">
                  <a16:creationId xmlns:a16="http://schemas.microsoft.com/office/drawing/2014/main" id="{7BF608C5-8ECA-47D3-B462-EA9DA669855C}"/>
                </a:ext>
              </a:extLst>
            </p:cNvPr>
            <p:cNvSpPr txBox="1"/>
            <p:nvPr/>
          </p:nvSpPr>
          <p:spPr>
            <a:xfrm>
              <a:off x="2243893" y="3155103"/>
              <a:ext cx="717452" cy="369332"/>
            </a:xfrm>
            <a:prstGeom prst="rect">
              <a:avLst/>
            </a:prstGeom>
            <a:noFill/>
          </p:spPr>
          <p:txBody>
            <a:bodyPr wrap="square" rtlCol="0">
              <a:spAutoFit/>
            </a:bodyPr>
            <a:lstStyle/>
            <a:p>
              <a:r>
                <a:rPr lang="en-US" altLang="zh-CN" dirty="0"/>
                <a:t>AP2</a:t>
              </a:r>
              <a:endParaRPr lang="zh-CN" altLang="en-US" dirty="0"/>
            </a:p>
          </p:txBody>
        </p:sp>
      </p:grpSp>
      <p:grpSp>
        <p:nvGrpSpPr>
          <p:cNvPr id="90" name="Group 89">
            <a:extLst>
              <a:ext uri="{FF2B5EF4-FFF2-40B4-BE49-F238E27FC236}">
                <a16:creationId xmlns:a16="http://schemas.microsoft.com/office/drawing/2014/main" id="{2D2452FB-05BA-47AA-ADBE-B085E0A26356}"/>
              </a:ext>
            </a:extLst>
          </p:cNvPr>
          <p:cNvGrpSpPr/>
          <p:nvPr/>
        </p:nvGrpSpPr>
        <p:grpSpPr>
          <a:xfrm>
            <a:off x="9113295" y="2861385"/>
            <a:ext cx="914400" cy="1099066"/>
            <a:chOff x="2095315" y="2425369"/>
            <a:chExt cx="914400" cy="1099066"/>
          </a:xfrm>
        </p:grpSpPr>
        <p:pic>
          <p:nvPicPr>
            <p:cNvPr id="91" name="Graphic 90" descr="Wireless router">
              <a:extLst>
                <a:ext uri="{FF2B5EF4-FFF2-40B4-BE49-F238E27FC236}">
                  <a16:creationId xmlns:a16="http://schemas.microsoft.com/office/drawing/2014/main" id="{FB25BA42-5184-4803-9DD9-E72CF1A31F1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95315" y="2425369"/>
              <a:ext cx="914400" cy="914400"/>
            </a:xfrm>
            <a:prstGeom prst="rect">
              <a:avLst/>
            </a:prstGeom>
          </p:spPr>
        </p:pic>
        <p:sp>
          <p:nvSpPr>
            <p:cNvPr id="92" name="TextBox 91">
              <a:extLst>
                <a:ext uri="{FF2B5EF4-FFF2-40B4-BE49-F238E27FC236}">
                  <a16:creationId xmlns:a16="http://schemas.microsoft.com/office/drawing/2014/main" id="{B9F582BC-537D-42E4-BF87-4516E5841C17}"/>
                </a:ext>
              </a:extLst>
            </p:cNvPr>
            <p:cNvSpPr txBox="1"/>
            <p:nvPr/>
          </p:nvSpPr>
          <p:spPr>
            <a:xfrm>
              <a:off x="2243893" y="3155103"/>
              <a:ext cx="717452" cy="369332"/>
            </a:xfrm>
            <a:prstGeom prst="rect">
              <a:avLst/>
            </a:prstGeom>
            <a:noFill/>
          </p:spPr>
          <p:txBody>
            <a:bodyPr wrap="square" rtlCol="0">
              <a:spAutoFit/>
            </a:bodyPr>
            <a:lstStyle/>
            <a:p>
              <a:r>
                <a:rPr lang="en-US" altLang="zh-CN" dirty="0"/>
                <a:t>AP3</a:t>
              </a:r>
              <a:endParaRPr lang="zh-CN" altLang="en-US" dirty="0"/>
            </a:p>
          </p:txBody>
        </p:sp>
      </p:grpSp>
      <p:grpSp>
        <p:nvGrpSpPr>
          <p:cNvPr id="93" name="Group 92">
            <a:extLst>
              <a:ext uri="{FF2B5EF4-FFF2-40B4-BE49-F238E27FC236}">
                <a16:creationId xmlns:a16="http://schemas.microsoft.com/office/drawing/2014/main" id="{A5062A2C-50E5-426A-8EC3-F395D9199B15}"/>
              </a:ext>
            </a:extLst>
          </p:cNvPr>
          <p:cNvGrpSpPr/>
          <p:nvPr/>
        </p:nvGrpSpPr>
        <p:grpSpPr>
          <a:xfrm>
            <a:off x="7815991" y="4870054"/>
            <a:ext cx="954069" cy="1023892"/>
            <a:chOff x="311453" y="5109932"/>
            <a:chExt cx="954069" cy="1023892"/>
          </a:xfrm>
        </p:grpSpPr>
        <p:pic>
          <p:nvPicPr>
            <p:cNvPr id="94" name="Graphic 93" descr="Smart Phone">
              <a:extLst>
                <a:ext uri="{FF2B5EF4-FFF2-40B4-BE49-F238E27FC236}">
                  <a16:creationId xmlns:a16="http://schemas.microsoft.com/office/drawing/2014/main" id="{DFB0E6CB-19AD-49CF-95D7-B5A5C786F7A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22925" y="5109932"/>
              <a:ext cx="531124" cy="500371"/>
            </a:xfrm>
            <a:prstGeom prst="rect">
              <a:avLst/>
            </a:prstGeom>
          </p:spPr>
        </p:pic>
        <p:sp>
          <p:nvSpPr>
            <p:cNvPr id="95" name="TextBox 94">
              <a:extLst>
                <a:ext uri="{FF2B5EF4-FFF2-40B4-BE49-F238E27FC236}">
                  <a16:creationId xmlns:a16="http://schemas.microsoft.com/office/drawing/2014/main" id="{22C31BD6-24C6-4DA1-B7F6-8A381458D4E8}"/>
                </a:ext>
              </a:extLst>
            </p:cNvPr>
            <p:cNvSpPr txBox="1"/>
            <p:nvPr/>
          </p:nvSpPr>
          <p:spPr>
            <a:xfrm>
              <a:off x="311453" y="5549049"/>
              <a:ext cx="954069" cy="584775"/>
            </a:xfrm>
            <a:prstGeom prst="rect">
              <a:avLst/>
            </a:prstGeom>
            <a:noFill/>
          </p:spPr>
          <p:txBody>
            <a:bodyPr wrap="square" rtlCol="0">
              <a:spAutoFit/>
            </a:bodyPr>
            <a:lstStyle/>
            <a:p>
              <a:pPr algn="ctr"/>
              <a:r>
                <a:rPr lang="en-US" altLang="zh-CN" dirty="0"/>
                <a:t>STA1</a:t>
              </a:r>
              <a:br>
                <a:rPr lang="en-US" altLang="zh-CN" dirty="0"/>
              </a:br>
              <a:r>
                <a:rPr lang="en-US" altLang="zh-CN" sz="1400" dirty="0"/>
                <a:t>(</a:t>
              </a:r>
              <a:r>
                <a:rPr lang="en-US" altLang="zh-CN" sz="1400" b="1" dirty="0">
                  <a:solidFill>
                    <a:srgbClr val="FF0000"/>
                  </a:solidFill>
                </a:rPr>
                <a:t>MAC2</a:t>
              </a:r>
              <a:r>
                <a:rPr lang="en-US" altLang="zh-CN" sz="1400" dirty="0"/>
                <a:t>)</a:t>
              </a:r>
              <a:endParaRPr lang="zh-CN" altLang="en-US" sz="1400" dirty="0"/>
            </a:p>
          </p:txBody>
        </p:sp>
      </p:grpSp>
      <p:cxnSp>
        <p:nvCxnSpPr>
          <p:cNvPr id="96" name="Straight Connector 95">
            <a:extLst>
              <a:ext uri="{FF2B5EF4-FFF2-40B4-BE49-F238E27FC236}">
                <a16:creationId xmlns:a16="http://schemas.microsoft.com/office/drawing/2014/main" id="{FCE909AA-0D79-481B-8957-EFBFB483F4C4}"/>
              </a:ext>
            </a:extLst>
          </p:cNvPr>
          <p:cNvCxnSpPr/>
          <p:nvPr/>
        </p:nvCxnSpPr>
        <p:spPr bwMode="auto">
          <a:xfrm flipV="1">
            <a:off x="7791799" y="2903874"/>
            <a:ext cx="675942" cy="57020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7" name="Straight Connector 96">
            <a:extLst>
              <a:ext uri="{FF2B5EF4-FFF2-40B4-BE49-F238E27FC236}">
                <a16:creationId xmlns:a16="http://schemas.microsoft.com/office/drawing/2014/main" id="{25553146-DD01-4E4E-BBF7-B0FFB69F21D2}"/>
              </a:ext>
            </a:extLst>
          </p:cNvPr>
          <p:cNvCxnSpPr/>
          <p:nvPr/>
        </p:nvCxnSpPr>
        <p:spPr bwMode="auto">
          <a:xfrm>
            <a:off x="8706199" y="2814860"/>
            <a:ext cx="864296" cy="65921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8" name="Lightning Bolt 97">
            <a:extLst>
              <a:ext uri="{FF2B5EF4-FFF2-40B4-BE49-F238E27FC236}">
                <a16:creationId xmlns:a16="http://schemas.microsoft.com/office/drawing/2014/main" id="{93A02BFF-95B4-4F73-8F10-6B8C42CE6341}"/>
              </a:ext>
            </a:extLst>
          </p:cNvPr>
          <p:cNvSpPr/>
          <p:nvPr/>
        </p:nvSpPr>
        <p:spPr bwMode="auto">
          <a:xfrm rot="9532463">
            <a:off x="7775645" y="3823224"/>
            <a:ext cx="340242" cy="1080907"/>
          </a:xfrm>
          <a:prstGeom prst="lightningBolt">
            <a:avLst/>
          </a:prstGeom>
          <a:solidFill>
            <a:srgbClr val="00B0F0"/>
          </a:solidFill>
          <a:ln w="12700" cap="flat" cmpd="sng" algn="ctr">
            <a:solidFill>
              <a:srgbClr val="00B0F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99" name="Flowchart: Process 98">
            <a:extLst>
              <a:ext uri="{FF2B5EF4-FFF2-40B4-BE49-F238E27FC236}">
                <a16:creationId xmlns:a16="http://schemas.microsoft.com/office/drawing/2014/main" id="{AF308FF7-96C3-4C4A-8985-6271A951484F}"/>
              </a:ext>
            </a:extLst>
          </p:cNvPr>
          <p:cNvSpPr/>
          <p:nvPr/>
        </p:nvSpPr>
        <p:spPr bwMode="auto">
          <a:xfrm>
            <a:off x="9375171" y="3888453"/>
            <a:ext cx="2671836" cy="2173308"/>
          </a:xfrm>
          <a:prstGeom prst="flowChartProcess">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1450" indent="-171450" eaLnBrk="0" fontAlgn="base" hangingPunct="0">
              <a:spcBef>
                <a:spcPct val="0"/>
              </a:spcBef>
              <a:spcAft>
                <a:spcPct val="0"/>
              </a:spcAft>
              <a:buFont typeface="Arial" panose="020B0604020202020204" pitchFamily="34" charset="0"/>
              <a:buChar char="•"/>
            </a:pPr>
            <a:r>
              <a:rPr lang="en-US" altLang="zh-CN" sz="1400" dirty="0">
                <a:latin typeface="Times New Roman" pitchFamily="18" charset="0"/>
              </a:rPr>
              <a:t>STA1 comes with a new MAC (random MAC), i.e. MAC2</a:t>
            </a:r>
          </a:p>
          <a:p>
            <a:pPr marL="171450" indent="-171450" eaLnBrk="0" fontAlgn="base" hangingPunct="0">
              <a:spcBef>
                <a:spcPct val="0"/>
              </a:spcBef>
              <a:spcAft>
                <a:spcPct val="0"/>
              </a:spcAft>
              <a:buFont typeface="Arial" panose="020B0604020202020204" pitchFamily="34" charset="0"/>
              <a:buChar char="•"/>
            </a:pPr>
            <a:r>
              <a:rPr lang="en-US" altLang="zh-CN" sz="1400" dirty="0">
                <a:latin typeface="Times New Roman" pitchFamily="18" charset="0"/>
              </a:rPr>
              <a:t>AP1 does not recognize MAC2 </a:t>
            </a:r>
          </a:p>
          <a:p>
            <a:pPr marL="171450" indent="-171450" eaLnBrk="0" fontAlgn="base" hangingPunct="0">
              <a:spcBef>
                <a:spcPct val="0"/>
              </a:spcBef>
              <a:spcAft>
                <a:spcPct val="0"/>
              </a:spcAft>
              <a:buFont typeface="Arial" panose="020B0604020202020204" pitchFamily="34" charset="0"/>
              <a:buChar char="•"/>
            </a:pPr>
            <a:r>
              <a:rPr lang="en-US" altLang="zh-CN" sz="1400" dirty="0">
                <a:latin typeface="Times New Roman" pitchFamily="18" charset="0"/>
              </a:rPr>
              <a:t>AP1 can </a:t>
            </a:r>
            <a:r>
              <a:rPr lang="en-US" altLang="zh-CN" sz="1400" b="1" dirty="0">
                <a:latin typeface="Times New Roman" pitchFamily="18" charset="0"/>
              </a:rPr>
              <a:t>not decide if STA1 is an employee or not</a:t>
            </a:r>
          </a:p>
          <a:p>
            <a:pPr marL="171450" indent="-171450" eaLnBrk="0" fontAlgn="base" hangingPunct="0">
              <a:spcBef>
                <a:spcPct val="0"/>
              </a:spcBef>
              <a:spcAft>
                <a:spcPct val="0"/>
              </a:spcAft>
              <a:buFont typeface="Arial" panose="020B0604020202020204" pitchFamily="34" charset="0"/>
              <a:buChar char="•"/>
            </a:pPr>
            <a:r>
              <a:rPr lang="en-US" altLang="zh-CN" sz="1400" dirty="0">
                <a:latin typeface="Times New Roman" pitchFamily="18" charset="0"/>
              </a:rPr>
              <a:t>Therefore,  STA1 is regarded as guest and will not be allowed to access AP1 (employee network), even it is a real employee.</a:t>
            </a:r>
            <a:endParaRPr lang="zh-CN" altLang="en-US" sz="1400" dirty="0">
              <a:latin typeface="Times New Roman" pitchFamily="18" charset="0"/>
            </a:endParaRPr>
          </a:p>
          <a:p>
            <a:pPr marL="0" marR="0" indent="0"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00" name="TextBox 99">
            <a:extLst>
              <a:ext uri="{FF2B5EF4-FFF2-40B4-BE49-F238E27FC236}">
                <a16:creationId xmlns:a16="http://schemas.microsoft.com/office/drawing/2014/main" id="{C9381129-C406-4DE1-BDF6-485723E7A7D1}"/>
              </a:ext>
            </a:extLst>
          </p:cNvPr>
          <p:cNvSpPr txBox="1"/>
          <p:nvPr/>
        </p:nvSpPr>
        <p:spPr>
          <a:xfrm>
            <a:off x="7705383" y="6085891"/>
            <a:ext cx="2211246" cy="369332"/>
          </a:xfrm>
          <a:prstGeom prst="rect">
            <a:avLst/>
          </a:prstGeom>
          <a:noFill/>
          <a:ln>
            <a:solidFill>
              <a:schemeClr val="accent2"/>
            </a:solidFill>
          </a:ln>
        </p:spPr>
        <p:txBody>
          <a:bodyPr wrap="square" rtlCol="0">
            <a:spAutoFit/>
          </a:bodyPr>
          <a:lstStyle/>
          <a:p>
            <a:r>
              <a:rPr lang="en-US" altLang="zh-CN" dirty="0"/>
              <a:t>2</a:t>
            </a:r>
            <a:r>
              <a:rPr lang="en-US" altLang="zh-CN" baseline="30000" dirty="0"/>
              <a:t>nd</a:t>
            </a:r>
            <a:r>
              <a:rPr lang="en-US" altLang="zh-CN" dirty="0"/>
              <a:t> time Association</a:t>
            </a:r>
            <a:endParaRPr lang="zh-CN" altLang="en-US" dirty="0"/>
          </a:p>
        </p:txBody>
      </p:sp>
      <p:sp>
        <p:nvSpPr>
          <p:cNvPr id="101" name="Multiplication Sign 100">
            <a:extLst>
              <a:ext uri="{FF2B5EF4-FFF2-40B4-BE49-F238E27FC236}">
                <a16:creationId xmlns:a16="http://schemas.microsoft.com/office/drawing/2014/main" id="{8EB1928D-EC69-498B-A2A3-9C9042A61864}"/>
              </a:ext>
            </a:extLst>
          </p:cNvPr>
          <p:cNvSpPr/>
          <p:nvPr/>
        </p:nvSpPr>
        <p:spPr bwMode="auto">
          <a:xfrm>
            <a:off x="4027854" y="2834139"/>
            <a:ext cx="1584185" cy="1087323"/>
          </a:xfrm>
          <a:prstGeom prst="mathMultiply">
            <a:avLst>
              <a:gd name="adj1" fmla="val 3963"/>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02" name="Multiplication Sign 101">
            <a:extLst>
              <a:ext uri="{FF2B5EF4-FFF2-40B4-BE49-F238E27FC236}">
                <a16:creationId xmlns:a16="http://schemas.microsoft.com/office/drawing/2014/main" id="{F2E6BBC4-D21E-468A-99CB-4910B9CA90F3}"/>
              </a:ext>
            </a:extLst>
          </p:cNvPr>
          <p:cNvSpPr/>
          <p:nvPr/>
        </p:nvSpPr>
        <p:spPr bwMode="auto">
          <a:xfrm>
            <a:off x="5807577" y="2926326"/>
            <a:ext cx="1584185" cy="1087323"/>
          </a:xfrm>
          <a:prstGeom prst="mathMultiply">
            <a:avLst>
              <a:gd name="adj1" fmla="val 3963"/>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03" name="Lightning Bolt 102">
            <a:extLst>
              <a:ext uri="{FF2B5EF4-FFF2-40B4-BE49-F238E27FC236}">
                <a16:creationId xmlns:a16="http://schemas.microsoft.com/office/drawing/2014/main" id="{70EDE934-C0F0-4D13-A19A-FE7D94B3EA49}"/>
              </a:ext>
            </a:extLst>
          </p:cNvPr>
          <p:cNvSpPr/>
          <p:nvPr/>
        </p:nvSpPr>
        <p:spPr bwMode="auto">
          <a:xfrm rot="14044302">
            <a:off x="8695451" y="3748979"/>
            <a:ext cx="411151" cy="1263108"/>
          </a:xfrm>
          <a:prstGeom prst="lightningBolt">
            <a:avLst/>
          </a:prstGeom>
          <a:solidFill>
            <a:srgbClr val="00B0F0"/>
          </a:solidFill>
          <a:ln w="12700" cap="flat" cmpd="sng" algn="ctr">
            <a:solidFill>
              <a:srgbClr val="00B0F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04" name="TextBox 103">
            <a:extLst>
              <a:ext uri="{FF2B5EF4-FFF2-40B4-BE49-F238E27FC236}">
                <a16:creationId xmlns:a16="http://schemas.microsoft.com/office/drawing/2014/main" id="{54C04059-A22B-487C-8214-6A719DDD6105}"/>
              </a:ext>
            </a:extLst>
          </p:cNvPr>
          <p:cNvSpPr txBox="1"/>
          <p:nvPr/>
        </p:nvSpPr>
        <p:spPr>
          <a:xfrm>
            <a:off x="8007510" y="3986094"/>
            <a:ext cx="237485" cy="369332"/>
          </a:xfrm>
          <a:prstGeom prst="rect">
            <a:avLst/>
          </a:prstGeom>
          <a:noFill/>
        </p:spPr>
        <p:txBody>
          <a:bodyPr wrap="square" rtlCol="0">
            <a:spAutoFit/>
          </a:bodyPr>
          <a:lstStyle/>
          <a:p>
            <a:r>
              <a:rPr lang="en-US" altLang="zh-CN" b="1" dirty="0">
                <a:solidFill>
                  <a:srgbClr val="0070C0"/>
                </a:solidFill>
              </a:rPr>
              <a:t>?</a:t>
            </a:r>
            <a:endParaRPr lang="zh-CN" altLang="en-US" b="1" dirty="0">
              <a:solidFill>
                <a:srgbClr val="0070C0"/>
              </a:solidFill>
            </a:endParaRPr>
          </a:p>
        </p:txBody>
      </p:sp>
      <p:sp>
        <p:nvSpPr>
          <p:cNvPr id="105" name="TextBox 104">
            <a:extLst>
              <a:ext uri="{FF2B5EF4-FFF2-40B4-BE49-F238E27FC236}">
                <a16:creationId xmlns:a16="http://schemas.microsoft.com/office/drawing/2014/main" id="{55FDE44D-25C7-4761-B6E6-F9DC1C440F11}"/>
              </a:ext>
            </a:extLst>
          </p:cNvPr>
          <p:cNvSpPr txBox="1"/>
          <p:nvPr/>
        </p:nvSpPr>
        <p:spPr>
          <a:xfrm>
            <a:off x="8785132" y="3892384"/>
            <a:ext cx="237485" cy="369332"/>
          </a:xfrm>
          <a:prstGeom prst="rect">
            <a:avLst/>
          </a:prstGeom>
          <a:noFill/>
        </p:spPr>
        <p:txBody>
          <a:bodyPr wrap="square" rtlCol="0">
            <a:spAutoFit/>
          </a:bodyPr>
          <a:lstStyle/>
          <a:p>
            <a:r>
              <a:rPr lang="en-US" altLang="zh-CN" b="1" dirty="0">
                <a:solidFill>
                  <a:srgbClr val="0070C0"/>
                </a:solidFill>
              </a:rPr>
              <a:t>?</a:t>
            </a:r>
            <a:endParaRPr lang="zh-CN" altLang="en-US" b="1" dirty="0">
              <a:solidFill>
                <a:srgbClr val="0070C0"/>
              </a:solidFill>
            </a:endParaRPr>
          </a:p>
        </p:txBody>
      </p:sp>
      <p:sp>
        <p:nvSpPr>
          <p:cNvPr id="106" name="页脚占位符 4">
            <a:extLst>
              <a:ext uri="{FF2B5EF4-FFF2-40B4-BE49-F238E27FC236}">
                <a16:creationId xmlns:a16="http://schemas.microsoft.com/office/drawing/2014/main" id="{42272D06-DA9F-4FA4-81E5-93E7D3826D49}"/>
              </a:ext>
            </a:extLst>
          </p:cNvPr>
          <p:cNvSpPr>
            <a:spLocks noGrp="1"/>
          </p:cNvSpPr>
          <p:nvPr>
            <p:ph type="ftr" sz="quarter" idx="11"/>
          </p:nvPr>
        </p:nvSpPr>
        <p:spPr>
          <a:xfrm>
            <a:off x="8711604" y="6492875"/>
            <a:ext cx="2616102" cy="276999"/>
          </a:xfrm>
        </p:spPr>
        <p:txBody>
          <a:bodyPr/>
          <a:lstStyle/>
          <a:p>
            <a:r>
              <a:rPr lang="da-DK" dirty="0"/>
              <a:t>Okan Mutgan, et al. (Nokia)</a:t>
            </a:r>
            <a:endParaRPr lang="en-GB" dirty="0"/>
          </a:p>
        </p:txBody>
      </p:sp>
      <p:sp>
        <p:nvSpPr>
          <p:cNvPr id="5" name="TextBox 4">
            <a:extLst>
              <a:ext uri="{FF2B5EF4-FFF2-40B4-BE49-F238E27FC236}">
                <a16:creationId xmlns:a16="http://schemas.microsoft.com/office/drawing/2014/main" id="{DB6D94D2-56C9-4F5C-B6C8-F27E8D9D4228}"/>
              </a:ext>
            </a:extLst>
          </p:cNvPr>
          <p:cNvSpPr txBox="1"/>
          <p:nvPr/>
        </p:nvSpPr>
        <p:spPr>
          <a:xfrm>
            <a:off x="394004" y="1791146"/>
            <a:ext cx="866030" cy="396263"/>
          </a:xfrm>
          <a:prstGeom prst="rect">
            <a:avLst/>
          </a:prstGeom>
          <a:noFill/>
        </p:spPr>
        <p:txBody>
          <a:bodyPr wrap="square" rtlCol="0">
            <a:spAutoFit/>
          </a:bodyPr>
          <a:lstStyle/>
          <a:p>
            <a:endParaRPr lang="zh-CN" altLang="en-US" dirty="0"/>
          </a:p>
        </p:txBody>
      </p:sp>
      <p:cxnSp>
        <p:nvCxnSpPr>
          <p:cNvPr id="18" name="Straight Connector 17">
            <a:extLst>
              <a:ext uri="{FF2B5EF4-FFF2-40B4-BE49-F238E27FC236}">
                <a16:creationId xmlns:a16="http://schemas.microsoft.com/office/drawing/2014/main" id="{4D43C62B-EFEC-4431-80ED-ED8917547360}"/>
              </a:ext>
            </a:extLst>
          </p:cNvPr>
          <p:cNvCxnSpPr>
            <a:cxnSpLocks/>
          </p:cNvCxnSpPr>
          <p:nvPr/>
        </p:nvCxnSpPr>
        <p:spPr bwMode="auto">
          <a:xfrm flipV="1">
            <a:off x="1913860" y="2811226"/>
            <a:ext cx="609912" cy="9265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2" name="Rectangle: Rounded Corners 21">
            <a:extLst>
              <a:ext uri="{FF2B5EF4-FFF2-40B4-BE49-F238E27FC236}">
                <a16:creationId xmlns:a16="http://schemas.microsoft.com/office/drawing/2014/main" id="{8C554A23-C730-46F1-A7B6-5B24D7706B6C}"/>
              </a:ext>
            </a:extLst>
          </p:cNvPr>
          <p:cNvSpPr/>
          <p:nvPr/>
        </p:nvSpPr>
        <p:spPr bwMode="auto">
          <a:xfrm>
            <a:off x="2523772" y="2340038"/>
            <a:ext cx="1409139" cy="683091"/>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en-US" altLang="zh-CN" sz="1200" b="1" dirty="0">
                <a:latin typeface="Times New Roman" pitchFamily="18" charset="0"/>
              </a:rPr>
              <a:t>System Database</a:t>
            </a:r>
          </a:p>
          <a:p>
            <a:pPr eaLnBrk="0" fontAlgn="base" hangingPunct="0">
              <a:spcBef>
                <a:spcPct val="0"/>
              </a:spcBef>
              <a:spcAft>
                <a:spcPct val="0"/>
              </a:spcAft>
            </a:pPr>
            <a:r>
              <a:rPr lang="en-US" altLang="zh-CN" sz="1200" b="1" dirty="0">
                <a:latin typeface="Times New Roman" pitchFamily="18" charset="0"/>
              </a:rPr>
              <a:t>STA1 – MAC1</a:t>
            </a:r>
          </a:p>
          <a:p>
            <a:pPr eaLnBrk="0" fontAlgn="base" hangingPunct="0">
              <a:spcBef>
                <a:spcPct val="0"/>
              </a:spcBef>
              <a:spcAft>
                <a:spcPct val="0"/>
              </a:spcAft>
            </a:pPr>
            <a:r>
              <a:rPr lang="en-US" altLang="zh-CN" sz="1200" b="1" dirty="0">
                <a:latin typeface="Times New Roman" pitchFamily="18" charset="0"/>
              </a:rPr>
              <a:t>-&gt;“Employee”</a:t>
            </a:r>
            <a:endParaRPr lang="zh-CN" altLang="en-US" sz="1200" b="1" dirty="0">
              <a:latin typeface="Times New Roman" pitchFamily="18" charset="0"/>
            </a:endParaRPr>
          </a:p>
        </p:txBody>
      </p:sp>
      <p:sp>
        <p:nvSpPr>
          <p:cNvPr id="75" name="TextBox 74">
            <a:extLst>
              <a:ext uri="{FF2B5EF4-FFF2-40B4-BE49-F238E27FC236}">
                <a16:creationId xmlns:a16="http://schemas.microsoft.com/office/drawing/2014/main" id="{B5033F31-CCBB-4358-821B-8A871AFF1751}"/>
              </a:ext>
            </a:extLst>
          </p:cNvPr>
          <p:cNvSpPr txBox="1"/>
          <p:nvPr/>
        </p:nvSpPr>
        <p:spPr>
          <a:xfrm>
            <a:off x="797829" y="1177642"/>
            <a:ext cx="3292829" cy="830997"/>
          </a:xfrm>
          <a:prstGeom prst="rect">
            <a:avLst/>
          </a:prstGeom>
          <a:noFill/>
          <a:ln>
            <a:noFill/>
          </a:ln>
        </p:spPr>
        <p:txBody>
          <a:bodyPr wrap="square" rtlCol="0">
            <a:spAutoFit/>
          </a:bodyPr>
          <a:lstStyle/>
          <a:p>
            <a:r>
              <a:rPr lang="en-US" altLang="zh-CN" sz="1600" dirty="0"/>
              <a:t>AP1 (SSID: Employee-1) - controller</a:t>
            </a:r>
          </a:p>
          <a:p>
            <a:r>
              <a:rPr lang="en-US" altLang="zh-CN" sz="1600" dirty="0"/>
              <a:t>AP2 (SSID: Guest-1) </a:t>
            </a:r>
          </a:p>
          <a:p>
            <a:r>
              <a:rPr lang="en-US" altLang="zh-CN" sz="1600" dirty="0"/>
              <a:t>AP3 (SSID: Guest-2)</a:t>
            </a:r>
          </a:p>
        </p:txBody>
      </p:sp>
      <p:sp>
        <p:nvSpPr>
          <p:cNvPr id="76" name="TextBox 75">
            <a:extLst>
              <a:ext uri="{FF2B5EF4-FFF2-40B4-BE49-F238E27FC236}">
                <a16:creationId xmlns:a16="http://schemas.microsoft.com/office/drawing/2014/main" id="{9B202DC9-687A-49FB-B78B-73AB1C270989}"/>
              </a:ext>
            </a:extLst>
          </p:cNvPr>
          <p:cNvSpPr txBox="1"/>
          <p:nvPr/>
        </p:nvSpPr>
        <p:spPr>
          <a:xfrm>
            <a:off x="4164302" y="1166129"/>
            <a:ext cx="3975236" cy="1077218"/>
          </a:xfrm>
          <a:prstGeom prst="rect">
            <a:avLst/>
          </a:prstGeom>
          <a:noFill/>
          <a:ln>
            <a:noFill/>
          </a:ln>
        </p:spPr>
        <p:txBody>
          <a:bodyPr wrap="square" rtlCol="0">
            <a:spAutoFit/>
          </a:bodyPr>
          <a:lstStyle/>
          <a:p>
            <a:r>
              <a:rPr lang="en-US" altLang="zh-CN" sz="1600" dirty="0"/>
              <a:t>Different APs provides different services. For example, AP1 is an employee network (i.e. only employees can access), while AP2&amp;3 are basic network (e.g. just browsing websites).</a:t>
            </a:r>
          </a:p>
        </p:txBody>
      </p:sp>
      <p:sp>
        <p:nvSpPr>
          <p:cNvPr id="77" name="Lightning Bolt 76">
            <a:extLst>
              <a:ext uri="{FF2B5EF4-FFF2-40B4-BE49-F238E27FC236}">
                <a16:creationId xmlns:a16="http://schemas.microsoft.com/office/drawing/2014/main" id="{65FCF8B4-0AC9-4C82-9CE8-CDBB97FB4855}"/>
              </a:ext>
            </a:extLst>
          </p:cNvPr>
          <p:cNvSpPr/>
          <p:nvPr/>
        </p:nvSpPr>
        <p:spPr bwMode="auto">
          <a:xfrm rot="12251639">
            <a:off x="8349836" y="3309261"/>
            <a:ext cx="411151" cy="1263108"/>
          </a:xfrm>
          <a:prstGeom prst="lightningBolt">
            <a:avLst/>
          </a:prstGeom>
          <a:solidFill>
            <a:srgbClr val="00B0F0"/>
          </a:solidFill>
          <a:ln w="12700" cap="flat" cmpd="sng" algn="ctr">
            <a:solidFill>
              <a:srgbClr val="00B0F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07" name="TextBox 106">
            <a:extLst>
              <a:ext uri="{FF2B5EF4-FFF2-40B4-BE49-F238E27FC236}">
                <a16:creationId xmlns:a16="http://schemas.microsoft.com/office/drawing/2014/main" id="{5CD351D8-CF1E-4F9D-A0A1-9483BA7FDA05}"/>
              </a:ext>
            </a:extLst>
          </p:cNvPr>
          <p:cNvSpPr txBox="1"/>
          <p:nvPr/>
        </p:nvSpPr>
        <p:spPr>
          <a:xfrm>
            <a:off x="8286024" y="3406453"/>
            <a:ext cx="237485" cy="369332"/>
          </a:xfrm>
          <a:prstGeom prst="rect">
            <a:avLst/>
          </a:prstGeom>
          <a:noFill/>
        </p:spPr>
        <p:txBody>
          <a:bodyPr wrap="square" rtlCol="0">
            <a:spAutoFit/>
          </a:bodyPr>
          <a:lstStyle/>
          <a:p>
            <a:r>
              <a:rPr lang="en-US" altLang="zh-CN" b="1" dirty="0">
                <a:solidFill>
                  <a:srgbClr val="0070C0"/>
                </a:solidFill>
              </a:rPr>
              <a:t>?</a:t>
            </a:r>
            <a:endParaRPr lang="zh-CN" altLang="en-US" b="1" dirty="0">
              <a:solidFill>
                <a:srgbClr val="0070C0"/>
              </a:solidFill>
            </a:endParaRPr>
          </a:p>
        </p:txBody>
      </p:sp>
      <p:sp>
        <p:nvSpPr>
          <p:cNvPr id="108" name="TextBox 107">
            <a:extLst>
              <a:ext uri="{FF2B5EF4-FFF2-40B4-BE49-F238E27FC236}">
                <a16:creationId xmlns:a16="http://schemas.microsoft.com/office/drawing/2014/main" id="{2D2EFFAC-37BD-424E-96F0-18433C028EAC}"/>
              </a:ext>
            </a:extLst>
          </p:cNvPr>
          <p:cNvSpPr txBox="1"/>
          <p:nvPr/>
        </p:nvSpPr>
        <p:spPr>
          <a:xfrm>
            <a:off x="8195989" y="1163242"/>
            <a:ext cx="3801499" cy="1077218"/>
          </a:xfrm>
          <a:prstGeom prst="rect">
            <a:avLst/>
          </a:prstGeom>
          <a:noFill/>
          <a:ln>
            <a:noFill/>
          </a:ln>
        </p:spPr>
        <p:txBody>
          <a:bodyPr wrap="square" rtlCol="0">
            <a:spAutoFit/>
          </a:bodyPr>
          <a:lstStyle/>
          <a:p>
            <a:r>
              <a:rPr lang="en-US" altLang="zh-CN" sz="1600" dirty="0"/>
              <a:t>An employee can get access to all APs (AP1, AP2, AP3) because of full authorization.</a:t>
            </a:r>
          </a:p>
          <a:p>
            <a:r>
              <a:rPr lang="en-US" altLang="zh-CN" sz="1600" dirty="0"/>
              <a:t>A guest user can only get access to AP2 and AP3 because of limited authorization.</a:t>
            </a:r>
          </a:p>
        </p:txBody>
      </p:sp>
      <p:cxnSp>
        <p:nvCxnSpPr>
          <p:cNvPr id="109" name="Straight Connector 108">
            <a:extLst>
              <a:ext uri="{FF2B5EF4-FFF2-40B4-BE49-F238E27FC236}">
                <a16:creationId xmlns:a16="http://schemas.microsoft.com/office/drawing/2014/main" id="{ED1992BA-404E-493D-B95F-F6EF2CC9D73C}"/>
              </a:ext>
            </a:extLst>
          </p:cNvPr>
          <p:cNvCxnSpPr>
            <a:cxnSpLocks/>
            <a:endCxn id="110" idx="1"/>
          </p:cNvCxnSpPr>
          <p:nvPr/>
        </p:nvCxnSpPr>
        <p:spPr bwMode="auto">
          <a:xfrm flipV="1">
            <a:off x="8991614" y="2694674"/>
            <a:ext cx="1248943" cy="15037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0" name="Rectangle: Rounded Corners 109">
            <a:extLst>
              <a:ext uri="{FF2B5EF4-FFF2-40B4-BE49-F238E27FC236}">
                <a16:creationId xmlns:a16="http://schemas.microsoft.com/office/drawing/2014/main" id="{58735959-76BD-4711-B44F-B3E8F0747949}"/>
              </a:ext>
            </a:extLst>
          </p:cNvPr>
          <p:cNvSpPr/>
          <p:nvPr/>
        </p:nvSpPr>
        <p:spPr bwMode="auto">
          <a:xfrm>
            <a:off x="10240557" y="2353128"/>
            <a:ext cx="1409139" cy="683091"/>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en-US" altLang="zh-CN" sz="1200" b="1" dirty="0">
                <a:latin typeface="Times New Roman" pitchFamily="18" charset="0"/>
              </a:rPr>
              <a:t>System Database</a:t>
            </a:r>
          </a:p>
          <a:p>
            <a:pPr eaLnBrk="0" fontAlgn="base" hangingPunct="0">
              <a:spcBef>
                <a:spcPct val="0"/>
              </a:spcBef>
              <a:spcAft>
                <a:spcPct val="0"/>
              </a:spcAft>
            </a:pPr>
            <a:r>
              <a:rPr lang="en-US" altLang="zh-CN" sz="1200" b="1" dirty="0">
                <a:latin typeface="Times New Roman" pitchFamily="18" charset="0"/>
              </a:rPr>
              <a:t>?????</a:t>
            </a:r>
            <a:r>
              <a:rPr lang="en-US" altLang="zh-CN" sz="1200" b="1" dirty="0">
                <a:solidFill>
                  <a:srgbClr val="FF0000"/>
                </a:solidFill>
                <a:latin typeface="Times New Roman" pitchFamily="18" charset="0"/>
              </a:rPr>
              <a:t> </a:t>
            </a:r>
            <a:r>
              <a:rPr lang="en-US" altLang="zh-CN" sz="1200" b="1" dirty="0">
                <a:latin typeface="Times New Roman" pitchFamily="18" charset="0"/>
              </a:rPr>
              <a:t>– MAC2</a:t>
            </a:r>
          </a:p>
          <a:p>
            <a:pPr eaLnBrk="0" fontAlgn="base" hangingPunct="0">
              <a:spcBef>
                <a:spcPct val="0"/>
              </a:spcBef>
              <a:spcAft>
                <a:spcPct val="0"/>
              </a:spcAft>
            </a:pPr>
            <a:r>
              <a:rPr lang="en-US" altLang="zh-CN" sz="1200" b="1" dirty="0">
                <a:latin typeface="Times New Roman" pitchFamily="18" charset="0"/>
              </a:rPr>
              <a:t>-&gt;“?????”</a:t>
            </a:r>
            <a:endParaRPr lang="zh-CN" altLang="en-US" sz="1200" b="1" dirty="0">
              <a:latin typeface="Times New Roman" pitchFamily="18" charset="0"/>
            </a:endParaRPr>
          </a:p>
        </p:txBody>
      </p:sp>
    </p:spTree>
    <p:extLst>
      <p:ext uri="{BB962C8B-B14F-4D97-AF65-F5344CB8AC3E}">
        <p14:creationId xmlns:p14="http://schemas.microsoft.com/office/powerpoint/2010/main" val="3062740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03D90F8-A79D-438B-BC38-88027A4E5C8D}"/>
              </a:ext>
            </a:extLst>
          </p:cNvPr>
          <p:cNvSpPr>
            <a:spLocks noGrp="1"/>
          </p:cNvSpPr>
          <p:nvPr>
            <p:ph idx="1"/>
          </p:nvPr>
        </p:nvSpPr>
        <p:spPr>
          <a:xfrm>
            <a:off x="488873" y="1514634"/>
            <a:ext cx="11214253" cy="4351338"/>
          </a:xfrm>
        </p:spPr>
        <p:txBody>
          <a:bodyPr/>
          <a:lstStyle/>
          <a:p>
            <a:pPr marL="0" indent="0">
              <a:buNone/>
            </a:pPr>
            <a:r>
              <a:rPr lang="en-US" b="0" dirty="0">
                <a:sym typeface="Wingdings" panose="05000000000000000000" pitchFamily="2" charset="2"/>
              </a:rPr>
              <a:t>Here, the problem is:</a:t>
            </a:r>
          </a:p>
          <a:p>
            <a:pPr marL="0" indent="0">
              <a:buNone/>
            </a:pPr>
            <a:r>
              <a:rPr lang="en-US" b="0" dirty="0">
                <a:sym typeface="Wingdings" panose="05000000000000000000" pitchFamily="2" charset="2"/>
              </a:rPr>
              <a:t>The </a:t>
            </a:r>
            <a:r>
              <a:rPr lang="en-US" b="0" dirty="0"/>
              <a:t>AP1 can’t  identify the STA1 as a “known STA” (i.e. an employee)  in the probe request frame with the Random MAC address(RMA).</a:t>
            </a:r>
          </a:p>
          <a:p>
            <a:pPr marL="0" indent="0">
              <a:buNone/>
            </a:pPr>
            <a:r>
              <a:rPr lang="en-US" b="0" dirty="0">
                <a:sym typeface="Wingdings" panose="05000000000000000000" pitchFamily="2" charset="2"/>
              </a:rPr>
              <a:t>T</a:t>
            </a:r>
            <a:r>
              <a:rPr lang="en-US" b="0" dirty="0"/>
              <a:t>he corresponding AP (AP1 – SSID:</a:t>
            </a:r>
            <a:r>
              <a:rPr lang="en-US" altLang="zh-CN" b="0" dirty="0"/>
              <a:t>Employee-1)</a:t>
            </a:r>
            <a:r>
              <a:rPr lang="en-US" b="0" dirty="0"/>
              <a:t> can’t be enabled</a:t>
            </a:r>
          </a:p>
          <a:p>
            <a:pPr marL="0" indent="0">
              <a:buNone/>
            </a:pPr>
            <a:r>
              <a:rPr lang="en-US" b="0" dirty="0">
                <a:sym typeface="Wingdings" panose="05000000000000000000" pitchFamily="2" charset="2"/>
              </a:rPr>
              <a:t></a:t>
            </a:r>
            <a:r>
              <a:rPr lang="en-US" b="0" dirty="0"/>
              <a:t>STA1 might not be allowed to access the company’s network, since it’s MAC is not recognized in the DB.</a:t>
            </a:r>
          </a:p>
          <a:p>
            <a:endParaRPr lang="en-US" dirty="0"/>
          </a:p>
        </p:txBody>
      </p:sp>
      <p:sp>
        <p:nvSpPr>
          <p:cNvPr id="4" name="Slide Number Placeholder 3">
            <a:extLst>
              <a:ext uri="{FF2B5EF4-FFF2-40B4-BE49-F238E27FC236}">
                <a16:creationId xmlns:a16="http://schemas.microsoft.com/office/drawing/2014/main" id="{6D412637-76B7-44F5-A7FA-E3F8A8861DAA}"/>
              </a:ext>
            </a:extLst>
          </p:cNvPr>
          <p:cNvSpPr>
            <a:spLocks noGrp="1"/>
          </p:cNvSpPr>
          <p:nvPr>
            <p:ph type="sldNum" sz="quarter" idx="12"/>
          </p:nvPr>
        </p:nvSpPr>
        <p:spPr>
          <a:xfrm>
            <a:off x="5746051" y="6475413"/>
            <a:ext cx="801502" cy="276999"/>
          </a:xfrm>
        </p:spPr>
        <p:txBody>
          <a:bodyPr/>
          <a:lstStyle/>
          <a:p>
            <a:pPr>
              <a:defRPr/>
            </a:pPr>
            <a:r>
              <a:rPr lang="en-US" dirty="0"/>
              <a:t>Slide </a:t>
            </a:r>
            <a:fld id="{C1789BC7-C074-42CC-ADF8-5107DF6BD1C1}" type="slidenum">
              <a:rPr lang="en-US" smtClean="0"/>
              <a:pPr>
                <a:defRPr/>
              </a:pPr>
              <a:t>7</a:t>
            </a:fld>
            <a:endParaRPr lang="en-US" dirty="0"/>
          </a:p>
        </p:txBody>
      </p:sp>
      <p:sp>
        <p:nvSpPr>
          <p:cNvPr id="8" name="Title 1">
            <a:extLst>
              <a:ext uri="{FF2B5EF4-FFF2-40B4-BE49-F238E27FC236}">
                <a16:creationId xmlns:a16="http://schemas.microsoft.com/office/drawing/2014/main" id="{2882E6D3-3CD8-43F9-8F5B-29B6EB7F4532}"/>
              </a:ext>
            </a:extLst>
          </p:cNvPr>
          <p:cNvSpPr txBox="1">
            <a:spLocks/>
          </p:cNvSpPr>
          <p:nvPr/>
        </p:nvSpPr>
        <p:spPr bwMode="auto">
          <a:xfrm>
            <a:off x="216567" y="495308"/>
            <a:ext cx="10421342"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vl="1" algn="l"/>
            <a:r>
              <a:rPr lang="en-US" altLang="zh-CN" dirty="0"/>
              <a:t>Some New Use Cases – Use Case 1 </a:t>
            </a:r>
          </a:p>
        </p:txBody>
      </p:sp>
      <p:sp>
        <p:nvSpPr>
          <p:cNvPr id="11" name="页脚占位符 4">
            <a:extLst>
              <a:ext uri="{FF2B5EF4-FFF2-40B4-BE49-F238E27FC236}">
                <a16:creationId xmlns:a16="http://schemas.microsoft.com/office/drawing/2014/main" id="{2D882861-55D4-4631-BBCF-B8105448F183}"/>
              </a:ext>
            </a:extLst>
          </p:cNvPr>
          <p:cNvSpPr>
            <a:spLocks noGrp="1"/>
          </p:cNvSpPr>
          <p:nvPr>
            <p:ph type="ftr" sz="quarter" idx="11"/>
          </p:nvPr>
        </p:nvSpPr>
        <p:spPr>
          <a:xfrm>
            <a:off x="8711604" y="6492875"/>
            <a:ext cx="2616102" cy="276999"/>
          </a:xfrm>
        </p:spPr>
        <p:txBody>
          <a:bodyPr/>
          <a:lstStyle/>
          <a:p>
            <a:r>
              <a:rPr lang="da-DK" dirty="0"/>
              <a:t>Okan Mutgan, et al. (Nokia)</a:t>
            </a:r>
            <a:endParaRPr lang="en-GB" dirty="0"/>
          </a:p>
        </p:txBody>
      </p:sp>
    </p:spTree>
    <p:extLst>
      <p:ext uri="{BB962C8B-B14F-4D97-AF65-F5344CB8AC3E}">
        <p14:creationId xmlns:p14="http://schemas.microsoft.com/office/powerpoint/2010/main" val="4214150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237C56-B4E4-44F8-9D02-A6C464AD4B06}"/>
              </a:ext>
            </a:extLst>
          </p:cNvPr>
          <p:cNvSpPr>
            <a:spLocks noGrp="1"/>
          </p:cNvSpPr>
          <p:nvPr>
            <p:ph idx="1"/>
          </p:nvPr>
        </p:nvSpPr>
        <p:spPr>
          <a:xfrm>
            <a:off x="216567" y="1409707"/>
            <a:ext cx="11123708" cy="4644011"/>
          </a:xfrm>
        </p:spPr>
        <p:txBody>
          <a:bodyPr>
            <a:normAutofit/>
          </a:bodyPr>
          <a:lstStyle/>
          <a:p>
            <a:r>
              <a:rPr lang="en-GB" b="0" dirty="0"/>
              <a:t>“Allow/deny MAC address list” feature is widely used in current AP products</a:t>
            </a:r>
          </a:p>
          <a:p>
            <a:r>
              <a:rPr lang="en-GB" b="0" dirty="0"/>
              <a:t>The administrator can disable some active STAs by adding their current MAC address to the deny list:</a:t>
            </a:r>
          </a:p>
          <a:p>
            <a:pPr lvl="1"/>
            <a:r>
              <a:rPr lang="en-GB" altLang="zh-CN" sz="2400" dirty="0"/>
              <a:t>AP rejects the auth/association request once the MAC address of requesting STA is in deny list.</a:t>
            </a:r>
            <a:endParaRPr lang="en-GB" sz="2400" b="0" dirty="0"/>
          </a:p>
          <a:p>
            <a:r>
              <a:rPr lang="en-GB" b="0" dirty="0"/>
              <a:t>Similarly, t</a:t>
            </a:r>
            <a:r>
              <a:rPr lang="en-GB" altLang="zh-CN" b="0" dirty="0"/>
              <a:t>he administrator can enable some STAs by adding their current MAC address to the allow list:</a:t>
            </a:r>
          </a:p>
          <a:p>
            <a:pPr lvl="1"/>
            <a:r>
              <a:rPr lang="en-GB" altLang="zh-CN" sz="2400" dirty="0"/>
              <a:t>AP only allows the STA with the MAC address that is in the allow list.</a:t>
            </a:r>
            <a:endParaRPr lang="en-GB" sz="2400" b="0" dirty="0"/>
          </a:p>
          <a:p>
            <a:pPr marL="0" indent="0">
              <a:buNone/>
            </a:pPr>
            <a:endParaRPr lang="en-US" sz="2000" dirty="0"/>
          </a:p>
          <a:p>
            <a:pPr marL="0" indent="0">
              <a:buNone/>
            </a:pPr>
            <a:endParaRPr lang="en-US" sz="2000" dirty="0"/>
          </a:p>
        </p:txBody>
      </p:sp>
      <p:sp>
        <p:nvSpPr>
          <p:cNvPr id="4" name="Slide Number Placeholder 3">
            <a:extLst>
              <a:ext uri="{FF2B5EF4-FFF2-40B4-BE49-F238E27FC236}">
                <a16:creationId xmlns:a16="http://schemas.microsoft.com/office/drawing/2014/main" id="{E030E0C1-F777-4D3A-AC9D-C875E3083365}"/>
              </a:ext>
            </a:extLst>
          </p:cNvPr>
          <p:cNvSpPr>
            <a:spLocks noGrp="1"/>
          </p:cNvSpPr>
          <p:nvPr>
            <p:ph type="sldNum" sz="quarter" idx="12"/>
          </p:nvPr>
        </p:nvSpPr>
        <p:spPr>
          <a:xfrm>
            <a:off x="5746051" y="6475413"/>
            <a:ext cx="801502" cy="276999"/>
          </a:xfrm>
        </p:spPr>
        <p:txBody>
          <a:bodyPr/>
          <a:lstStyle/>
          <a:p>
            <a:pPr>
              <a:defRPr/>
            </a:pPr>
            <a:r>
              <a:rPr lang="en-US" dirty="0"/>
              <a:t>Slide </a:t>
            </a:r>
            <a:fld id="{C1789BC7-C074-42CC-ADF8-5107DF6BD1C1}" type="slidenum">
              <a:rPr lang="en-US" smtClean="0"/>
              <a:pPr>
                <a:defRPr/>
              </a:pPr>
              <a:t>8</a:t>
            </a:fld>
            <a:endParaRPr lang="en-US" dirty="0"/>
          </a:p>
        </p:txBody>
      </p:sp>
      <p:sp>
        <p:nvSpPr>
          <p:cNvPr id="8" name="Title 1">
            <a:extLst>
              <a:ext uri="{FF2B5EF4-FFF2-40B4-BE49-F238E27FC236}">
                <a16:creationId xmlns:a16="http://schemas.microsoft.com/office/drawing/2014/main" id="{EC93D614-149E-4B13-AD31-A450C3E88CE1}"/>
              </a:ext>
            </a:extLst>
          </p:cNvPr>
          <p:cNvSpPr txBox="1">
            <a:spLocks/>
          </p:cNvSpPr>
          <p:nvPr/>
        </p:nvSpPr>
        <p:spPr bwMode="auto">
          <a:xfrm>
            <a:off x="216567" y="495308"/>
            <a:ext cx="10421342"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vl="1" algn="l"/>
            <a:r>
              <a:rPr lang="en-US" altLang="zh-CN" dirty="0"/>
              <a:t>Some New Use Cases – Use Case 2 </a:t>
            </a:r>
          </a:p>
        </p:txBody>
      </p:sp>
      <p:sp>
        <p:nvSpPr>
          <p:cNvPr id="9" name="页脚占位符 4">
            <a:extLst>
              <a:ext uri="{FF2B5EF4-FFF2-40B4-BE49-F238E27FC236}">
                <a16:creationId xmlns:a16="http://schemas.microsoft.com/office/drawing/2014/main" id="{8A1C97C0-C5E3-4C94-9B14-A76D06D549B7}"/>
              </a:ext>
            </a:extLst>
          </p:cNvPr>
          <p:cNvSpPr>
            <a:spLocks noGrp="1"/>
          </p:cNvSpPr>
          <p:nvPr>
            <p:ph type="ftr" sz="quarter" idx="11"/>
          </p:nvPr>
        </p:nvSpPr>
        <p:spPr>
          <a:xfrm>
            <a:off x="8711604" y="6492875"/>
            <a:ext cx="2616102" cy="276999"/>
          </a:xfrm>
        </p:spPr>
        <p:txBody>
          <a:bodyPr/>
          <a:lstStyle/>
          <a:p>
            <a:r>
              <a:rPr lang="da-DK" dirty="0"/>
              <a:t>Okan Mutgan, et al. (Nokia)</a:t>
            </a:r>
            <a:endParaRPr lang="en-GB" dirty="0"/>
          </a:p>
        </p:txBody>
      </p:sp>
    </p:spTree>
    <p:extLst>
      <p:ext uri="{BB962C8B-B14F-4D97-AF65-F5344CB8AC3E}">
        <p14:creationId xmlns:p14="http://schemas.microsoft.com/office/powerpoint/2010/main" val="988665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A6F8B4E-1CE0-455D-BED8-93E7ABEBCAF2}"/>
              </a:ext>
            </a:extLst>
          </p:cNvPr>
          <p:cNvSpPr>
            <a:spLocks noGrp="1"/>
          </p:cNvSpPr>
          <p:nvPr>
            <p:ph type="sldNum" sz="quarter" idx="12"/>
          </p:nvPr>
        </p:nvSpPr>
        <p:spPr>
          <a:xfrm>
            <a:off x="5746051" y="6475413"/>
            <a:ext cx="801502" cy="276999"/>
          </a:xfrm>
        </p:spPr>
        <p:txBody>
          <a:bodyPr/>
          <a:lstStyle/>
          <a:p>
            <a:pPr>
              <a:defRPr/>
            </a:pPr>
            <a:r>
              <a:rPr lang="en-US" dirty="0"/>
              <a:t>Slide </a:t>
            </a:r>
            <a:fld id="{C1789BC7-C074-42CC-ADF8-5107DF6BD1C1}" type="slidenum">
              <a:rPr lang="en-US" smtClean="0"/>
              <a:pPr>
                <a:defRPr/>
              </a:pPr>
              <a:t>9</a:t>
            </a:fld>
            <a:endParaRPr lang="en-US" dirty="0"/>
          </a:p>
        </p:txBody>
      </p:sp>
      <p:sp>
        <p:nvSpPr>
          <p:cNvPr id="8" name="Title 1">
            <a:extLst>
              <a:ext uri="{FF2B5EF4-FFF2-40B4-BE49-F238E27FC236}">
                <a16:creationId xmlns:a16="http://schemas.microsoft.com/office/drawing/2014/main" id="{6545766C-9F5A-46A0-909C-D869FF03E5AA}"/>
              </a:ext>
            </a:extLst>
          </p:cNvPr>
          <p:cNvSpPr txBox="1">
            <a:spLocks/>
          </p:cNvSpPr>
          <p:nvPr/>
        </p:nvSpPr>
        <p:spPr bwMode="auto">
          <a:xfrm>
            <a:off x="216567" y="495308"/>
            <a:ext cx="10421342"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vl="1" algn="l"/>
            <a:r>
              <a:rPr lang="en-US" altLang="zh-CN" dirty="0"/>
              <a:t>Some New Use Cases – Use Case 2 </a:t>
            </a:r>
          </a:p>
        </p:txBody>
      </p:sp>
      <p:sp>
        <p:nvSpPr>
          <p:cNvPr id="11" name="Content Placeholder 2">
            <a:extLst>
              <a:ext uri="{FF2B5EF4-FFF2-40B4-BE49-F238E27FC236}">
                <a16:creationId xmlns:a16="http://schemas.microsoft.com/office/drawing/2014/main" id="{7D03788A-1530-4AA4-BEBB-842135CB5B83}"/>
              </a:ext>
            </a:extLst>
          </p:cNvPr>
          <p:cNvSpPr>
            <a:spLocks noGrp="1"/>
          </p:cNvSpPr>
          <p:nvPr>
            <p:ph idx="1"/>
          </p:nvPr>
        </p:nvSpPr>
        <p:spPr>
          <a:xfrm>
            <a:off x="488873" y="1253331"/>
            <a:ext cx="11214253" cy="4351338"/>
          </a:xfrm>
        </p:spPr>
        <p:txBody>
          <a:bodyPr/>
          <a:lstStyle/>
          <a:p>
            <a:pPr marL="0" indent="0">
              <a:buNone/>
            </a:pPr>
            <a:r>
              <a:rPr lang="en-US" b="0" dirty="0">
                <a:sym typeface="Wingdings" panose="05000000000000000000" pitchFamily="2" charset="2"/>
              </a:rPr>
              <a:t>Here, the problem is (</a:t>
            </a:r>
            <a:r>
              <a:rPr lang="en-US" altLang="zh-CN" b="0" dirty="0"/>
              <a:t>Let’s assume the old MAC is MAC1, while the new MAC is MAC2</a:t>
            </a:r>
            <a:r>
              <a:rPr lang="en-US" altLang="zh-CN" dirty="0"/>
              <a:t>):</a:t>
            </a:r>
          </a:p>
          <a:p>
            <a:pPr>
              <a:buFont typeface="Wingdings" panose="05000000000000000000" pitchFamily="2" charset="2"/>
              <a:buChar char="à"/>
            </a:pPr>
            <a:r>
              <a:rPr lang="en-US" altLang="zh-CN" b="0" dirty="0"/>
              <a:t>Deny list case: the STA (that is in deny list because of MAC1) still can associate with the AP through MAC2 because MAC2 is not in deny list in the system.</a:t>
            </a:r>
          </a:p>
          <a:p>
            <a:pPr>
              <a:buFont typeface="Wingdings" panose="05000000000000000000" pitchFamily="2" charset="2"/>
              <a:buChar char="à"/>
            </a:pPr>
            <a:endParaRPr lang="en-US" altLang="zh-CN" b="0" dirty="0"/>
          </a:p>
          <a:p>
            <a:pPr>
              <a:buFont typeface="Wingdings" panose="05000000000000000000" pitchFamily="2" charset="2"/>
              <a:buChar char="à"/>
            </a:pPr>
            <a:endParaRPr lang="en-US" altLang="zh-CN" b="0" dirty="0"/>
          </a:p>
          <a:p>
            <a:pPr>
              <a:buFont typeface="Wingdings" panose="05000000000000000000" pitchFamily="2" charset="2"/>
              <a:buChar char="à"/>
            </a:pPr>
            <a:endParaRPr lang="en-US" altLang="zh-CN" b="0" dirty="0"/>
          </a:p>
          <a:p>
            <a:pPr>
              <a:buFont typeface="Wingdings" panose="05000000000000000000" pitchFamily="2" charset="2"/>
              <a:buChar char="à"/>
            </a:pPr>
            <a:r>
              <a:rPr lang="en-US" altLang="zh-CN" b="0" dirty="0">
                <a:sym typeface="Wingdings" panose="05000000000000000000" pitchFamily="2" charset="2"/>
              </a:rPr>
              <a:t>Allow list case: </a:t>
            </a:r>
            <a:r>
              <a:rPr lang="en-US" altLang="zh-CN" b="0" dirty="0"/>
              <a:t>the STA (that is in allow list with MAC1) can’t associate with the AP through MAC2 because MAC2 is not in allow list in the system.</a:t>
            </a:r>
          </a:p>
          <a:p>
            <a:pPr marL="0" indent="0">
              <a:buNone/>
            </a:pPr>
            <a:endParaRPr lang="en-US" dirty="0"/>
          </a:p>
        </p:txBody>
      </p:sp>
      <p:grpSp>
        <p:nvGrpSpPr>
          <p:cNvPr id="12" name="Group 11">
            <a:extLst>
              <a:ext uri="{FF2B5EF4-FFF2-40B4-BE49-F238E27FC236}">
                <a16:creationId xmlns:a16="http://schemas.microsoft.com/office/drawing/2014/main" id="{131B101A-608A-4B2F-B429-0A7860701C2B}"/>
              </a:ext>
            </a:extLst>
          </p:cNvPr>
          <p:cNvGrpSpPr/>
          <p:nvPr/>
        </p:nvGrpSpPr>
        <p:grpSpPr>
          <a:xfrm>
            <a:off x="987795" y="2866549"/>
            <a:ext cx="914400" cy="1099066"/>
            <a:chOff x="2095315" y="2425369"/>
            <a:chExt cx="914400" cy="1099066"/>
          </a:xfrm>
        </p:grpSpPr>
        <p:pic>
          <p:nvPicPr>
            <p:cNvPr id="13" name="Graphic 12" descr="Wireless router">
              <a:extLst>
                <a:ext uri="{FF2B5EF4-FFF2-40B4-BE49-F238E27FC236}">
                  <a16:creationId xmlns:a16="http://schemas.microsoft.com/office/drawing/2014/main" id="{66B93F28-B2D5-408F-A5C0-4D684296471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95315" y="2425369"/>
              <a:ext cx="914400" cy="914400"/>
            </a:xfrm>
            <a:prstGeom prst="rect">
              <a:avLst/>
            </a:prstGeom>
          </p:spPr>
        </p:pic>
        <p:sp>
          <p:nvSpPr>
            <p:cNvPr id="14" name="TextBox 13">
              <a:extLst>
                <a:ext uri="{FF2B5EF4-FFF2-40B4-BE49-F238E27FC236}">
                  <a16:creationId xmlns:a16="http://schemas.microsoft.com/office/drawing/2014/main" id="{FB604F1E-5CE0-469D-9007-ECC580DBE7D2}"/>
                </a:ext>
              </a:extLst>
            </p:cNvPr>
            <p:cNvSpPr txBox="1"/>
            <p:nvPr/>
          </p:nvSpPr>
          <p:spPr>
            <a:xfrm>
              <a:off x="2243893" y="3155103"/>
              <a:ext cx="717452" cy="369332"/>
            </a:xfrm>
            <a:prstGeom prst="rect">
              <a:avLst/>
            </a:prstGeom>
            <a:noFill/>
          </p:spPr>
          <p:txBody>
            <a:bodyPr wrap="square" rtlCol="0">
              <a:spAutoFit/>
            </a:bodyPr>
            <a:lstStyle/>
            <a:p>
              <a:r>
                <a:rPr lang="en-US" altLang="zh-CN" dirty="0"/>
                <a:t>AP1</a:t>
              </a:r>
              <a:endParaRPr lang="zh-CN" altLang="en-US" dirty="0"/>
            </a:p>
          </p:txBody>
        </p:sp>
      </p:grpSp>
      <p:grpSp>
        <p:nvGrpSpPr>
          <p:cNvPr id="15" name="Group 14">
            <a:extLst>
              <a:ext uri="{FF2B5EF4-FFF2-40B4-BE49-F238E27FC236}">
                <a16:creationId xmlns:a16="http://schemas.microsoft.com/office/drawing/2014/main" id="{338C701B-1BDC-4351-B9A7-84493C109087}"/>
              </a:ext>
            </a:extLst>
          </p:cNvPr>
          <p:cNvGrpSpPr/>
          <p:nvPr/>
        </p:nvGrpSpPr>
        <p:grpSpPr>
          <a:xfrm>
            <a:off x="4063122" y="2995242"/>
            <a:ext cx="954069" cy="1023892"/>
            <a:chOff x="311453" y="5109932"/>
            <a:chExt cx="954069" cy="1023892"/>
          </a:xfrm>
        </p:grpSpPr>
        <p:pic>
          <p:nvPicPr>
            <p:cNvPr id="16" name="Graphic 15" descr="Smart Phone">
              <a:extLst>
                <a:ext uri="{FF2B5EF4-FFF2-40B4-BE49-F238E27FC236}">
                  <a16:creationId xmlns:a16="http://schemas.microsoft.com/office/drawing/2014/main" id="{E6B872E3-54B4-4BAE-B2B2-F0BA4C031FE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22925" y="5109932"/>
              <a:ext cx="531124" cy="500371"/>
            </a:xfrm>
            <a:prstGeom prst="rect">
              <a:avLst/>
            </a:prstGeom>
          </p:spPr>
        </p:pic>
        <p:sp>
          <p:nvSpPr>
            <p:cNvPr id="17" name="TextBox 16">
              <a:extLst>
                <a:ext uri="{FF2B5EF4-FFF2-40B4-BE49-F238E27FC236}">
                  <a16:creationId xmlns:a16="http://schemas.microsoft.com/office/drawing/2014/main" id="{A5C994D1-7109-421B-942F-6EA47000DA61}"/>
                </a:ext>
              </a:extLst>
            </p:cNvPr>
            <p:cNvSpPr txBox="1"/>
            <p:nvPr/>
          </p:nvSpPr>
          <p:spPr>
            <a:xfrm>
              <a:off x="311453" y="5549049"/>
              <a:ext cx="954069" cy="584775"/>
            </a:xfrm>
            <a:prstGeom prst="rect">
              <a:avLst/>
            </a:prstGeom>
            <a:noFill/>
          </p:spPr>
          <p:txBody>
            <a:bodyPr wrap="square" rtlCol="0">
              <a:spAutoFit/>
            </a:bodyPr>
            <a:lstStyle/>
            <a:p>
              <a:pPr algn="ctr"/>
              <a:r>
                <a:rPr lang="en-US" altLang="zh-CN" dirty="0"/>
                <a:t>STA1</a:t>
              </a:r>
              <a:br>
                <a:rPr lang="en-US" altLang="zh-CN" dirty="0"/>
              </a:br>
              <a:r>
                <a:rPr lang="en-US" altLang="zh-CN" sz="1400" dirty="0"/>
                <a:t>(</a:t>
              </a:r>
              <a:r>
                <a:rPr lang="en-US" altLang="zh-CN" sz="1400" b="1" dirty="0">
                  <a:solidFill>
                    <a:srgbClr val="FF0000"/>
                  </a:solidFill>
                </a:rPr>
                <a:t>MAC1</a:t>
              </a:r>
              <a:r>
                <a:rPr lang="en-US" altLang="zh-CN" sz="1400" dirty="0"/>
                <a:t>)</a:t>
              </a:r>
              <a:endParaRPr lang="zh-CN" altLang="en-US" sz="1400" dirty="0"/>
            </a:p>
          </p:txBody>
        </p:sp>
      </p:grpSp>
      <p:cxnSp>
        <p:nvCxnSpPr>
          <p:cNvPr id="20" name="Straight Arrow Connector 19">
            <a:extLst>
              <a:ext uri="{FF2B5EF4-FFF2-40B4-BE49-F238E27FC236}">
                <a16:creationId xmlns:a16="http://schemas.microsoft.com/office/drawing/2014/main" id="{94C70F8E-1D5D-4027-B4B0-FCF90F172CDF}"/>
              </a:ext>
            </a:extLst>
          </p:cNvPr>
          <p:cNvCxnSpPr>
            <a:cxnSpLocks/>
          </p:cNvCxnSpPr>
          <p:nvPr/>
        </p:nvCxnSpPr>
        <p:spPr bwMode="auto">
          <a:xfrm>
            <a:off x="2271274" y="3245427"/>
            <a:ext cx="1619715" cy="4242"/>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22" name="Flowchart: Process 21">
            <a:extLst>
              <a:ext uri="{FF2B5EF4-FFF2-40B4-BE49-F238E27FC236}">
                <a16:creationId xmlns:a16="http://schemas.microsoft.com/office/drawing/2014/main" id="{BB8CC1C9-67F9-4CBA-8C9F-5000EC62EFF7}"/>
              </a:ext>
            </a:extLst>
          </p:cNvPr>
          <p:cNvSpPr/>
          <p:nvPr/>
        </p:nvSpPr>
        <p:spPr bwMode="auto">
          <a:xfrm>
            <a:off x="2050773" y="3391092"/>
            <a:ext cx="2060719" cy="689304"/>
          </a:xfrm>
          <a:prstGeom prst="flowChartProcess">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1450" indent="-171450" eaLnBrk="0" fontAlgn="base" hangingPunct="0">
              <a:spcBef>
                <a:spcPct val="0"/>
              </a:spcBef>
              <a:spcAft>
                <a:spcPct val="0"/>
              </a:spcAft>
              <a:buFont typeface="Arial" panose="020B0604020202020204" pitchFamily="34" charset="0"/>
              <a:buChar char="•"/>
            </a:pPr>
            <a:r>
              <a:rPr lang="en-US" altLang="zh-CN" sz="1400" dirty="0">
                <a:latin typeface="Times New Roman" pitchFamily="18" charset="0"/>
              </a:rPr>
              <a:t>STA1 access </a:t>
            </a:r>
            <a:r>
              <a:rPr lang="en-US" altLang="zh-CN" sz="1400" b="1" dirty="0">
                <a:solidFill>
                  <a:srgbClr val="FF0000"/>
                </a:solidFill>
                <a:latin typeface="Times New Roman" pitchFamily="18" charset="0"/>
              </a:rPr>
              <a:t>DENIED</a:t>
            </a:r>
            <a:r>
              <a:rPr lang="en-US" altLang="zh-CN" sz="1400" dirty="0">
                <a:latin typeface="Times New Roman" pitchFamily="18" charset="0"/>
              </a:rPr>
              <a:t> because MAC1 is in “deny list”</a:t>
            </a:r>
            <a:endParaRPr lang="zh-CN" altLang="en-US" sz="1400" dirty="0">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cxnSp>
        <p:nvCxnSpPr>
          <p:cNvPr id="24" name="Straight Connector 23">
            <a:extLst>
              <a:ext uri="{FF2B5EF4-FFF2-40B4-BE49-F238E27FC236}">
                <a16:creationId xmlns:a16="http://schemas.microsoft.com/office/drawing/2014/main" id="{573A75FA-2B83-41C1-B34B-D43A5090F0CD}"/>
              </a:ext>
            </a:extLst>
          </p:cNvPr>
          <p:cNvCxnSpPr>
            <a:cxnSpLocks/>
          </p:cNvCxnSpPr>
          <p:nvPr/>
        </p:nvCxnSpPr>
        <p:spPr bwMode="auto">
          <a:xfrm>
            <a:off x="5316272" y="2884518"/>
            <a:ext cx="0" cy="1423530"/>
          </a:xfrm>
          <a:prstGeom prst="line">
            <a:avLst/>
          </a:prstGeom>
          <a:solidFill>
            <a:schemeClr val="accent1"/>
          </a:solidFill>
          <a:ln w="12700" cap="flat" cmpd="sng" algn="ctr">
            <a:solidFill>
              <a:schemeClr val="tx1"/>
            </a:solidFill>
            <a:prstDash val="dash"/>
            <a:round/>
            <a:headEnd type="none" w="sm" len="sm"/>
            <a:tailEnd type="none" w="sm" len="sm"/>
          </a:ln>
          <a:effectLst/>
        </p:spPr>
      </p:cxnSp>
      <p:grpSp>
        <p:nvGrpSpPr>
          <p:cNvPr id="26" name="Group 25">
            <a:extLst>
              <a:ext uri="{FF2B5EF4-FFF2-40B4-BE49-F238E27FC236}">
                <a16:creationId xmlns:a16="http://schemas.microsoft.com/office/drawing/2014/main" id="{75F01C58-9285-40E7-A3F6-646DBC0B9D6A}"/>
              </a:ext>
            </a:extLst>
          </p:cNvPr>
          <p:cNvGrpSpPr/>
          <p:nvPr/>
        </p:nvGrpSpPr>
        <p:grpSpPr>
          <a:xfrm>
            <a:off x="5446138" y="2866549"/>
            <a:ext cx="914400" cy="1099066"/>
            <a:chOff x="2095315" y="2425369"/>
            <a:chExt cx="914400" cy="1099066"/>
          </a:xfrm>
        </p:grpSpPr>
        <p:pic>
          <p:nvPicPr>
            <p:cNvPr id="27" name="Graphic 26" descr="Wireless router">
              <a:extLst>
                <a:ext uri="{FF2B5EF4-FFF2-40B4-BE49-F238E27FC236}">
                  <a16:creationId xmlns:a16="http://schemas.microsoft.com/office/drawing/2014/main" id="{BDC4D01C-8502-474E-95F8-9F040E422D8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95315" y="2425369"/>
              <a:ext cx="914400" cy="914400"/>
            </a:xfrm>
            <a:prstGeom prst="rect">
              <a:avLst/>
            </a:prstGeom>
          </p:spPr>
        </p:pic>
        <p:sp>
          <p:nvSpPr>
            <p:cNvPr id="28" name="TextBox 27">
              <a:extLst>
                <a:ext uri="{FF2B5EF4-FFF2-40B4-BE49-F238E27FC236}">
                  <a16:creationId xmlns:a16="http://schemas.microsoft.com/office/drawing/2014/main" id="{D927BE1A-4FDF-4D48-A8CC-7AE0260CB2F5}"/>
                </a:ext>
              </a:extLst>
            </p:cNvPr>
            <p:cNvSpPr txBox="1"/>
            <p:nvPr/>
          </p:nvSpPr>
          <p:spPr>
            <a:xfrm>
              <a:off x="2243893" y="3155103"/>
              <a:ext cx="717452" cy="369332"/>
            </a:xfrm>
            <a:prstGeom prst="rect">
              <a:avLst/>
            </a:prstGeom>
            <a:noFill/>
          </p:spPr>
          <p:txBody>
            <a:bodyPr wrap="square" rtlCol="0">
              <a:spAutoFit/>
            </a:bodyPr>
            <a:lstStyle/>
            <a:p>
              <a:r>
                <a:rPr lang="en-US" altLang="zh-CN" dirty="0"/>
                <a:t>AP1</a:t>
              </a:r>
              <a:endParaRPr lang="zh-CN" altLang="en-US" dirty="0"/>
            </a:p>
          </p:txBody>
        </p:sp>
      </p:grpSp>
      <p:grpSp>
        <p:nvGrpSpPr>
          <p:cNvPr id="29" name="Group 28">
            <a:extLst>
              <a:ext uri="{FF2B5EF4-FFF2-40B4-BE49-F238E27FC236}">
                <a16:creationId xmlns:a16="http://schemas.microsoft.com/office/drawing/2014/main" id="{F1E1DCC9-60EF-4B54-BDE3-DBB398743CB5}"/>
              </a:ext>
            </a:extLst>
          </p:cNvPr>
          <p:cNvGrpSpPr/>
          <p:nvPr/>
        </p:nvGrpSpPr>
        <p:grpSpPr>
          <a:xfrm>
            <a:off x="8633427" y="3056504"/>
            <a:ext cx="954069" cy="1023892"/>
            <a:chOff x="311453" y="5109932"/>
            <a:chExt cx="954069" cy="1023892"/>
          </a:xfrm>
        </p:grpSpPr>
        <p:pic>
          <p:nvPicPr>
            <p:cNvPr id="30" name="Graphic 29" descr="Smart Phone">
              <a:extLst>
                <a:ext uri="{FF2B5EF4-FFF2-40B4-BE49-F238E27FC236}">
                  <a16:creationId xmlns:a16="http://schemas.microsoft.com/office/drawing/2014/main" id="{3F14FBB7-DC0A-489C-B400-BC6088A9515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22925" y="5109932"/>
              <a:ext cx="531124" cy="500371"/>
            </a:xfrm>
            <a:prstGeom prst="rect">
              <a:avLst/>
            </a:prstGeom>
          </p:spPr>
        </p:pic>
        <p:sp>
          <p:nvSpPr>
            <p:cNvPr id="31" name="TextBox 30">
              <a:extLst>
                <a:ext uri="{FF2B5EF4-FFF2-40B4-BE49-F238E27FC236}">
                  <a16:creationId xmlns:a16="http://schemas.microsoft.com/office/drawing/2014/main" id="{9D1A52FF-80F6-45C8-A071-5DD15816DC18}"/>
                </a:ext>
              </a:extLst>
            </p:cNvPr>
            <p:cNvSpPr txBox="1"/>
            <p:nvPr/>
          </p:nvSpPr>
          <p:spPr>
            <a:xfrm>
              <a:off x="311453" y="5549049"/>
              <a:ext cx="954069" cy="584775"/>
            </a:xfrm>
            <a:prstGeom prst="rect">
              <a:avLst/>
            </a:prstGeom>
            <a:noFill/>
          </p:spPr>
          <p:txBody>
            <a:bodyPr wrap="square" rtlCol="0">
              <a:spAutoFit/>
            </a:bodyPr>
            <a:lstStyle/>
            <a:p>
              <a:pPr algn="ctr"/>
              <a:r>
                <a:rPr lang="en-US" altLang="zh-CN" dirty="0"/>
                <a:t>STA1</a:t>
              </a:r>
              <a:br>
                <a:rPr lang="en-US" altLang="zh-CN" dirty="0"/>
              </a:br>
              <a:r>
                <a:rPr lang="en-US" altLang="zh-CN" sz="1400" dirty="0"/>
                <a:t>(</a:t>
              </a:r>
              <a:r>
                <a:rPr lang="en-US" altLang="zh-CN" sz="1400" b="1" dirty="0">
                  <a:solidFill>
                    <a:srgbClr val="00B050"/>
                  </a:solidFill>
                </a:rPr>
                <a:t>MAC2</a:t>
              </a:r>
              <a:r>
                <a:rPr lang="en-US" altLang="zh-CN" sz="1400" dirty="0"/>
                <a:t>)</a:t>
              </a:r>
              <a:endParaRPr lang="zh-CN" altLang="en-US" sz="1400" dirty="0"/>
            </a:p>
          </p:txBody>
        </p:sp>
      </p:grpSp>
      <p:cxnSp>
        <p:nvCxnSpPr>
          <p:cNvPr id="32" name="Straight Arrow Connector 31">
            <a:extLst>
              <a:ext uri="{FF2B5EF4-FFF2-40B4-BE49-F238E27FC236}">
                <a16:creationId xmlns:a16="http://schemas.microsoft.com/office/drawing/2014/main" id="{D7D001D7-6D8C-4DF7-8594-BEE4F8A1AFE6}"/>
              </a:ext>
            </a:extLst>
          </p:cNvPr>
          <p:cNvCxnSpPr>
            <a:cxnSpLocks/>
          </p:cNvCxnSpPr>
          <p:nvPr/>
        </p:nvCxnSpPr>
        <p:spPr bwMode="auto">
          <a:xfrm>
            <a:off x="6729617" y="3245427"/>
            <a:ext cx="1619715" cy="4242"/>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33" name="Flowchart: Process 32">
            <a:extLst>
              <a:ext uri="{FF2B5EF4-FFF2-40B4-BE49-F238E27FC236}">
                <a16:creationId xmlns:a16="http://schemas.microsoft.com/office/drawing/2014/main" id="{EC11A46D-3CB4-42A4-A639-93A8C629255A}"/>
              </a:ext>
            </a:extLst>
          </p:cNvPr>
          <p:cNvSpPr/>
          <p:nvPr/>
        </p:nvSpPr>
        <p:spPr bwMode="auto">
          <a:xfrm>
            <a:off x="6509116" y="3391092"/>
            <a:ext cx="2221229" cy="689304"/>
          </a:xfrm>
          <a:prstGeom prst="flowChartProcess">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1450" indent="-171450" eaLnBrk="0" fontAlgn="base" hangingPunct="0">
              <a:spcBef>
                <a:spcPct val="0"/>
              </a:spcBef>
              <a:spcAft>
                <a:spcPct val="0"/>
              </a:spcAft>
              <a:buFont typeface="Arial" panose="020B0604020202020204" pitchFamily="34" charset="0"/>
              <a:buChar char="•"/>
            </a:pPr>
            <a:r>
              <a:rPr lang="en-US" altLang="zh-CN" sz="1400" dirty="0">
                <a:latin typeface="Times New Roman" pitchFamily="18" charset="0"/>
              </a:rPr>
              <a:t>STA1 access </a:t>
            </a:r>
            <a:r>
              <a:rPr lang="en-US" altLang="zh-CN" sz="1400" b="1" dirty="0">
                <a:solidFill>
                  <a:srgbClr val="00B050"/>
                </a:solidFill>
                <a:latin typeface="Times New Roman" pitchFamily="18" charset="0"/>
              </a:rPr>
              <a:t>GRANTED</a:t>
            </a:r>
            <a:r>
              <a:rPr lang="en-US" altLang="zh-CN" sz="1400" dirty="0">
                <a:latin typeface="Times New Roman" pitchFamily="18" charset="0"/>
              </a:rPr>
              <a:t> because MAC2 is </a:t>
            </a:r>
            <a:r>
              <a:rPr lang="en-US" altLang="zh-CN" sz="1400" u="sng" dirty="0">
                <a:latin typeface="Times New Roman" pitchFamily="18" charset="0"/>
              </a:rPr>
              <a:t>not</a:t>
            </a:r>
            <a:r>
              <a:rPr lang="en-US" altLang="zh-CN" sz="1400" dirty="0">
                <a:latin typeface="Times New Roman" pitchFamily="18" charset="0"/>
              </a:rPr>
              <a:t> in “deny list”</a:t>
            </a:r>
            <a:endParaRPr lang="zh-CN" altLang="en-US" sz="1400" dirty="0">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grpSp>
        <p:nvGrpSpPr>
          <p:cNvPr id="34" name="Group 33">
            <a:extLst>
              <a:ext uri="{FF2B5EF4-FFF2-40B4-BE49-F238E27FC236}">
                <a16:creationId xmlns:a16="http://schemas.microsoft.com/office/drawing/2014/main" id="{D0C8033D-9026-4471-930E-FAE09CE5438F}"/>
              </a:ext>
            </a:extLst>
          </p:cNvPr>
          <p:cNvGrpSpPr/>
          <p:nvPr/>
        </p:nvGrpSpPr>
        <p:grpSpPr>
          <a:xfrm>
            <a:off x="987795" y="4973064"/>
            <a:ext cx="914400" cy="1099066"/>
            <a:chOff x="2095315" y="2425369"/>
            <a:chExt cx="914400" cy="1099066"/>
          </a:xfrm>
        </p:grpSpPr>
        <p:pic>
          <p:nvPicPr>
            <p:cNvPr id="35" name="Graphic 34" descr="Wireless router">
              <a:extLst>
                <a:ext uri="{FF2B5EF4-FFF2-40B4-BE49-F238E27FC236}">
                  <a16:creationId xmlns:a16="http://schemas.microsoft.com/office/drawing/2014/main" id="{6A436906-9759-4B82-9360-E43C736F342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95315" y="2425369"/>
              <a:ext cx="914400" cy="914400"/>
            </a:xfrm>
            <a:prstGeom prst="rect">
              <a:avLst/>
            </a:prstGeom>
          </p:spPr>
        </p:pic>
        <p:sp>
          <p:nvSpPr>
            <p:cNvPr id="36" name="TextBox 35">
              <a:extLst>
                <a:ext uri="{FF2B5EF4-FFF2-40B4-BE49-F238E27FC236}">
                  <a16:creationId xmlns:a16="http://schemas.microsoft.com/office/drawing/2014/main" id="{227E09FB-A0BC-4C98-9296-B0408ACB0CE2}"/>
                </a:ext>
              </a:extLst>
            </p:cNvPr>
            <p:cNvSpPr txBox="1"/>
            <p:nvPr/>
          </p:nvSpPr>
          <p:spPr>
            <a:xfrm>
              <a:off x="2243893" y="3155103"/>
              <a:ext cx="717452" cy="369332"/>
            </a:xfrm>
            <a:prstGeom prst="rect">
              <a:avLst/>
            </a:prstGeom>
            <a:noFill/>
          </p:spPr>
          <p:txBody>
            <a:bodyPr wrap="square" rtlCol="0">
              <a:spAutoFit/>
            </a:bodyPr>
            <a:lstStyle/>
            <a:p>
              <a:r>
                <a:rPr lang="en-US" altLang="zh-CN" dirty="0"/>
                <a:t>AP1</a:t>
              </a:r>
              <a:endParaRPr lang="zh-CN" altLang="en-US" dirty="0"/>
            </a:p>
          </p:txBody>
        </p:sp>
      </p:grpSp>
      <p:grpSp>
        <p:nvGrpSpPr>
          <p:cNvPr id="37" name="Group 36">
            <a:extLst>
              <a:ext uri="{FF2B5EF4-FFF2-40B4-BE49-F238E27FC236}">
                <a16:creationId xmlns:a16="http://schemas.microsoft.com/office/drawing/2014/main" id="{451BDC87-62D8-4E68-8EB7-59FF85AB0FEE}"/>
              </a:ext>
            </a:extLst>
          </p:cNvPr>
          <p:cNvGrpSpPr/>
          <p:nvPr/>
        </p:nvGrpSpPr>
        <p:grpSpPr>
          <a:xfrm>
            <a:off x="4166635" y="5122084"/>
            <a:ext cx="954069" cy="1023892"/>
            <a:chOff x="311453" y="5109932"/>
            <a:chExt cx="954069" cy="1023892"/>
          </a:xfrm>
        </p:grpSpPr>
        <p:pic>
          <p:nvPicPr>
            <p:cNvPr id="38" name="Graphic 37" descr="Smart Phone">
              <a:extLst>
                <a:ext uri="{FF2B5EF4-FFF2-40B4-BE49-F238E27FC236}">
                  <a16:creationId xmlns:a16="http://schemas.microsoft.com/office/drawing/2014/main" id="{563D8330-C3D9-4AC3-BC75-D2193CC3187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22925" y="5109932"/>
              <a:ext cx="531124" cy="500371"/>
            </a:xfrm>
            <a:prstGeom prst="rect">
              <a:avLst/>
            </a:prstGeom>
          </p:spPr>
        </p:pic>
        <p:sp>
          <p:nvSpPr>
            <p:cNvPr id="39" name="TextBox 38">
              <a:extLst>
                <a:ext uri="{FF2B5EF4-FFF2-40B4-BE49-F238E27FC236}">
                  <a16:creationId xmlns:a16="http://schemas.microsoft.com/office/drawing/2014/main" id="{EF295A44-113F-48C8-816B-2ED39CF54875}"/>
                </a:ext>
              </a:extLst>
            </p:cNvPr>
            <p:cNvSpPr txBox="1"/>
            <p:nvPr/>
          </p:nvSpPr>
          <p:spPr>
            <a:xfrm>
              <a:off x="311453" y="5549049"/>
              <a:ext cx="954069" cy="584775"/>
            </a:xfrm>
            <a:prstGeom prst="rect">
              <a:avLst/>
            </a:prstGeom>
            <a:noFill/>
          </p:spPr>
          <p:txBody>
            <a:bodyPr wrap="square" rtlCol="0">
              <a:spAutoFit/>
            </a:bodyPr>
            <a:lstStyle/>
            <a:p>
              <a:pPr algn="ctr"/>
              <a:r>
                <a:rPr lang="en-US" altLang="zh-CN" dirty="0"/>
                <a:t>STA1</a:t>
              </a:r>
              <a:br>
                <a:rPr lang="en-US" altLang="zh-CN" dirty="0"/>
              </a:br>
              <a:r>
                <a:rPr lang="en-US" altLang="zh-CN" sz="1400" dirty="0"/>
                <a:t>(</a:t>
              </a:r>
              <a:r>
                <a:rPr lang="en-US" altLang="zh-CN" sz="1400" b="1" dirty="0">
                  <a:solidFill>
                    <a:srgbClr val="00B050"/>
                  </a:solidFill>
                </a:rPr>
                <a:t>MAC1</a:t>
              </a:r>
              <a:r>
                <a:rPr lang="en-US" altLang="zh-CN" sz="1400" dirty="0"/>
                <a:t>)</a:t>
              </a:r>
              <a:endParaRPr lang="zh-CN" altLang="en-US" sz="1400" dirty="0"/>
            </a:p>
          </p:txBody>
        </p:sp>
      </p:grpSp>
      <p:cxnSp>
        <p:nvCxnSpPr>
          <p:cNvPr id="40" name="Straight Arrow Connector 39">
            <a:extLst>
              <a:ext uri="{FF2B5EF4-FFF2-40B4-BE49-F238E27FC236}">
                <a16:creationId xmlns:a16="http://schemas.microsoft.com/office/drawing/2014/main" id="{D251E590-0FA6-491C-954E-189398C61914}"/>
              </a:ext>
            </a:extLst>
          </p:cNvPr>
          <p:cNvCxnSpPr>
            <a:cxnSpLocks/>
          </p:cNvCxnSpPr>
          <p:nvPr/>
        </p:nvCxnSpPr>
        <p:spPr bwMode="auto">
          <a:xfrm>
            <a:off x="2271274" y="5351942"/>
            <a:ext cx="1619715" cy="4242"/>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41" name="Flowchart: Process 40">
            <a:extLst>
              <a:ext uri="{FF2B5EF4-FFF2-40B4-BE49-F238E27FC236}">
                <a16:creationId xmlns:a16="http://schemas.microsoft.com/office/drawing/2014/main" id="{39D060E3-A34F-4BA6-9265-0E6DBB0398EA}"/>
              </a:ext>
            </a:extLst>
          </p:cNvPr>
          <p:cNvSpPr/>
          <p:nvPr/>
        </p:nvSpPr>
        <p:spPr bwMode="auto">
          <a:xfrm>
            <a:off x="2050773" y="5497607"/>
            <a:ext cx="2223818" cy="689304"/>
          </a:xfrm>
          <a:prstGeom prst="flowChartProcess">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1450" indent="-171450" eaLnBrk="0" fontAlgn="base" hangingPunct="0">
              <a:spcBef>
                <a:spcPct val="0"/>
              </a:spcBef>
              <a:spcAft>
                <a:spcPct val="0"/>
              </a:spcAft>
              <a:buFont typeface="Arial" panose="020B0604020202020204" pitchFamily="34" charset="0"/>
              <a:buChar char="•"/>
            </a:pPr>
            <a:r>
              <a:rPr lang="en-US" altLang="zh-CN" sz="1400" dirty="0">
                <a:latin typeface="Times New Roman" pitchFamily="18" charset="0"/>
              </a:rPr>
              <a:t>STA1 access </a:t>
            </a:r>
            <a:r>
              <a:rPr lang="en-US" altLang="zh-CN" sz="1400" b="1" dirty="0">
                <a:solidFill>
                  <a:srgbClr val="00B050"/>
                </a:solidFill>
                <a:latin typeface="Times New Roman" pitchFamily="18" charset="0"/>
              </a:rPr>
              <a:t>GRANTED</a:t>
            </a:r>
            <a:r>
              <a:rPr lang="en-US" altLang="zh-CN" sz="1400" dirty="0">
                <a:latin typeface="Times New Roman" pitchFamily="18" charset="0"/>
              </a:rPr>
              <a:t> because MAC1 is in “allow list”</a:t>
            </a:r>
            <a:endParaRPr lang="zh-CN" altLang="en-US" sz="1400" dirty="0">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cxnSp>
        <p:nvCxnSpPr>
          <p:cNvPr id="42" name="Straight Connector 41">
            <a:extLst>
              <a:ext uri="{FF2B5EF4-FFF2-40B4-BE49-F238E27FC236}">
                <a16:creationId xmlns:a16="http://schemas.microsoft.com/office/drawing/2014/main" id="{65B10C33-9C7F-48CA-9332-3A637A4E5AA6}"/>
              </a:ext>
            </a:extLst>
          </p:cNvPr>
          <p:cNvCxnSpPr>
            <a:cxnSpLocks/>
          </p:cNvCxnSpPr>
          <p:nvPr/>
        </p:nvCxnSpPr>
        <p:spPr bwMode="auto">
          <a:xfrm>
            <a:off x="5316272" y="4991033"/>
            <a:ext cx="0" cy="1423530"/>
          </a:xfrm>
          <a:prstGeom prst="line">
            <a:avLst/>
          </a:prstGeom>
          <a:solidFill>
            <a:schemeClr val="accent1"/>
          </a:solidFill>
          <a:ln w="12700" cap="flat" cmpd="sng" algn="ctr">
            <a:solidFill>
              <a:schemeClr val="tx1"/>
            </a:solidFill>
            <a:prstDash val="dash"/>
            <a:round/>
            <a:headEnd type="none" w="sm" len="sm"/>
            <a:tailEnd type="none" w="sm" len="sm"/>
          </a:ln>
          <a:effectLst/>
        </p:spPr>
      </p:cxnSp>
      <p:grpSp>
        <p:nvGrpSpPr>
          <p:cNvPr id="43" name="Group 42">
            <a:extLst>
              <a:ext uri="{FF2B5EF4-FFF2-40B4-BE49-F238E27FC236}">
                <a16:creationId xmlns:a16="http://schemas.microsoft.com/office/drawing/2014/main" id="{60AEA5E6-208C-4CD3-BFF8-71ED609FBB1B}"/>
              </a:ext>
            </a:extLst>
          </p:cNvPr>
          <p:cNvGrpSpPr/>
          <p:nvPr/>
        </p:nvGrpSpPr>
        <p:grpSpPr>
          <a:xfrm>
            <a:off x="5446138" y="4973064"/>
            <a:ext cx="914400" cy="1099066"/>
            <a:chOff x="2095315" y="2425369"/>
            <a:chExt cx="914400" cy="1099066"/>
          </a:xfrm>
        </p:grpSpPr>
        <p:pic>
          <p:nvPicPr>
            <p:cNvPr id="44" name="Graphic 43" descr="Wireless router">
              <a:extLst>
                <a:ext uri="{FF2B5EF4-FFF2-40B4-BE49-F238E27FC236}">
                  <a16:creationId xmlns:a16="http://schemas.microsoft.com/office/drawing/2014/main" id="{F628EBB1-F2D5-48C6-87F8-DACF8102B6C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95315" y="2425369"/>
              <a:ext cx="914400" cy="914400"/>
            </a:xfrm>
            <a:prstGeom prst="rect">
              <a:avLst/>
            </a:prstGeom>
          </p:spPr>
        </p:pic>
        <p:sp>
          <p:nvSpPr>
            <p:cNvPr id="45" name="TextBox 44">
              <a:extLst>
                <a:ext uri="{FF2B5EF4-FFF2-40B4-BE49-F238E27FC236}">
                  <a16:creationId xmlns:a16="http://schemas.microsoft.com/office/drawing/2014/main" id="{5D75A76E-3053-4765-AD88-DAFE888FCA56}"/>
                </a:ext>
              </a:extLst>
            </p:cNvPr>
            <p:cNvSpPr txBox="1"/>
            <p:nvPr/>
          </p:nvSpPr>
          <p:spPr>
            <a:xfrm>
              <a:off x="2243893" y="3155103"/>
              <a:ext cx="717452" cy="369332"/>
            </a:xfrm>
            <a:prstGeom prst="rect">
              <a:avLst/>
            </a:prstGeom>
            <a:noFill/>
          </p:spPr>
          <p:txBody>
            <a:bodyPr wrap="square" rtlCol="0">
              <a:spAutoFit/>
            </a:bodyPr>
            <a:lstStyle/>
            <a:p>
              <a:r>
                <a:rPr lang="en-US" altLang="zh-CN" dirty="0"/>
                <a:t>AP1</a:t>
              </a:r>
              <a:endParaRPr lang="zh-CN" altLang="en-US" dirty="0"/>
            </a:p>
          </p:txBody>
        </p:sp>
      </p:grpSp>
      <p:grpSp>
        <p:nvGrpSpPr>
          <p:cNvPr id="46" name="Group 45">
            <a:extLst>
              <a:ext uri="{FF2B5EF4-FFF2-40B4-BE49-F238E27FC236}">
                <a16:creationId xmlns:a16="http://schemas.microsoft.com/office/drawing/2014/main" id="{4F96EE73-A17D-4C61-9A3A-A007D44C94BE}"/>
              </a:ext>
            </a:extLst>
          </p:cNvPr>
          <p:cNvGrpSpPr/>
          <p:nvPr/>
        </p:nvGrpSpPr>
        <p:grpSpPr>
          <a:xfrm>
            <a:off x="8633427" y="5163019"/>
            <a:ext cx="954069" cy="1023892"/>
            <a:chOff x="311453" y="5109932"/>
            <a:chExt cx="954069" cy="1023892"/>
          </a:xfrm>
        </p:grpSpPr>
        <p:pic>
          <p:nvPicPr>
            <p:cNvPr id="47" name="Graphic 46" descr="Smart Phone">
              <a:extLst>
                <a:ext uri="{FF2B5EF4-FFF2-40B4-BE49-F238E27FC236}">
                  <a16:creationId xmlns:a16="http://schemas.microsoft.com/office/drawing/2014/main" id="{89534403-0A1B-47EA-908B-115E91F3B48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22925" y="5109932"/>
              <a:ext cx="531124" cy="500371"/>
            </a:xfrm>
            <a:prstGeom prst="rect">
              <a:avLst/>
            </a:prstGeom>
          </p:spPr>
        </p:pic>
        <p:sp>
          <p:nvSpPr>
            <p:cNvPr id="48" name="TextBox 47">
              <a:extLst>
                <a:ext uri="{FF2B5EF4-FFF2-40B4-BE49-F238E27FC236}">
                  <a16:creationId xmlns:a16="http://schemas.microsoft.com/office/drawing/2014/main" id="{1D2B6449-5550-4078-9DAE-C1D8576BE152}"/>
                </a:ext>
              </a:extLst>
            </p:cNvPr>
            <p:cNvSpPr txBox="1"/>
            <p:nvPr/>
          </p:nvSpPr>
          <p:spPr>
            <a:xfrm>
              <a:off x="311453" y="5549049"/>
              <a:ext cx="954069" cy="584775"/>
            </a:xfrm>
            <a:prstGeom prst="rect">
              <a:avLst/>
            </a:prstGeom>
            <a:noFill/>
          </p:spPr>
          <p:txBody>
            <a:bodyPr wrap="square" rtlCol="0">
              <a:spAutoFit/>
            </a:bodyPr>
            <a:lstStyle/>
            <a:p>
              <a:pPr algn="ctr"/>
              <a:r>
                <a:rPr lang="en-US" altLang="zh-CN" dirty="0"/>
                <a:t>STA1</a:t>
              </a:r>
              <a:br>
                <a:rPr lang="en-US" altLang="zh-CN" dirty="0"/>
              </a:br>
              <a:r>
                <a:rPr lang="en-US" altLang="zh-CN" sz="1400" dirty="0"/>
                <a:t>(</a:t>
              </a:r>
              <a:r>
                <a:rPr lang="en-US" altLang="zh-CN" sz="1400" b="1" dirty="0">
                  <a:solidFill>
                    <a:srgbClr val="FF0000"/>
                  </a:solidFill>
                </a:rPr>
                <a:t>MAC2</a:t>
              </a:r>
              <a:r>
                <a:rPr lang="en-US" altLang="zh-CN" sz="1400" dirty="0"/>
                <a:t>)</a:t>
              </a:r>
              <a:endParaRPr lang="zh-CN" altLang="en-US" sz="1400" dirty="0"/>
            </a:p>
          </p:txBody>
        </p:sp>
      </p:grpSp>
      <p:cxnSp>
        <p:nvCxnSpPr>
          <p:cNvPr id="49" name="Straight Arrow Connector 48">
            <a:extLst>
              <a:ext uri="{FF2B5EF4-FFF2-40B4-BE49-F238E27FC236}">
                <a16:creationId xmlns:a16="http://schemas.microsoft.com/office/drawing/2014/main" id="{3564A8CC-95D8-4965-BED3-9D7B3251AB34}"/>
              </a:ext>
            </a:extLst>
          </p:cNvPr>
          <p:cNvCxnSpPr>
            <a:cxnSpLocks/>
          </p:cNvCxnSpPr>
          <p:nvPr/>
        </p:nvCxnSpPr>
        <p:spPr bwMode="auto">
          <a:xfrm>
            <a:off x="6729617" y="5351942"/>
            <a:ext cx="1619715" cy="4242"/>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50" name="Flowchart: Process 49">
            <a:extLst>
              <a:ext uri="{FF2B5EF4-FFF2-40B4-BE49-F238E27FC236}">
                <a16:creationId xmlns:a16="http://schemas.microsoft.com/office/drawing/2014/main" id="{C8173664-E400-4B85-95E4-752BA50F640D}"/>
              </a:ext>
            </a:extLst>
          </p:cNvPr>
          <p:cNvSpPr/>
          <p:nvPr/>
        </p:nvSpPr>
        <p:spPr bwMode="auto">
          <a:xfrm>
            <a:off x="6509116" y="5497607"/>
            <a:ext cx="2221229" cy="689304"/>
          </a:xfrm>
          <a:prstGeom prst="flowChartProcess">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1450" indent="-171450" eaLnBrk="0" fontAlgn="base" hangingPunct="0">
              <a:spcBef>
                <a:spcPct val="0"/>
              </a:spcBef>
              <a:spcAft>
                <a:spcPct val="0"/>
              </a:spcAft>
              <a:buFont typeface="Arial" panose="020B0604020202020204" pitchFamily="34" charset="0"/>
              <a:buChar char="•"/>
            </a:pPr>
            <a:r>
              <a:rPr lang="en-US" altLang="zh-CN" sz="1400" dirty="0">
                <a:latin typeface="Times New Roman" pitchFamily="18" charset="0"/>
              </a:rPr>
              <a:t>STA1 access </a:t>
            </a:r>
            <a:r>
              <a:rPr lang="en-US" altLang="zh-CN" sz="1400" b="1" dirty="0">
                <a:solidFill>
                  <a:srgbClr val="FF0000"/>
                </a:solidFill>
                <a:latin typeface="Times New Roman" pitchFamily="18" charset="0"/>
              </a:rPr>
              <a:t>DENIED</a:t>
            </a:r>
            <a:r>
              <a:rPr lang="en-US" altLang="zh-CN" sz="1400" dirty="0">
                <a:latin typeface="Times New Roman" pitchFamily="18" charset="0"/>
              </a:rPr>
              <a:t> because MAC2 is </a:t>
            </a:r>
            <a:r>
              <a:rPr lang="en-US" altLang="zh-CN" sz="1400" u="sng" dirty="0">
                <a:latin typeface="Times New Roman" pitchFamily="18" charset="0"/>
              </a:rPr>
              <a:t>not</a:t>
            </a:r>
            <a:r>
              <a:rPr lang="en-US" altLang="zh-CN" sz="1400" dirty="0">
                <a:latin typeface="Times New Roman" pitchFamily="18" charset="0"/>
              </a:rPr>
              <a:t> in “allow list”</a:t>
            </a:r>
            <a:endParaRPr lang="zh-CN" altLang="en-US" sz="1400" dirty="0">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51" name="页脚占位符 4">
            <a:extLst>
              <a:ext uri="{FF2B5EF4-FFF2-40B4-BE49-F238E27FC236}">
                <a16:creationId xmlns:a16="http://schemas.microsoft.com/office/drawing/2014/main" id="{A13546C9-B7A1-4A93-B240-E65111EB98E2}"/>
              </a:ext>
            </a:extLst>
          </p:cNvPr>
          <p:cNvSpPr>
            <a:spLocks noGrp="1"/>
          </p:cNvSpPr>
          <p:nvPr>
            <p:ph type="ftr" sz="quarter" idx="11"/>
          </p:nvPr>
        </p:nvSpPr>
        <p:spPr>
          <a:xfrm>
            <a:off x="8711604" y="6492875"/>
            <a:ext cx="2616102" cy="276999"/>
          </a:xfrm>
        </p:spPr>
        <p:txBody>
          <a:bodyPr/>
          <a:lstStyle/>
          <a:p>
            <a:r>
              <a:rPr lang="da-DK" dirty="0"/>
              <a:t>Okan Mutgan, et al. (Nokia)</a:t>
            </a:r>
            <a:endParaRPr lang="en-GB" dirty="0"/>
          </a:p>
        </p:txBody>
      </p:sp>
      <p:sp>
        <p:nvSpPr>
          <p:cNvPr id="52" name="Cloud 51">
            <a:extLst>
              <a:ext uri="{FF2B5EF4-FFF2-40B4-BE49-F238E27FC236}">
                <a16:creationId xmlns:a16="http://schemas.microsoft.com/office/drawing/2014/main" id="{3A3181F8-4A79-4AFA-94E4-E06053102349}"/>
              </a:ext>
            </a:extLst>
          </p:cNvPr>
          <p:cNvSpPr/>
          <p:nvPr/>
        </p:nvSpPr>
        <p:spPr bwMode="auto">
          <a:xfrm>
            <a:off x="9702050" y="2995242"/>
            <a:ext cx="2001073" cy="1193986"/>
          </a:xfrm>
          <a:prstGeom prst="cloud">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400" b="1" i="0" u="none" strike="noStrike" cap="none" normalizeH="0" baseline="0" dirty="0">
                <a:ln>
                  <a:noFill/>
                </a:ln>
                <a:solidFill>
                  <a:schemeClr val="tx1"/>
                </a:solidFill>
                <a:effectLst/>
                <a:latin typeface="Times New Roman" pitchFamily="18" charset="0"/>
              </a:rPr>
              <a:t>STA1 </a:t>
            </a:r>
            <a:r>
              <a:rPr kumimoji="0" lang="en-US" altLang="zh-CN" sz="1400" b="1" i="0" u="sng" strike="noStrike" cap="none" normalizeH="0" baseline="0" dirty="0">
                <a:ln>
                  <a:noFill/>
                </a:ln>
                <a:solidFill>
                  <a:schemeClr val="tx1"/>
                </a:solidFill>
                <a:effectLst/>
                <a:latin typeface="Times New Roman" pitchFamily="18" charset="0"/>
              </a:rPr>
              <a:t>should not</a:t>
            </a:r>
            <a:r>
              <a:rPr kumimoji="0" lang="en-US" altLang="zh-CN" sz="1400" b="1" i="0" u="none" strike="noStrike" cap="none" normalizeH="0" baseline="0" dirty="0">
                <a:ln>
                  <a:noFill/>
                </a:ln>
                <a:solidFill>
                  <a:schemeClr val="tx1"/>
                </a:solidFill>
                <a:effectLst/>
                <a:latin typeface="Times New Roman" pitchFamily="18" charset="0"/>
              </a:rPr>
              <a:t> be granted access!</a:t>
            </a:r>
            <a:endParaRPr kumimoji="0" lang="zh-CN" altLang="en-US" sz="1400" b="1" i="0" u="none" strike="noStrike" cap="none" normalizeH="0" baseline="0" dirty="0">
              <a:ln>
                <a:noFill/>
              </a:ln>
              <a:solidFill>
                <a:schemeClr val="tx1"/>
              </a:solidFill>
              <a:effectLst/>
              <a:latin typeface="Times New Roman" pitchFamily="18" charset="0"/>
            </a:endParaRPr>
          </a:p>
        </p:txBody>
      </p:sp>
      <p:sp>
        <p:nvSpPr>
          <p:cNvPr id="53" name="Cloud 52">
            <a:extLst>
              <a:ext uri="{FF2B5EF4-FFF2-40B4-BE49-F238E27FC236}">
                <a16:creationId xmlns:a16="http://schemas.microsoft.com/office/drawing/2014/main" id="{43B57381-7ED0-45DF-963F-66D121548F88}"/>
              </a:ext>
            </a:extLst>
          </p:cNvPr>
          <p:cNvSpPr/>
          <p:nvPr/>
        </p:nvSpPr>
        <p:spPr bwMode="auto">
          <a:xfrm>
            <a:off x="9799837" y="4878144"/>
            <a:ext cx="2001073" cy="1193986"/>
          </a:xfrm>
          <a:prstGeom prst="cloud">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400" b="1" i="0" u="none" strike="noStrike" cap="none" normalizeH="0" baseline="0" dirty="0">
                <a:ln>
                  <a:noFill/>
                </a:ln>
                <a:solidFill>
                  <a:schemeClr val="tx1"/>
                </a:solidFill>
                <a:effectLst/>
                <a:latin typeface="Times New Roman" pitchFamily="18" charset="0"/>
              </a:rPr>
              <a:t>STA1 </a:t>
            </a:r>
            <a:r>
              <a:rPr kumimoji="0" lang="en-US" altLang="zh-CN" sz="1400" b="1" i="0" u="sng" strike="noStrike" cap="none" normalizeH="0" baseline="0" dirty="0">
                <a:ln>
                  <a:noFill/>
                </a:ln>
                <a:solidFill>
                  <a:schemeClr val="tx1"/>
                </a:solidFill>
                <a:effectLst/>
                <a:latin typeface="Times New Roman" pitchFamily="18" charset="0"/>
              </a:rPr>
              <a:t>should</a:t>
            </a:r>
            <a:r>
              <a:rPr kumimoji="0" lang="en-US" altLang="zh-CN" sz="1400" b="1" i="0" u="none" strike="noStrike" cap="none" normalizeH="0" baseline="0" dirty="0">
                <a:ln>
                  <a:noFill/>
                </a:ln>
                <a:solidFill>
                  <a:schemeClr val="tx1"/>
                </a:solidFill>
                <a:effectLst/>
                <a:latin typeface="Times New Roman" pitchFamily="18" charset="0"/>
              </a:rPr>
              <a:t> be granted access!</a:t>
            </a:r>
            <a:endParaRPr kumimoji="0" lang="zh-CN" altLang="en-US" sz="1400" b="1"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7428499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34c87397-5fc1-491e-85e7-d6110dbe9cbd" ContentTypeId="0x0101" PreviousValue="false"/>
</file>

<file path=customXml/item2.xml><?xml version="1.0" encoding="utf-8"?>
<ct:contentTypeSchema xmlns:ct="http://schemas.microsoft.com/office/2006/metadata/contentType" xmlns:ma="http://schemas.microsoft.com/office/2006/metadata/properties/metaAttributes" ct:_="" ma:_="" ma:contentTypeName="Document" ma:contentTypeID="0x01010067BC94C346AF0B4FB46C347AD4C1744E" ma:contentTypeVersion="11" ma:contentTypeDescription="Create a new document." ma:contentTypeScope="" ma:versionID="d3f9616aba83445be3fc589d3b3abb49">
  <xsd:schema xmlns:xsd="http://www.w3.org/2001/XMLSchema" xmlns:xs="http://www.w3.org/2001/XMLSchema" xmlns:p="http://schemas.microsoft.com/office/2006/metadata/properties" xmlns:ns2="71c5aaf6-e6ce-465b-b873-5148d2a4c105" xmlns:ns3="66485f1d-aa39-44dc-9c7d-ec1e296eeb56" xmlns:ns4="9b2c2079-970b-4903-b87d-51c00d6cde94" targetNamespace="http://schemas.microsoft.com/office/2006/metadata/properties" ma:root="true" ma:fieldsID="cf34f875ab7825190667440cca2a6af3" ns2:_="" ns3:_="" ns4:_="">
    <xsd:import namespace="71c5aaf6-e6ce-465b-b873-5148d2a4c105"/>
    <xsd:import namespace="66485f1d-aa39-44dc-9c7d-ec1e296eeb56"/>
    <xsd:import namespace="9b2c2079-970b-4903-b87d-51c00d6cde94"/>
    <xsd:element name="properties">
      <xsd:complexType>
        <xsd:sequence>
          <xsd:element name="documentManagement">
            <xsd:complexType>
              <xsd:all>
                <xsd:element ref="ns2:_dlc_DocId" minOccurs="0"/>
                <xsd:element ref="ns2:_dlc_DocIdUrl" minOccurs="0"/>
                <xsd:element ref="ns2:_dlc_DocIdPersistId" minOccurs="0"/>
                <xsd:element ref="ns2:HideFromDelve"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6485f1d-aa39-44dc-9c7d-ec1e296eeb56"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b2c2079-970b-4903-b87d-51c00d6cde94" elementFormDefault="qualified">
    <xsd:import namespace="http://schemas.microsoft.com/office/2006/documentManagement/types"/>
    <xsd:import namespace="http://schemas.microsoft.com/office/infopath/2007/PartnerControls"/>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71c5aaf6-e6ce-465b-b873-5148d2a4c105">5PIBPR3ISOLQ-362744628-1770</_dlc_DocId>
    <HideFromDelve xmlns="71c5aaf6-e6ce-465b-b873-5148d2a4c105">false</HideFromDelve>
    <_dlc_DocIdUrl xmlns="71c5aaf6-e6ce-465b-b873-5148d2a4c105">
      <Url>https://nokia.sharepoint.com/sites/menorca/_layouts/15/DocIdRedir.aspx?ID=5PIBPR3ISOLQ-362744628-1770</Url>
      <Description>5PIBPR3ISOLQ-362744628-1770</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8F86F36E-D797-4AF3-B071-2851993C7802}">
  <ds:schemaRefs>
    <ds:schemaRef ds:uri="Microsoft.SharePoint.Taxonomy.ContentTypeSync"/>
  </ds:schemaRefs>
</ds:datastoreItem>
</file>

<file path=customXml/itemProps2.xml><?xml version="1.0" encoding="utf-8"?>
<ds:datastoreItem xmlns:ds="http://schemas.openxmlformats.org/officeDocument/2006/customXml" ds:itemID="{F1077E62-5C67-47EE-BE0B-1C7798C482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66485f1d-aa39-44dc-9c7d-ec1e296eeb56"/>
    <ds:schemaRef ds:uri="9b2c2079-970b-4903-b87d-51c00d6cde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6BA9EAD-5E93-4988-B4D5-D9C514118B20}">
  <ds:schemaRefs>
    <ds:schemaRef ds:uri="http://schemas.microsoft.com/office/2006/metadata/properties"/>
    <ds:schemaRef ds:uri="http://schemas.microsoft.com/office/infopath/2007/PartnerControls"/>
    <ds:schemaRef ds:uri="71c5aaf6-e6ce-465b-b873-5148d2a4c105"/>
  </ds:schemaRefs>
</ds:datastoreItem>
</file>

<file path=customXml/itemProps4.xml><?xml version="1.0" encoding="utf-8"?>
<ds:datastoreItem xmlns:ds="http://schemas.openxmlformats.org/officeDocument/2006/customXml" ds:itemID="{A474FD79-F03E-4D38-AFA4-71204D7F2ED6}">
  <ds:schemaRefs>
    <ds:schemaRef ds:uri="http://schemas.microsoft.com/sharepoint/v3/contenttype/forms"/>
  </ds:schemaRefs>
</ds:datastoreItem>
</file>

<file path=customXml/itemProps5.xml><?xml version="1.0" encoding="utf-8"?>
<ds:datastoreItem xmlns:ds="http://schemas.openxmlformats.org/officeDocument/2006/customXml" ds:itemID="{0BD1BC0E-6009-422B-996A-765D4D7A53FF}">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12245</TotalTime>
  <Words>1282</Words>
  <Application>Microsoft Office PowerPoint</Application>
  <PresentationFormat>Widescreen</PresentationFormat>
  <Paragraphs>132</Paragraphs>
  <Slides>11</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9" baseType="lpstr">
      <vt:lpstr>等线</vt:lpstr>
      <vt:lpstr>Arial</vt:lpstr>
      <vt:lpstr>Calibri</vt:lpstr>
      <vt:lpstr>Symbol</vt:lpstr>
      <vt:lpstr>Times New Roman</vt:lpstr>
      <vt:lpstr>Wingdings</vt:lpstr>
      <vt:lpstr>802-11-Submission</vt:lpstr>
      <vt:lpstr>Document</vt:lpstr>
      <vt:lpstr>Use cases discussion</vt:lpstr>
      <vt:lpstr>Abstract</vt:lpstr>
      <vt:lpstr>4.8 Infrastructure (home or enterprise): Probes are randomized, even to/heard by associated AP </vt:lpstr>
      <vt:lpstr>=&gt; Further discussion on user case 4.8 in reference [1]:</vt:lpstr>
      <vt:lpstr>PowerPoint Presentation</vt:lpstr>
      <vt:lpstr>PowerPoint Presentation</vt:lpstr>
      <vt:lpstr>PowerPoint Presentation</vt:lpstr>
      <vt:lpstr>PowerPoint Presentation</vt:lpstr>
      <vt:lpstr>PowerPoint Presentation</vt:lpstr>
      <vt:lpstr>Reference</vt:lpstr>
      <vt:lpstr>SP1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TB P2P/SU PPDU Consideration</dc:title>
  <dc:creator>Yang, Zhijie (NSB - CN/Shanghai)</dc:creator>
  <cp:lastModifiedBy>Yang, Zhijie (NSB - CN/Shanghai)</cp:lastModifiedBy>
  <cp:revision>131</cp:revision>
  <dcterms:created xsi:type="dcterms:W3CDTF">2020-11-25T01:30:38Z</dcterms:created>
  <dcterms:modified xsi:type="dcterms:W3CDTF">2022-03-03T13:11:11Z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ies>
</file>