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6"/>
  </p:sldMasterIdLst>
  <p:notesMasterIdLst>
    <p:notesMasterId r:id="rId21"/>
  </p:notesMasterIdLst>
  <p:sldIdLst>
    <p:sldId id="287" r:id="rId7"/>
    <p:sldId id="316" r:id="rId8"/>
    <p:sldId id="315" r:id="rId9"/>
    <p:sldId id="309" r:id="rId10"/>
    <p:sldId id="314" r:id="rId11"/>
    <p:sldId id="313" r:id="rId12"/>
    <p:sldId id="303" r:id="rId13"/>
    <p:sldId id="305" r:id="rId14"/>
    <p:sldId id="306" r:id="rId15"/>
    <p:sldId id="307" r:id="rId16"/>
    <p:sldId id="282" r:id="rId17"/>
    <p:sldId id="308" r:id="rId18"/>
    <p:sldId id="312" r:id="rId19"/>
    <p:sldId id="30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extLst>
      <p:ext uri="{19B8F6BF-5375-455C-9EA6-DF929625EA0E}">
        <p15:presenceInfo xmlns:p15="http://schemas.microsoft.com/office/powerpoint/2012/main" userId="S::zhijie.yang@nokia-sbell.com::8bf6a52e-15e5-4913-b1e1-b02a570c3884" providerId="AD"/>
      </p:ext>
    </p:extLst>
  </p:cmAuthor>
  <p:cmAuthor id="2" name="Galati Giordano, Lorenzo (Nokia - DE/Stuttgart)" initials="GGL(-D" lastIdx="9" clrIdx="1">
    <p:extLst>
      <p:ext uri="{19B8F6BF-5375-455C-9EA6-DF929625EA0E}">
        <p15:presenceInfo xmlns:p15="http://schemas.microsoft.com/office/powerpoint/2012/main" userId="S::lorenzo.galati_giordano@nokia-bell-labs.com::d670983f-5ed8-4511-999e-9a574b4ae3e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38EC85-6A27-D44A-BC25-D838A2F319A1}" v="9" dt="2021-03-23T06:12:36.4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21" autoAdjust="0"/>
    <p:restoredTop sz="94696"/>
  </p:normalViewPr>
  <p:slideViewPr>
    <p:cSldViewPr snapToGrid="0">
      <p:cViewPr varScale="1">
        <p:scale>
          <a:sx n="58" d="100"/>
          <a:sy n="58" d="100"/>
        </p:scale>
        <p:origin x="1100" y="56"/>
      </p:cViewPr>
      <p:guideLst/>
    </p:cSldViewPr>
  </p:slideViewPr>
  <p:notesTextViewPr>
    <p:cViewPr>
      <p:scale>
        <a:sx n="1" d="1"/>
        <a:sy n="1" d="1"/>
      </p:scale>
      <p:origin x="0" y="0"/>
    </p:cViewPr>
  </p:notesTextViewPr>
  <p:notesViewPr>
    <p:cSldViewPr snapToGrid="0">
      <p:cViewPr varScale="1">
        <p:scale>
          <a:sx n="48" d="100"/>
          <a:sy n="48" d="100"/>
        </p:scale>
        <p:origin x="2752" y="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sslin, Mika (Nokia - FI/Espoo)" userId="67c41d2c-4987-4500-b415-d9e92aed693c" providerId="ADAL" clId="{2638EC85-6A27-D44A-BC25-D838A2F319A1}"/>
    <pc:docChg chg="undo custSel addSld delSld modSld modMainMaster">
      <pc:chgData name="Kasslin, Mika (Nokia - FI/Espoo)" userId="67c41d2c-4987-4500-b415-d9e92aed693c" providerId="ADAL" clId="{2638EC85-6A27-D44A-BC25-D838A2F319A1}" dt="2021-03-23T06:14:09.169" v="4558" actId="20577"/>
      <pc:docMkLst>
        <pc:docMk/>
      </pc:docMkLst>
      <pc:sldChg chg="del">
        <pc:chgData name="Kasslin, Mika (Nokia - FI/Espoo)" userId="67c41d2c-4987-4500-b415-d9e92aed693c" providerId="ADAL" clId="{2638EC85-6A27-D44A-BC25-D838A2F319A1}" dt="2021-03-22T11:06:25.115" v="1176" actId="2696"/>
        <pc:sldMkLst>
          <pc:docMk/>
          <pc:sldMk cId="31946241" sldId="282"/>
        </pc:sldMkLst>
      </pc:sldChg>
      <pc:sldChg chg="modSp mod">
        <pc:chgData name="Kasslin, Mika (Nokia - FI/Espoo)" userId="67c41d2c-4987-4500-b415-d9e92aed693c" providerId="ADAL" clId="{2638EC85-6A27-D44A-BC25-D838A2F319A1}" dt="2021-03-22T14:51:17.246" v="4520" actId="20577"/>
        <pc:sldMkLst>
          <pc:docMk/>
          <pc:sldMk cId="1226111485" sldId="287"/>
        </pc:sldMkLst>
        <pc:spChg chg="mod">
          <ac:chgData name="Kasslin, Mika (Nokia - FI/Espoo)" userId="67c41d2c-4987-4500-b415-d9e92aed693c" providerId="ADAL" clId="{2638EC85-6A27-D44A-BC25-D838A2F319A1}" dt="2021-03-22T14:51:17.246" v="4520" actId="20577"/>
          <ac:spMkLst>
            <pc:docMk/>
            <pc:sldMk cId="1226111485" sldId="287"/>
            <ac:spMk id="7" creationId="{00000000-0000-0000-0000-000000000000}"/>
          </ac:spMkLst>
        </pc:spChg>
        <pc:spChg chg="mod">
          <ac:chgData name="Kasslin, Mika (Nokia - FI/Espoo)" userId="67c41d2c-4987-4500-b415-d9e92aed693c" providerId="ADAL" clId="{2638EC85-6A27-D44A-BC25-D838A2F319A1}" dt="2021-03-22T09:57:15.349" v="5" actId="20577"/>
          <ac:spMkLst>
            <pc:docMk/>
            <pc:sldMk cId="1226111485" sldId="287"/>
            <ac:spMk id="8" creationId="{00000000-0000-0000-0000-000000000000}"/>
          </ac:spMkLst>
        </pc:spChg>
      </pc:sldChg>
      <pc:sldChg chg="modSp mod">
        <pc:chgData name="Kasslin, Mika (Nokia - FI/Espoo)" userId="67c41d2c-4987-4500-b415-d9e92aed693c" providerId="ADAL" clId="{2638EC85-6A27-D44A-BC25-D838A2F319A1}" dt="2021-03-22T14:43:01.493" v="4083" actId="20577"/>
        <pc:sldMkLst>
          <pc:docMk/>
          <pc:sldMk cId="3271880493" sldId="323"/>
        </pc:sldMkLst>
        <pc:spChg chg="mod">
          <ac:chgData name="Kasslin, Mika (Nokia - FI/Espoo)" userId="67c41d2c-4987-4500-b415-d9e92aed693c" providerId="ADAL" clId="{2638EC85-6A27-D44A-BC25-D838A2F319A1}" dt="2021-03-22T14:43:01.493" v="4083" actId="20577"/>
          <ac:spMkLst>
            <pc:docMk/>
            <pc:sldMk cId="3271880493" sldId="323"/>
            <ac:spMk id="3" creationId="{F0AD7E99-457E-4542-84F8-EE86FBBA9AAE}"/>
          </ac:spMkLst>
        </pc:spChg>
      </pc:sldChg>
      <pc:sldChg chg="modSp mod delCm">
        <pc:chgData name="Kasslin, Mika (Nokia - FI/Espoo)" userId="67c41d2c-4987-4500-b415-d9e92aed693c" providerId="ADAL" clId="{2638EC85-6A27-D44A-BC25-D838A2F319A1}" dt="2021-03-23T06:13:25.421" v="4552" actId="13926"/>
        <pc:sldMkLst>
          <pc:docMk/>
          <pc:sldMk cId="307241452" sldId="325"/>
        </pc:sldMkLst>
        <pc:spChg chg="mod">
          <ac:chgData name="Kasslin, Mika (Nokia - FI/Espoo)" userId="67c41d2c-4987-4500-b415-d9e92aed693c" providerId="ADAL" clId="{2638EC85-6A27-D44A-BC25-D838A2F319A1}" dt="2021-03-22T14:11:14.519" v="2491" actId="20577"/>
          <ac:spMkLst>
            <pc:docMk/>
            <pc:sldMk cId="307241452" sldId="325"/>
            <ac:spMk id="2" creationId="{16F21271-59CF-4C9C-AFC4-6EE38A87B808}"/>
          </ac:spMkLst>
        </pc:spChg>
        <pc:spChg chg="mod">
          <ac:chgData name="Kasslin, Mika (Nokia - FI/Espoo)" userId="67c41d2c-4987-4500-b415-d9e92aed693c" providerId="ADAL" clId="{2638EC85-6A27-D44A-BC25-D838A2F319A1}" dt="2021-03-23T06:13:25.421" v="4552" actId="13926"/>
          <ac:spMkLst>
            <pc:docMk/>
            <pc:sldMk cId="307241452" sldId="325"/>
            <ac:spMk id="3" creationId="{7CEC814B-A58D-4C87-9917-50E3D003FFB5}"/>
          </ac:spMkLst>
        </pc:spChg>
      </pc:sldChg>
      <pc:sldChg chg="del">
        <pc:chgData name="Kasslin, Mika (Nokia - FI/Espoo)" userId="67c41d2c-4987-4500-b415-d9e92aed693c" providerId="ADAL" clId="{2638EC85-6A27-D44A-BC25-D838A2F319A1}" dt="2021-03-22T14:12:33.540" v="2493" actId="2696"/>
        <pc:sldMkLst>
          <pc:docMk/>
          <pc:sldMk cId="4050240343" sldId="326"/>
        </pc:sldMkLst>
      </pc:sldChg>
      <pc:sldChg chg="modSp mod delCm">
        <pc:chgData name="Kasslin, Mika (Nokia - FI/Espoo)" userId="67c41d2c-4987-4500-b415-d9e92aed693c" providerId="ADAL" clId="{2638EC85-6A27-D44A-BC25-D838A2F319A1}" dt="2021-03-23T06:14:09.169" v="4558" actId="20577"/>
        <pc:sldMkLst>
          <pc:docMk/>
          <pc:sldMk cId="1704975782" sldId="328"/>
        </pc:sldMkLst>
        <pc:spChg chg="mod">
          <ac:chgData name="Kasslin, Mika (Nokia - FI/Espoo)" userId="67c41d2c-4987-4500-b415-d9e92aed693c" providerId="ADAL" clId="{2638EC85-6A27-D44A-BC25-D838A2F319A1}" dt="2021-03-23T06:14:09.169" v="4558" actId="20577"/>
          <ac:spMkLst>
            <pc:docMk/>
            <pc:sldMk cId="1704975782" sldId="328"/>
            <ac:spMk id="3" creationId="{ECEA9D24-A78C-4EE3-B985-D637FB4B049E}"/>
          </ac:spMkLst>
        </pc:spChg>
      </pc:sldChg>
      <pc:sldChg chg="modSp mod delCm">
        <pc:chgData name="Kasslin, Mika (Nokia - FI/Espoo)" userId="67c41d2c-4987-4500-b415-d9e92aed693c" providerId="ADAL" clId="{2638EC85-6A27-D44A-BC25-D838A2F319A1}" dt="2021-03-23T06:12:01.248" v="4528" actId="13926"/>
        <pc:sldMkLst>
          <pc:docMk/>
          <pc:sldMk cId="946981746" sldId="329"/>
        </pc:sldMkLst>
        <pc:spChg chg="mod">
          <ac:chgData name="Kasslin, Mika (Nokia - FI/Espoo)" userId="67c41d2c-4987-4500-b415-d9e92aed693c" providerId="ADAL" clId="{2638EC85-6A27-D44A-BC25-D838A2F319A1}" dt="2021-03-22T14:45:59.694" v="4288" actId="20577"/>
          <ac:spMkLst>
            <pc:docMk/>
            <pc:sldMk cId="946981746" sldId="329"/>
            <ac:spMk id="2" creationId="{C8C99E19-E149-4F77-AAB2-6AF97FC5D4C0}"/>
          </ac:spMkLst>
        </pc:spChg>
        <pc:spChg chg="mod">
          <ac:chgData name="Kasslin, Mika (Nokia - FI/Espoo)" userId="67c41d2c-4987-4500-b415-d9e92aed693c" providerId="ADAL" clId="{2638EC85-6A27-D44A-BC25-D838A2F319A1}" dt="2021-03-23T06:12:01.248" v="4528" actId="13926"/>
          <ac:spMkLst>
            <pc:docMk/>
            <pc:sldMk cId="946981746" sldId="329"/>
            <ac:spMk id="3" creationId="{8AC043C6-3D3A-4A97-97BC-1BADDB37B11F}"/>
          </ac:spMkLst>
        </pc:spChg>
      </pc:sldChg>
      <pc:sldChg chg="del">
        <pc:chgData name="Kasslin, Mika (Nokia - FI/Espoo)" userId="67c41d2c-4987-4500-b415-d9e92aed693c" providerId="ADAL" clId="{2638EC85-6A27-D44A-BC25-D838A2F319A1}" dt="2021-03-22T14:45:56.598" v="4287" actId="2696"/>
        <pc:sldMkLst>
          <pc:docMk/>
          <pc:sldMk cId="859352276" sldId="330"/>
        </pc:sldMkLst>
      </pc:sldChg>
      <pc:sldChg chg="del">
        <pc:chgData name="Kasslin, Mika (Nokia - FI/Espoo)" userId="67c41d2c-4987-4500-b415-d9e92aed693c" providerId="ADAL" clId="{2638EC85-6A27-D44A-BC25-D838A2F319A1}" dt="2021-03-22T14:12:10.374" v="2492" actId="2696"/>
        <pc:sldMkLst>
          <pc:docMk/>
          <pc:sldMk cId="1270419353" sldId="333"/>
        </pc:sldMkLst>
      </pc:sldChg>
      <pc:sldChg chg="del">
        <pc:chgData name="Kasslin, Mika (Nokia - FI/Espoo)" userId="67c41d2c-4987-4500-b415-d9e92aed693c" providerId="ADAL" clId="{2638EC85-6A27-D44A-BC25-D838A2F319A1}" dt="2021-03-22T14:35:07.061" v="3362" actId="2696"/>
        <pc:sldMkLst>
          <pc:docMk/>
          <pc:sldMk cId="1466351738" sldId="334"/>
        </pc:sldMkLst>
      </pc:sldChg>
      <pc:sldChg chg="modSp new mod delCm">
        <pc:chgData name="Kasslin, Mika (Nokia - FI/Espoo)" userId="67c41d2c-4987-4500-b415-d9e92aed693c" providerId="ADAL" clId="{2638EC85-6A27-D44A-BC25-D838A2F319A1}" dt="2021-03-23T06:11:47.753" v="4526" actId="20577"/>
        <pc:sldMkLst>
          <pc:docMk/>
          <pc:sldMk cId="1668250981" sldId="335"/>
        </pc:sldMkLst>
        <pc:spChg chg="mod">
          <ac:chgData name="Kasslin, Mika (Nokia - FI/Espoo)" userId="67c41d2c-4987-4500-b415-d9e92aed693c" providerId="ADAL" clId="{2638EC85-6A27-D44A-BC25-D838A2F319A1}" dt="2021-03-22T10:07:26.981" v="13" actId="20577"/>
          <ac:spMkLst>
            <pc:docMk/>
            <pc:sldMk cId="1668250981" sldId="335"/>
            <ac:spMk id="2" creationId="{6E040630-7F34-6C4A-AC52-4D5FF0C815E0}"/>
          </ac:spMkLst>
        </pc:spChg>
        <pc:spChg chg="mod">
          <ac:chgData name="Kasslin, Mika (Nokia - FI/Espoo)" userId="67c41d2c-4987-4500-b415-d9e92aed693c" providerId="ADAL" clId="{2638EC85-6A27-D44A-BC25-D838A2F319A1}" dt="2021-03-23T06:11:47.753" v="4526" actId="20577"/>
          <ac:spMkLst>
            <pc:docMk/>
            <pc:sldMk cId="1668250981" sldId="335"/>
            <ac:spMk id="3" creationId="{9AB3F7AA-37B4-0942-A4BA-9B890C6110A6}"/>
          </ac:spMkLst>
        </pc:spChg>
      </pc:sldChg>
      <pc:sldChg chg="modSp new mod">
        <pc:chgData name="Kasslin, Mika (Nokia - FI/Espoo)" userId="67c41d2c-4987-4500-b415-d9e92aed693c" providerId="ADAL" clId="{2638EC85-6A27-D44A-BC25-D838A2F319A1}" dt="2021-03-23T06:12:36.442" v="4546" actId="20577"/>
        <pc:sldMkLst>
          <pc:docMk/>
          <pc:sldMk cId="173697168" sldId="336"/>
        </pc:sldMkLst>
        <pc:spChg chg="mod">
          <ac:chgData name="Kasslin, Mika (Nokia - FI/Espoo)" userId="67c41d2c-4987-4500-b415-d9e92aed693c" providerId="ADAL" clId="{2638EC85-6A27-D44A-BC25-D838A2F319A1}" dt="2021-03-23T06:12:11.706" v="4539" actId="20577"/>
          <ac:spMkLst>
            <pc:docMk/>
            <pc:sldMk cId="173697168" sldId="336"/>
            <ac:spMk id="2" creationId="{408F7E1E-B272-8E4E-BA11-7CA25A76C277}"/>
          </ac:spMkLst>
        </pc:spChg>
        <pc:spChg chg="mod">
          <ac:chgData name="Kasslin, Mika (Nokia - FI/Espoo)" userId="67c41d2c-4987-4500-b415-d9e92aed693c" providerId="ADAL" clId="{2638EC85-6A27-D44A-BC25-D838A2F319A1}" dt="2021-03-23T06:12:36.442" v="4546" actId="20577"/>
          <ac:spMkLst>
            <pc:docMk/>
            <pc:sldMk cId="173697168" sldId="336"/>
            <ac:spMk id="3" creationId="{6307100D-C9E8-0944-88F5-027AB8AA8E96}"/>
          </ac:spMkLst>
        </pc:spChg>
      </pc:sldChg>
      <pc:sldMasterChg chg="modSp mod">
        <pc:chgData name="Kasslin, Mika (Nokia - FI/Espoo)" userId="67c41d2c-4987-4500-b415-d9e92aed693c" providerId="ADAL" clId="{2638EC85-6A27-D44A-BC25-D838A2F319A1}" dt="2021-03-22T14:36:45.568" v="3372" actId="20577"/>
        <pc:sldMasterMkLst>
          <pc:docMk/>
          <pc:sldMasterMk cId="539040119" sldId="2147483695"/>
        </pc:sldMasterMkLst>
        <pc:spChg chg="mod">
          <ac:chgData name="Kasslin, Mika (Nokia - FI/Espoo)" userId="67c41d2c-4987-4500-b415-d9e92aed693c" providerId="ADAL" clId="{2638EC85-6A27-D44A-BC25-D838A2F319A1}" dt="2021-03-22T14:36:45.568" v="3372" actId="20577"/>
          <ac:spMkLst>
            <pc:docMk/>
            <pc:sldMasterMk cId="539040119" sldId="2147483695"/>
            <ac:spMk id="11" creationId="{A2C1934C-D9E1-4B95-BD7A-3A16B08E8C44}"/>
          </ac:spMkLst>
        </pc:spChg>
      </pc:sldMasterChg>
    </pc:docChg>
  </pc:docChgLst>
  <pc:docChgLst>
    <pc:chgData name="Galati Giordano, Lorenzo (Nokia - DE/Stuttgart)" userId="d670983f-5ed8-4511-999e-9a574b4ae3ee" providerId="ADAL" clId="{9DBECB6D-E04A-47CF-8E95-C13E1479C5B7}"/>
    <pc:docChg chg="undo custSel modSld">
      <pc:chgData name="Galati Giordano, Lorenzo (Nokia - DE/Stuttgart)" userId="d670983f-5ed8-4511-999e-9a574b4ae3ee" providerId="ADAL" clId="{9DBECB6D-E04A-47CF-8E95-C13E1479C5B7}" dt="2021-03-22T21:29:17.237" v="305" actId="20577"/>
      <pc:docMkLst>
        <pc:docMk/>
      </pc:docMkLst>
      <pc:sldChg chg="modSp addCm modCm">
        <pc:chgData name="Galati Giordano, Lorenzo (Nokia - DE/Stuttgart)" userId="d670983f-5ed8-4511-999e-9a574b4ae3ee" providerId="ADAL" clId="{9DBECB6D-E04A-47CF-8E95-C13E1479C5B7}" dt="2021-03-22T21:21:37.924" v="256" actId="14100"/>
        <pc:sldMkLst>
          <pc:docMk/>
          <pc:sldMk cId="307241452" sldId="325"/>
        </pc:sldMkLst>
        <pc:spChg chg="mod">
          <ac:chgData name="Galati Giordano, Lorenzo (Nokia - DE/Stuttgart)" userId="d670983f-5ed8-4511-999e-9a574b4ae3ee" providerId="ADAL" clId="{9DBECB6D-E04A-47CF-8E95-C13E1479C5B7}" dt="2021-03-22T21:21:37.924" v="256" actId="14100"/>
          <ac:spMkLst>
            <pc:docMk/>
            <pc:sldMk cId="307241452" sldId="325"/>
            <ac:spMk id="3" creationId="{7CEC814B-A58D-4C87-9917-50E3D003FFB5}"/>
          </ac:spMkLst>
        </pc:spChg>
      </pc:sldChg>
      <pc:sldChg chg="modSp addCm modCm">
        <pc:chgData name="Galati Giordano, Lorenzo (Nokia - DE/Stuttgart)" userId="d670983f-5ed8-4511-999e-9a574b4ae3ee" providerId="ADAL" clId="{9DBECB6D-E04A-47CF-8E95-C13E1479C5B7}" dt="2021-03-22T21:29:17.237" v="305" actId="20577"/>
        <pc:sldMkLst>
          <pc:docMk/>
          <pc:sldMk cId="1704975782" sldId="328"/>
        </pc:sldMkLst>
        <pc:spChg chg="mod">
          <ac:chgData name="Galati Giordano, Lorenzo (Nokia - DE/Stuttgart)" userId="d670983f-5ed8-4511-999e-9a574b4ae3ee" providerId="ADAL" clId="{9DBECB6D-E04A-47CF-8E95-C13E1479C5B7}" dt="2021-03-22T21:29:17.237" v="305" actId="20577"/>
          <ac:spMkLst>
            <pc:docMk/>
            <pc:sldMk cId="1704975782" sldId="328"/>
            <ac:spMk id="3" creationId="{ECEA9D24-A78C-4EE3-B985-D637FB4B049E}"/>
          </ac:spMkLst>
        </pc:spChg>
      </pc:sldChg>
      <pc:sldChg chg="modSp addCm modCm">
        <pc:chgData name="Galati Giordano, Lorenzo (Nokia - DE/Stuttgart)" userId="d670983f-5ed8-4511-999e-9a574b4ae3ee" providerId="ADAL" clId="{9DBECB6D-E04A-47CF-8E95-C13E1479C5B7}" dt="2021-03-22T21:26:48.982" v="285"/>
        <pc:sldMkLst>
          <pc:docMk/>
          <pc:sldMk cId="946981746" sldId="329"/>
        </pc:sldMkLst>
        <pc:spChg chg="mod">
          <ac:chgData name="Galati Giordano, Lorenzo (Nokia - DE/Stuttgart)" userId="d670983f-5ed8-4511-999e-9a574b4ae3ee" providerId="ADAL" clId="{9DBECB6D-E04A-47CF-8E95-C13E1479C5B7}" dt="2021-03-22T21:26:32.027" v="283" actId="13926"/>
          <ac:spMkLst>
            <pc:docMk/>
            <pc:sldMk cId="946981746" sldId="329"/>
            <ac:spMk id="3" creationId="{8AC043C6-3D3A-4A97-97BC-1BADDB37B11F}"/>
          </ac:spMkLst>
        </pc:spChg>
      </pc:sldChg>
      <pc:sldChg chg="modSp addCm delCm modCm">
        <pc:chgData name="Galati Giordano, Lorenzo (Nokia - DE/Stuttgart)" userId="d670983f-5ed8-4511-999e-9a574b4ae3ee" providerId="ADAL" clId="{9DBECB6D-E04A-47CF-8E95-C13E1479C5B7}" dt="2021-03-22T21:12:05.689" v="99"/>
        <pc:sldMkLst>
          <pc:docMk/>
          <pc:sldMk cId="1668250981" sldId="335"/>
        </pc:sldMkLst>
        <pc:spChg chg="mod">
          <ac:chgData name="Galati Giordano, Lorenzo (Nokia - DE/Stuttgart)" userId="d670983f-5ed8-4511-999e-9a574b4ae3ee" providerId="ADAL" clId="{9DBECB6D-E04A-47CF-8E95-C13E1479C5B7}" dt="2021-03-22T21:09:40.368" v="58" actId="20577"/>
          <ac:spMkLst>
            <pc:docMk/>
            <pc:sldMk cId="1668250981" sldId="335"/>
            <ac:spMk id="3" creationId="{9AB3F7AA-37B4-0942-A4BA-9B890C6110A6}"/>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B62240-A291-45F9-A4E0-572AF6DA2E6A}" type="datetimeFigureOut">
              <a:rPr lang="en-US" smtClean="0"/>
              <a:t>2/19/2022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t>‹#›</a:t>
            </a:fld>
            <a:endParaRPr lang="en-US"/>
          </a:p>
        </p:txBody>
      </p:sp>
    </p:spTree>
    <p:extLst>
      <p:ext uri="{BB962C8B-B14F-4D97-AF65-F5344CB8AC3E}">
        <p14:creationId xmlns:p14="http://schemas.microsoft.com/office/powerpoint/2010/main" val="2160698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
        <p:nvSpPr>
          <p:cNvPr id="7" name="Rectangle 5">
            <a:extLst>
              <a:ext uri="{FF2B5EF4-FFF2-40B4-BE49-F238E27FC236}">
                <a16:creationId xmlns:a16="http://schemas.microsoft.com/office/drawing/2014/main" id="{E1C64368-854D-423B-97FE-C1F9057ABEEF}"/>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Jay Yang, et al. (Nokia)</a:t>
            </a:r>
            <a:endParaRPr lang="en-US" dirty="0"/>
          </a:p>
        </p:txBody>
      </p:sp>
    </p:spTree>
    <p:extLst>
      <p:ext uri="{BB962C8B-B14F-4D97-AF65-F5344CB8AC3E}">
        <p14:creationId xmlns:p14="http://schemas.microsoft.com/office/powerpoint/2010/main" val="2137869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a:extLst>
              <a:ext uri="{FF2B5EF4-FFF2-40B4-BE49-F238E27FC236}">
                <a16:creationId xmlns:a16="http://schemas.microsoft.com/office/drawing/2014/main" id="{6693DD52-9E3C-4CC6-A851-C36412513D2E}"/>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Jay Yang, et al. (Nokia)</a:t>
            </a:r>
            <a:endParaRPr lang="en-US" dirty="0"/>
          </a:p>
        </p:txBody>
      </p:sp>
    </p:spTree>
    <p:extLst>
      <p:ext uri="{BB962C8B-B14F-4D97-AF65-F5344CB8AC3E}">
        <p14:creationId xmlns:p14="http://schemas.microsoft.com/office/powerpoint/2010/main" val="3917673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a:extLst>
              <a:ext uri="{FF2B5EF4-FFF2-40B4-BE49-F238E27FC236}">
                <a16:creationId xmlns:a16="http://schemas.microsoft.com/office/drawing/2014/main" id="{9C217227-89F8-4966-92E8-2143456E9A4B}"/>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Jay Yang, et al. (Nokia)</a:t>
            </a:r>
            <a:endParaRPr lang="en-US" dirty="0"/>
          </a:p>
        </p:txBody>
      </p:sp>
    </p:spTree>
    <p:extLst>
      <p:ext uri="{BB962C8B-B14F-4D97-AF65-F5344CB8AC3E}">
        <p14:creationId xmlns:p14="http://schemas.microsoft.com/office/powerpoint/2010/main" val="2858241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a:extLst>
              <a:ext uri="{FF2B5EF4-FFF2-40B4-BE49-F238E27FC236}">
                <a16:creationId xmlns:a16="http://schemas.microsoft.com/office/drawing/2014/main" id="{3D118173-C57E-46C0-86C7-1CB2A3166676}"/>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Jay Yang, et al. (Nokia)</a:t>
            </a:r>
            <a:endParaRPr lang="en-US" dirty="0"/>
          </a:p>
        </p:txBody>
      </p:sp>
    </p:spTree>
    <p:extLst>
      <p:ext uri="{BB962C8B-B14F-4D97-AF65-F5344CB8AC3E}">
        <p14:creationId xmlns:p14="http://schemas.microsoft.com/office/powerpoint/2010/main" val="221331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
        <p:nvSpPr>
          <p:cNvPr id="7" name="Rectangle 5">
            <a:extLst>
              <a:ext uri="{FF2B5EF4-FFF2-40B4-BE49-F238E27FC236}">
                <a16:creationId xmlns:a16="http://schemas.microsoft.com/office/drawing/2014/main" id="{BA71A064-56DD-49D7-8F4A-22B8971C138F}"/>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Jay Yang, et al. (Nokia)</a:t>
            </a:r>
            <a:endParaRPr lang="en-US" dirty="0"/>
          </a:p>
        </p:txBody>
      </p:sp>
    </p:spTree>
    <p:extLst>
      <p:ext uri="{BB962C8B-B14F-4D97-AF65-F5344CB8AC3E}">
        <p14:creationId xmlns:p14="http://schemas.microsoft.com/office/powerpoint/2010/main" val="385013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a:extLst>
              <a:ext uri="{FF2B5EF4-FFF2-40B4-BE49-F238E27FC236}">
                <a16:creationId xmlns:a16="http://schemas.microsoft.com/office/drawing/2014/main" id="{07C9B283-3C2D-4930-9837-12D0B1DD26C6}"/>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Jay Yang, et al. (Nokia)</a:t>
            </a:r>
            <a:endParaRPr lang="en-US" dirty="0"/>
          </a:p>
        </p:txBody>
      </p:sp>
    </p:spTree>
    <p:extLst>
      <p:ext uri="{BB962C8B-B14F-4D97-AF65-F5344CB8AC3E}">
        <p14:creationId xmlns:p14="http://schemas.microsoft.com/office/powerpoint/2010/main" val="862883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a:extLst>
              <a:ext uri="{FF2B5EF4-FFF2-40B4-BE49-F238E27FC236}">
                <a16:creationId xmlns:a16="http://schemas.microsoft.com/office/drawing/2014/main" id="{B035A0E9-1259-435A-BE48-75B6022EE89E}"/>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Jay Yang, et al. (Nokia)</a:t>
            </a:r>
            <a:endParaRPr lang="en-US" dirty="0"/>
          </a:p>
        </p:txBody>
      </p:sp>
    </p:spTree>
    <p:extLst>
      <p:ext uri="{BB962C8B-B14F-4D97-AF65-F5344CB8AC3E}">
        <p14:creationId xmlns:p14="http://schemas.microsoft.com/office/powerpoint/2010/main" val="3265025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a:extLst>
              <a:ext uri="{FF2B5EF4-FFF2-40B4-BE49-F238E27FC236}">
                <a16:creationId xmlns:a16="http://schemas.microsoft.com/office/drawing/2014/main" id="{9EEA74DC-082D-44B5-9607-119709ED6A39}"/>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Jay Yang, et al. (Nokia)</a:t>
            </a:r>
            <a:endParaRPr lang="en-US" dirty="0"/>
          </a:p>
        </p:txBody>
      </p:sp>
    </p:spTree>
    <p:extLst>
      <p:ext uri="{BB962C8B-B14F-4D97-AF65-F5344CB8AC3E}">
        <p14:creationId xmlns:p14="http://schemas.microsoft.com/office/powerpoint/2010/main" val="2805745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a:extLst>
              <a:ext uri="{FF2B5EF4-FFF2-40B4-BE49-F238E27FC236}">
                <a16:creationId xmlns:a16="http://schemas.microsoft.com/office/drawing/2014/main" id="{D5483A17-BCB3-4A3C-8CAE-E2A30964D72D}"/>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Jay Yang, et al. (Nokia)</a:t>
            </a:r>
            <a:endParaRPr lang="en-US" dirty="0"/>
          </a:p>
        </p:txBody>
      </p:sp>
    </p:spTree>
    <p:extLst>
      <p:ext uri="{BB962C8B-B14F-4D97-AF65-F5344CB8AC3E}">
        <p14:creationId xmlns:p14="http://schemas.microsoft.com/office/powerpoint/2010/main" val="1768980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a:extLst>
              <a:ext uri="{FF2B5EF4-FFF2-40B4-BE49-F238E27FC236}">
                <a16:creationId xmlns:a16="http://schemas.microsoft.com/office/drawing/2014/main" id="{B90CAFB4-EB9F-401B-A1F8-18FCE0B89735}"/>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Jay Yang, et al. (Nokia)</a:t>
            </a:r>
            <a:endParaRPr lang="en-US" dirty="0"/>
          </a:p>
        </p:txBody>
      </p:sp>
    </p:spTree>
    <p:extLst>
      <p:ext uri="{BB962C8B-B14F-4D97-AF65-F5344CB8AC3E}">
        <p14:creationId xmlns:p14="http://schemas.microsoft.com/office/powerpoint/2010/main" val="3437511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a:extLst>
              <a:ext uri="{FF2B5EF4-FFF2-40B4-BE49-F238E27FC236}">
                <a16:creationId xmlns:a16="http://schemas.microsoft.com/office/drawing/2014/main" id="{2D49D1F4-56A5-440D-A440-15DEF2D47501}"/>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Jay Yang, et al. (Nokia)</a:t>
            </a:r>
            <a:endParaRPr lang="en-US" dirty="0"/>
          </a:p>
        </p:txBody>
      </p:sp>
    </p:spTree>
    <p:extLst>
      <p:ext uri="{BB962C8B-B14F-4D97-AF65-F5344CB8AC3E}">
        <p14:creationId xmlns:p14="http://schemas.microsoft.com/office/powerpoint/2010/main" val="1754115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9782099" y="6475413"/>
            <a:ext cx="160980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Jay Yang, et al. (Nokia)</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8054597" y="332601"/>
            <a:ext cx="3206070"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802.11-22/</a:t>
            </a:r>
            <a:r>
              <a:rPr lang="en-US" altLang="en-US" sz="1800" b="1" kern="1200" dirty="0">
                <a:solidFill>
                  <a:schemeClr val="tx1"/>
                </a:solidFill>
                <a:latin typeface="Times New Roman" pitchFamily="18" charset="0"/>
                <a:ea typeface="+mn-ea"/>
                <a:cs typeface="+mn-cs"/>
              </a:rPr>
              <a:t>360r0</a:t>
            </a:r>
            <a:endParaRPr lang="en-US" sz="1800" b="1" dirty="0">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headEnd/>
            <a:tailEnd/>
          </a:ln>
          <a:effectLst/>
        </p:spPr>
        <p:txBody>
          <a:bodyPr wrap="none" lIns="0" tIns="0" rIns="0" bIns="0">
            <a:spAutoFit/>
          </a:bodyPr>
          <a:lstStyle/>
          <a:p>
            <a:pPr eaLnBrk="0" hangingPunct="0">
              <a:defRPr/>
            </a:pPr>
            <a:r>
              <a:rPr lang="en-US" sz="1800" dirty="0">
                <a:cs typeface="+mn-cs"/>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a:extLst>
              <a:ext uri="{FF2B5EF4-FFF2-40B4-BE49-F238E27FC236}">
                <a16:creationId xmlns:a16="http://schemas.microsoft.com/office/drawing/2014/main" id="{A2C1934C-D9E1-4B95-BD7A-3A16B08E8C44}"/>
              </a:ext>
            </a:extLst>
          </p:cNvPr>
          <p:cNvSpPr>
            <a:spLocks noChangeArrowheads="1"/>
          </p:cNvSpPr>
          <p:nvPr userDrawn="1"/>
        </p:nvSpPr>
        <p:spPr bwMode="auto">
          <a:xfrm>
            <a:off x="304801" y="324381"/>
            <a:ext cx="1352934" cy="276999"/>
          </a:xfrm>
          <a:prstGeom prst="rect">
            <a:avLst/>
          </a:prstGeom>
          <a:noFill/>
          <a:ln w="9525">
            <a:noFill/>
            <a:miter lim="800000"/>
            <a:headEnd/>
            <a:tailEnd/>
          </a:ln>
          <a:effectLst/>
        </p:spPr>
        <p:txBody>
          <a:bodyPr wrap="none" lIns="0" tIns="0" rIns="0" bIns="0" anchor="b">
            <a:spAutoFit/>
          </a:bodyPr>
          <a:lstStyle/>
          <a:p>
            <a:pPr marL="457200" lvl="4" algn="l" eaLnBrk="0" hangingPunct="0">
              <a:defRPr/>
            </a:pPr>
            <a:r>
              <a:rPr lang="en-US" sz="1800" b="1" dirty="0">
                <a:cs typeface="+mn-cs"/>
              </a:rPr>
              <a:t>Feb 2022</a:t>
            </a:r>
          </a:p>
        </p:txBody>
      </p:sp>
    </p:spTree>
    <p:extLst>
      <p:ext uri="{BB962C8B-B14F-4D97-AF65-F5344CB8AC3E}">
        <p14:creationId xmlns:p14="http://schemas.microsoft.com/office/powerpoint/2010/main" val="539040119"/>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Grp="1" noChangeArrowheads="1"/>
          </p:cNvSpPr>
          <p:nvPr>
            <p:ph type="ctrTitle"/>
          </p:nvPr>
        </p:nvSpPr>
        <p:spPr>
          <a:xfrm>
            <a:off x="883973" y="514928"/>
            <a:ext cx="10363200" cy="1470025"/>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The identification issue in pre-association</a:t>
            </a:r>
            <a:endParaRPr lang="en-GB" dirty="0"/>
          </a:p>
        </p:txBody>
      </p:sp>
      <p:sp>
        <p:nvSpPr>
          <p:cNvPr id="8" name="Rectangle 2"/>
          <p:cNvSpPr>
            <a:spLocks noGrp="1" noChangeArrowheads="1"/>
          </p:cNvSpPr>
          <p:nvPr>
            <p:ph type="subTitle" idx="1"/>
          </p:nvPr>
        </p:nvSpPr>
        <p:spPr>
          <a:xfrm>
            <a:off x="1878542" y="1852208"/>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2022-02-</a:t>
            </a:r>
            <a:r>
              <a:rPr lang="en-US" sz="2000" b="0" dirty="0"/>
              <a:t>19</a:t>
            </a:r>
            <a:endParaRPr lang="en-GB" sz="2000" b="0" dirty="0"/>
          </a:p>
        </p:txBody>
      </p:sp>
      <p:sp>
        <p:nvSpPr>
          <p:cNvPr id="6" name="灯片编号占位符 5"/>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1</a:t>
            </a:fld>
            <a:endParaRPr lang="en-GB" dirty="0"/>
          </a:p>
        </p:txBody>
      </p:sp>
      <p:sp>
        <p:nvSpPr>
          <p:cNvPr id="12" name="页脚占位符 4">
            <a:extLst>
              <a:ext uri="{FF2B5EF4-FFF2-40B4-BE49-F238E27FC236}">
                <a16:creationId xmlns:a16="http://schemas.microsoft.com/office/drawing/2014/main" id="{75BF2F47-7382-4FD2-8C90-3E69AFED0F98}"/>
              </a:ext>
            </a:extLst>
          </p:cNvPr>
          <p:cNvSpPr>
            <a:spLocks noGrp="1"/>
          </p:cNvSpPr>
          <p:nvPr>
            <p:ph type="ftr" sz="quarter" idx="11"/>
          </p:nvPr>
        </p:nvSpPr>
        <p:spPr>
          <a:xfrm>
            <a:off x="9544782" y="6492875"/>
            <a:ext cx="1782924" cy="276999"/>
          </a:xfrm>
        </p:spPr>
        <p:txBody>
          <a:bodyPr/>
          <a:lstStyle/>
          <a:p>
            <a:r>
              <a:rPr lang="da-DK"/>
              <a:t>Jay Yang, et al. (Nokia)</a:t>
            </a:r>
            <a:endParaRPr lang="en-GB" dirty="0"/>
          </a:p>
        </p:txBody>
      </p:sp>
      <p:sp>
        <p:nvSpPr>
          <p:cNvPr id="10" name="Rectangle 4"/>
          <p:cNvSpPr>
            <a:spLocks noChangeArrowheads="1"/>
          </p:cNvSpPr>
          <p:nvPr/>
        </p:nvSpPr>
        <p:spPr bwMode="auto">
          <a:xfrm>
            <a:off x="929217" y="247218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3462FF60-BA9E-4F40-9645-C29A4E144602}"/>
              </a:ext>
            </a:extLst>
          </p:cNvPr>
          <p:cNvGraphicFramePr>
            <a:graphicFrameLocks noChangeAspect="1"/>
          </p:cNvGraphicFramePr>
          <p:nvPr>
            <p:extLst>
              <p:ext uri="{D42A27DB-BD31-4B8C-83A1-F6EECF244321}">
                <p14:modId xmlns:p14="http://schemas.microsoft.com/office/powerpoint/2010/main" val="1949706701"/>
              </p:ext>
            </p:extLst>
          </p:nvPr>
        </p:nvGraphicFramePr>
        <p:xfrm>
          <a:off x="722314" y="3068638"/>
          <a:ext cx="10746246" cy="2885409"/>
        </p:xfrm>
        <a:graphic>
          <a:graphicData uri="http://schemas.openxmlformats.org/presentationml/2006/ole">
            <mc:AlternateContent xmlns:mc="http://schemas.openxmlformats.org/markup-compatibility/2006">
              <mc:Choice xmlns:v="urn:schemas-microsoft-com:vml" Requires="v">
                <p:oleObj spid="_x0000_s1077" name="Document" r:id="rId3" imgW="10208786" imgH="2741040" progId="Word.Document.8">
                  <p:embed/>
                </p:oleObj>
              </mc:Choice>
              <mc:Fallback>
                <p:oleObj name="Document" r:id="rId3" imgW="10208786" imgH="2741040" progId="Word.Document.8">
                  <p:embed/>
                  <p:pic>
                    <p:nvPicPr>
                      <p:cNvPr id="9" name="Object 3"/>
                      <p:cNvPicPr>
                        <a:picLocks noChangeAspect="1" noChangeArrowheads="1"/>
                      </p:cNvPicPr>
                      <p:nvPr/>
                    </p:nvPicPr>
                    <p:blipFill>
                      <a:blip r:embed="rId4"/>
                      <a:srcRect/>
                      <a:stretch>
                        <a:fillRect/>
                      </a:stretch>
                    </p:blipFill>
                    <p:spPr bwMode="auto">
                      <a:xfrm>
                        <a:off x="722314" y="3068638"/>
                        <a:ext cx="10746246" cy="2885409"/>
                      </a:xfrm>
                      <a:prstGeom prst="rect">
                        <a:avLst/>
                      </a:prstGeom>
                      <a:noFill/>
                    </p:spPr>
                  </p:pic>
                </p:oleObj>
              </mc:Fallback>
            </mc:AlternateContent>
          </a:graphicData>
        </a:graphic>
      </p:graphicFrame>
    </p:spTree>
    <p:extLst>
      <p:ext uri="{BB962C8B-B14F-4D97-AF65-F5344CB8AC3E}">
        <p14:creationId xmlns:p14="http://schemas.microsoft.com/office/powerpoint/2010/main" val="1226111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1412C-C830-4CF4-912E-791C80027956}"/>
              </a:ext>
            </a:extLst>
          </p:cNvPr>
          <p:cNvSpPr>
            <a:spLocks noGrp="1"/>
          </p:cNvSpPr>
          <p:nvPr>
            <p:ph type="title"/>
          </p:nvPr>
        </p:nvSpPr>
        <p:spPr/>
        <p:txBody>
          <a:bodyPr/>
          <a:lstStyle/>
          <a:p>
            <a:r>
              <a:rPr lang="en-US" dirty="0"/>
              <a:t>Problem</a:t>
            </a:r>
          </a:p>
        </p:txBody>
      </p:sp>
      <p:sp>
        <p:nvSpPr>
          <p:cNvPr id="3" name="Content Placeholder 2">
            <a:extLst>
              <a:ext uri="{FF2B5EF4-FFF2-40B4-BE49-F238E27FC236}">
                <a16:creationId xmlns:a16="http://schemas.microsoft.com/office/drawing/2014/main" id="{003D90F8-A79D-438B-BC38-88027A4E5C8D}"/>
              </a:ext>
            </a:extLst>
          </p:cNvPr>
          <p:cNvSpPr>
            <a:spLocks noGrp="1"/>
          </p:cNvSpPr>
          <p:nvPr>
            <p:ph idx="1"/>
          </p:nvPr>
        </p:nvSpPr>
        <p:spPr>
          <a:xfrm>
            <a:off x="838199" y="1825625"/>
            <a:ext cx="11214253" cy="4351338"/>
          </a:xfrm>
        </p:spPr>
        <p:txBody>
          <a:bodyPr/>
          <a:lstStyle/>
          <a:p>
            <a:r>
              <a:rPr lang="en-US" dirty="0"/>
              <a:t>Random MAC mechanism in auth/association phase makes such mechanism broken.</a:t>
            </a:r>
          </a:p>
          <a:p>
            <a:pPr marL="0" indent="0">
              <a:buNone/>
            </a:pPr>
            <a:r>
              <a:rPr lang="en-US" b="0" dirty="0">
                <a:sym typeface="Wingdings" panose="05000000000000000000" pitchFamily="2" charset="2"/>
              </a:rPr>
              <a:t></a:t>
            </a:r>
            <a:r>
              <a:rPr lang="en-US" b="0" dirty="0"/>
              <a:t>The traditional deny/allow list function doesn’t work once the STA sends association request frame with an RMA after it back again.</a:t>
            </a:r>
          </a:p>
          <a:p>
            <a:pPr marL="0" indent="0">
              <a:buNone/>
            </a:pPr>
            <a:endParaRPr lang="en-US" dirty="0"/>
          </a:p>
        </p:txBody>
      </p:sp>
      <p:sp>
        <p:nvSpPr>
          <p:cNvPr id="4" name="Slide Number Placeholder 3">
            <a:extLst>
              <a:ext uri="{FF2B5EF4-FFF2-40B4-BE49-F238E27FC236}">
                <a16:creationId xmlns:a16="http://schemas.microsoft.com/office/drawing/2014/main" id="{BA6F8B4E-1CE0-455D-BED8-93E7ABEBCAF2}"/>
              </a:ext>
            </a:extLst>
          </p:cNvPr>
          <p:cNvSpPr>
            <a:spLocks noGrp="1"/>
          </p:cNvSpPr>
          <p:nvPr>
            <p:ph type="sldNum" sz="quarter" idx="12"/>
          </p:nvPr>
        </p:nvSpPr>
        <p:spPr>
          <a:xfrm>
            <a:off x="5746051" y="6475413"/>
            <a:ext cx="801502" cy="276999"/>
          </a:xfrm>
        </p:spPr>
        <p:txBody>
          <a:bodyPr/>
          <a:lstStyle/>
          <a:p>
            <a:pPr>
              <a:defRPr/>
            </a:pPr>
            <a:r>
              <a:rPr lang="en-US" dirty="0"/>
              <a:t>Slide </a:t>
            </a:r>
            <a:fld id="{C1789BC7-C074-42CC-ADF8-5107DF6BD1C1}" type="slidenum">
              <a:rPr lang="en-US" smtClean="0"/>
              <a:pPr>
                <a:defRPr/>
              </a:pPr>
              <a:t>10</a:t>
            </a:fld>
            <a:endParaRPr lang="en-US" dirty="0"/>
          </a:p>
        </p:txBody>
      </p:sp>
      <p:sp>
        <p:nvSpPr>
          <p:cNvPr id="5" name="Footer Placeholder 4">
            <a:extLst>
              <a:ext uri="{FF2B5EF4-FFF2-40B4-BE49-F238E27FC236}">
                <a16:creationId xmlns:a16="http://schemas.microsoft.com/office/drawing/2014/main" id="{2689F034-4DAC-44F2-AB8C-26EB343971ED}"/>
              </a:ext>
            </a:extLst>
          </p:cNvPr>
          <p:cNvSpPr>
            <a:spLocks noGrp="1"/>
          </p:cNvSpPr>
          <p:nvPr>
            <p:ph type="ftr" sz="quarter" idx="11"/>
          </p:nvPr>
        </p:nvSpPr>
        <p:spPr>
          <a:xfrm>
            <a:off x="9668232" y="6481446"/>
            <a:ext cx="1667509" cy="276999"/>
          </a:xfrm>
        </p:spPr>
        <p:txBody>
          <a:bodyPr/>
          <a:lstStyle/>
          <a:p>
            <a:pPr>
              <a:defRPr/>
            </a:pPr>
            <a:r>
              <a:rPr lang="en-US"/>
              <a:t>Jay Yang, et al. (Nokia)</a:t>
            </a:r>
            <a:endParaRPr lang="en-US" dirty="0"/>
          </a:p>
        </p:txBody>
      </p:sp>
    </p:spTree>
    <p:extLst>
      <p:ext uri="{BB962C8B-B14F-4D97-AF65-F5344CB8AC3E}">
        <p14:creationId xmlns:p14="http://schemas.microsoft.com/office/powerpoint/2010/main" val="2974284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69384" y="233503"/>
            <a:ext cx="11853231" cy="1325563"/>
          </a:xfrm>
        </p:spPr>
        <p:txBody>
          <a:bodyPr/>
          <a:lstStyle/>
          <a:p>
            <a:r>
              <a:rPr lang="en-US" altLang="zh-CN" dirty="0"/>
              <a:t>Motivation: the known STA with RMA still can be identified</a:t>
            </a:r>
            <a:endParaRPr lang="zh-CN" altLang="en-US" dirty="0"/>
          </a:p>
        </p:txBody>
      </p:sp>
      <p:sp>
        <p:nvSpPr>
          <p:cNvPr id="3" name="内容占位符 2"/>
          <p:cNvSpPr>
            <a:spLocks noGrp="1"/>
          </p:cNvSpPr>
          <p:nvPr>
            <p:ph idx="1"/>
          </p:nvPr>
        </p:nvSpPr>
        <p:spPr>
          <a:xfrm>
            <a:off x="169384" y="1563758"/>
            <a:ext cx="11156900" cy="1148562"/>
          </a:xfrm>
        </p:spPr>
        <p:txBody>
          <a:bodyPr>
            <a:normAutofit lnSpcReduction="10000"/>
          </a:bodyPr>
          <a:lstStyle/>
          <a:p>
            <a:r>
              <a:rPr lang="en-US" altLang="zh-CN" dirty="0"/>
              <a:t>We propose to define an solution to identify the known STA with RMA in pre-association phase(revert MAC mechanism).e.g. the AP can convert the RMA MAC of the probe request frame or auth/association frame to the True MAC.</a:t>
            </a:r>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Rectangle 5">
            <a:extLst>
              <a:ext uri="{FF2B5EF4-FFF2-40B4-BE49-F238E27FC236}">
                <a16:creationId xmlns:a16="http://schemas.microsoft.com/office/drawing/2014/main" id="{9A9395B8-ACD1-4EAB-8825-736766E8E6AE}"/>
              </a:ext>
            </a:extLst>
          </p:cNvPr>
          <p:cNvSpPr/>
          <p:nvPr/>
        </p:nvSpPr>
        <p:spPr>
          <a:xfrm>
            <a:off x="1543050" y="2771776"/>
            <a:ext cx="1528763" cy="3048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STA</a:t>
            </a:r>
          </a:p>
        </p:txBody>
      </p:sp>
      <p:sp>
        <p:nvSpPr>
          <p:cNvPr id="7" name="Rectangle 6">
            <a:extLst>
              <a:ext uri="{FF2B5EF4-FFF2-40B4-BE49-F238E27FC236}">
                <a16:creationId xmlns:a16="http://schemas.microsoft.com/office/drawing/2014/main" id="{8532597A-2E06-4758-84C0-4C93EC1FB915}"/>
              </a:ext>
            </a:extLst>
          </p:cNvPr>
          <p:cNvSpPr/>
          <p:nvPr/>
        </p:nvSpPr>
        <p:spPr>
          <a:xfrm>
            <a:off x="6018723" y="2771776"/>
            <a:ext cx="1528763"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AP</a:t>
            </a:r>
          </a:p>
        </p:txBody>
      </p:sp>
      <p:cxnSp>
        <p:nvCxnSpPr>
          <p:cNvPr id="10" name="Straight Connector 9">
            <a:extLst>
              <a:ext uri="{FF2B5EF4-FFF2-40B4-BE49-F238E27FC236}">
                <a16:creationId xmlns:a16="http://schemas.microsoft.com/office/drawing/2014/main" id="{B975CCCD-D63F-4D3A-B21D-F979BBB6FF4F}"/>
              </a:ext>
            </a:extLst>
          </p:cNvPr>
          <p:cNvCxnSpPr>
            <a:cxnSpLocks/>
            <a:stCxn id="6" idx="2"/>
          </p:cNvCxnSpPr>
          <p:nvPr/>
        </p:nvCxnSpPr>
        <p:spPr>
          <a:xfrm>
            <a:off x="2307432" y="3076584"/>
            <a:ext cx="13758" cy="379570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9F2926B-9269-4198-98A6-4AD47E448CEA}"/>
              </a:ext>
            </a:extLst>
          </p:cNvPr>
          <p:cNvCxnSpPr>
            <a:cxnSpLocks/>
            <a:stCxn id="7" idx="2"/>
          </p:cNvCxnSpPr>
          <p:nvPr/>
        </p:nvCxnSpPr>
        <p:spPr>
          <a:xfrm>
            <a:off x="6783105" y="3141108"/>
            <a:ext cx="13757" cy="3731181"/>
          </a:xfrm>
          <a:prstGeom prst="line">
            <a:avLst/>
          </a:prstGeom>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7251FC89-A916-4FF4-BE5F-1590963EB2DD}"/>
              </a:ext>
            </a:extLst>
          </p:cNvPr>
          <p:cNvSpPr/>
          <p:nvPr/>
        </p:nvSpPr>
        <p:spPr>
          <a:xfrm>
            <a:off x="831571" y="3723603"/>
            <a:ext cx="2655368" cy="5020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Change True MAC to RMA MAC</a:t>
            </a:r>
          </a:p>
        </p:txBody>
      </p:sp>
      <p:cxnSp>
        <p:nvCxnSpPr>
          <p:cNvPr id="16" name="Straight Arrow Connector 15">
            <a:extLst>
              <a:ext uri="{FF2B5EF4-FFF2-40B4-BE49-F238E27FC236}">
                <a16:creationId xmlns:a16="http://schemas.microsoft.com/office/drawing/2014/main" id="{8FB64215-3AA5-4397-9284-EE667E352BCA}"/>
              </a:ext>
            </a:extLst>
          </p:cNvPr>
          <p:cNvCxnSpPr>
            <a:cxnSpLocks/>
          </p:cNvCxnSpPr>
          <p:nvPr/>
        </p:nvCxnSpPr>
        <p:spPr>
          <a:xfrm flipV="1">
            <a:off x="2321190" y="4663694"/>
            <a:ext cx="4461915" cy="26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1CBF7F1E-EB46-487E-9DED-AB2838BFE747}"/>
              </a:ext>
            </a:extLst>
          </p:cNvPr>
          <p:cNvSpPr/>
          <p:nvPr/>
        </p:nvSpPr>
        <p:spPr>
          <a:xfrm>
            <a:off x="6291936" y="4822030"/>
            <a:ext cx="3336805" cy="7321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Convert RMA MAC to True  MAC and then make the decision</a:t>
            </a:r>
          </a:p>
        </p:txBody>
      </p:sp>
      <p:sp>
        <p:nvSpPr>
          <p:cNvPr id="18" name="TextBox 17">
            <a:extLst>
              <a:ext uri="{FF2B5EF4-FFF2-40B4-BE49-F238E27FC236}">
                <a16:creationId xmlns:a16="http://schemas.microsoft.com/office/drawing/2014/main" id="{09CE2B20-BD74-4696-A1AD-13050791F80B}"/>
              </a:ext>
            </a:extLst>
          </p:cNvPr>
          <p:cNvSpPr txBox="1"/>
          <p:nvPr/>
        </p:nvSpPr>
        <p:spPr>
          <a:xfrm>
            <a:off x="2321190" y="4294362"/>
            <a:ext cx="5109156" cy="369332"/>
          </a:xfrm>
          <a:prstGeom prst="rect">
            <a:avLst/>
          </a:prstGeom>
          <a:noFill/>
        </p:spPr>
        <p:txBody>
          <a:bodyPr wrap="none" rtlCol="0">
            <a:spAutoFit/>
          </a:bodyPr>
          <a:lstStyle/>
          <a:p>
            <a:r>
              <a:rPr lang="en-US" dirty="0"/>
              <a:t>Probe/Auth/Association request carrying RMA MAC</a:t>
            </a:r>
          </a:p>
        </p:txBody>
      </p:sp>
      <p:cxnSp>
        <p:nvCxnSpPr>
          <p:cNvPr id="24" name="Straight Arrow Connector 23">
            <a:extLst>
              <a:ext uri="{FF2B5EF4-FFF2-40B4-BE49-F238E27FC236}">
                <a16:creationId xmlns:a16="http://schemas.microsoft.com/office/drawing/2014/main" id="{586A91CF-3FBE-440B-9BA7-F6F1FF45E9AC}"/>
              </a:ext>
            </a:extLst>
          </p:cNvPr>
          <p:cNvCxnSpPr>
            <a:cxnSpLocks/>
          </p:cNvCxnSpPr>
          <p:nvPr/>
        </p:nvCxnSpPr>
        <p:spPr>
          <a:xfrm flipH="1">
            <a:off x="2332209" y="5896161"/>
            <a:ext cx="445089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6DBC969A-C1FB-4178-9CE1-5243F56B986D}"/>
              </a:ext>
            </a:extLst>
          </p:cNvPr>
          <p:cNvSpPr txBox="1"/>
          <p:nvPr/>
        </p:nvSpPr>
        <p:spPr>
          <a:xfrm>
            <a:off x="2253251" y="5493371"/>
            <a:ext cx="4115294" cy="369332"/>
          </a:xfrm>
          <a:prstGeom prst="rect">
            <a:avLst/>
          </a:prstGeom>
          <a:noFill/>
        </p:spPr>
        <p:txBody>
          <a:bodyPr wrap="none" rtlCol="0">
            <a:spAutoFit/>
          </a:bodyPr>
          <a:lstStyle/>
          <a:p>
            <a:r>
              <a:rPr lang="en-US" dirty="0"/>
              <a:t>Probe/Auth/Association response from AP</a:t>
            </a:r>
          </a:p>
        </p:txBody>
      </p:sp>
      <p:sp>
        <p:nvSpPr>
          <p:cNvPr id="28" name="Rectangle 27">
            <a:extLst>
              <a:ext uri="{FF2B5EF4-FFF2-40B4-BE49-F238E27FC236}">
                <a16:creationId xmlns:a16="http://schemas.microsoft.com/office/drawing/2014/main" id="{19338B54-006E-47E8-A59F-60C90048D862}"/>
              </a:ext>
            </a:extLst>
          </p:cNvPr>
          <p:cNvSpPr/>
          <p:nvPr/>
        </p:nvSpPr>
        <p:spPr>
          <a:xfrm>
            <a:off x="520626" y="3353681"/>
            <a:ext cx="1404615" cy="369332"/>
          </a:xfrm>
          <a:prstGeom prst="rect">
            <a:avLst/>
          </a:prstGeom>
        </p:spPr>
        <p:txBody>
          <a:bodyPr wrap="none">
            <a:spAutoFit/>
          </a:bodyPr>
          <a:lstStyle/>
          <a:p>
            <a:pPr algn="ctr"/>
            <a:r>
              <a:rPr lang="en-US" dirty="0"/>
              <a:t>MAC Encrypt</a:t>
            </a:r>
          </a:p>
        </p:txBody>
      </p:sp>
      <p:sp>
        <p:nvSpPr>
          <p:cNvPr id="31" name="Rectangle 30">
            <a:extLst>
              <a:ext uri="{FF2B5EF4-FFF2-40B4-BE49-F238E27FC236}">
                <a16:creationId xmlns:a16="http://schemas.microsoft.com/office/drawing/2014/main" id="{B1C7870E-7DE3-4682-9619-D68E0B3BAE40}"/>
              </a:ext>
            </a:extLst>
          </p:cNvPr>
          <p:cNvSpPr/>
          <p:nvPr/>
        </p:nvSpPr>
        <p:spPr>
          <a:xfrm>
            <a:off x="6499372" y="3922398"/>
            <a:ext cx="1428661" cy="369332"/>
          </a:xfrm>
          <a:prstGeom prst="rect">
            <a:avLst/>
          </a:prstGeom>
        </p:spPr>
        <p:txBody>
          <a:bodyPr wrap="none">
            <a:spAutoFit/>
          </a:bodyPr>
          <a:lstStyle/>
          <a:p>
            <a:pPr algn="ctr"/>
            <a:r>
              <a:rPr lang="en-US" dirty="0"/>
              <a:t>MAC Decrypt</a:t>
            </a:r>
          </a:p>
        </p:txBody>
      </p:sp>
    </p:spTree>
    <p:extLst>
      <p:ext uri="{BB962C8B-B14F-4D97-AF65-F5344CB8AC3E}">
        <p14:creationId xmlns:p14="http://schemas.microsoft.com/office/powerpoint/2010/main" val="31946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4C76F-87F3-4F98-A803-C145E03DA2F4}"/>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89324720-8A5F-4B31-A910-2033CCC7D384}"/>
              </a:ext>
            </a:extLst>
          </p:cNvPr>
          <p:cNvSpPr>
            <a:spLocks noGrp="1"/>
          </p:cNvSpPr>
          <p:nvPr>
            <p:ph idx="1"/>
          </p:nvPr>
        </p:nvSpPr>
        <p:spPr/>
        <p:txBody>
          <a:bodyPr/>
          <a:lstStyle/>
          <a:p>
            <a:r>
              <a:rPr lang="en-US" dirty="0"/>
              <a:t>[1] 11-21-0332-28-00bh-issues-tracking</a:t>
            </a:r>
          </a:p>
        </p:txBody>
      </p:sp>
      <p:sp>
        <p:nvSpPr>
          <p:cNvPr id="4" name="Slide Number Placeholder 3">
            <a:extLst>
              <a:ext uri="{FF2B5EF4-FFF2-40B4-BE49-F238E27FC236}">
                <a16:creationId xmlns:a16="http://schemas.microsoft.com/office/drawing/2014/main" id="{03F66CB5-26E6-4D66-8754-CA87A2EFCEAF}"/>
              </a:ext>
            </a:extLst>
          </p:cNvPr>
          <p:cNvSpPr>
            <a:spLocks noGrp="1"/>
          </p:cNvSpPr>
          <p:nvPr>
            <p:ph type="sldNum" sz="quarter" idx="12"/>
          </p:nvPr>
        </p:nvSpPr>
        <p:spPr/>
        <p:txBody>
          <a:bodyPr/>
          <a:lstStyle/>
          <a:p>
            <a:pPr>
              <a:defRPr/>
            </a:pPr>
            <a:r>
              <a:rPr lang="en-US" dirty="0"/>
              <a:t>Slide </a:t>
            </a:r>
            <a:fld id="{C1789BC7-C074-42CC-ADF8-5107DF6BD1C1}" type="slidenum">
              <a:rPr lang="en-US" smtClean="0"/>
              <a:pPr>
                <a:defRPr/>
              </a:pPr>
              <a:t>12</a:t>
            </a:fld>
            <a:endParaRPr lang="en-US" dirty="0"/>
          </a:p>
        </p:txBody>
      </p:sp>
      <p:sp>
        <p:nvSpPr>
          <p:cNvPr id="5" name="Footer Placeholder 4">
            <a:extLst>
              <a:ext uri="{FF2B5EF4-FFF2-40B4-BE49-F238E27FC236}">
                <a16:creationId xmlns:a16="http://schemas.microsoft.com/office/drawing/2014/main" id="{FDAFB04C-AEB2-4DC2-AA5F-43FD1EA79AC2}"/>
              </a:ext>
            </a:extLst>
          </p:cNvPr>
          <p:cNvSpPr>
            <a:spLocks noGrp="1"/>
          </p:cNvSpPr>
          <p:nvPr>
            <p:ph type="ftr" sz="quarter" idx="11"/>
          </p:nvPr>
        </p:nvSpPr>
        <p:spPr/>
        <p:txBody>
          <a:bodyPr/>
          <a:lstStyle/>
          <a:p>
            <a:pPr>
              <a:defRPr/>
            </a:pPr>
            <a:r>
              <a:rPr lang="en-US"/>
              <a:t>Jay Yang, et al. (Nokia)</a:t>
            </a:r>
            <a:endParaRPr lang="en-US" dirty="0"/>
          </a:p>
        </p:txBody>
      </p:sp>
    </p:spTree>
    <p:extLst>
      <p:ext uri="{BB962C8B-B14F-4D97-AF65-F5344CB8AC3E}">
        <p14:creationId xmlns:p14="http://schemas.microsoft.com/office/powerpoint/2010/main" val="1717227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E7AF1-BF0E-4DA3-A518-313BCBAF652A}"/>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F5D1BD7B-ED10-4B70-B4E9-83DF6AE4A062}"/>
              </a:ext>
            </a:extLst>
          </p:cNvPr>
          <p:cNvSpPr>
            <a:spLocks noGrp="1"/>
          </p:cNvSpPr>
          <p:nvPr>
            <p:ph idx="1"/>
          </p:nvPr>
        </p:nvSpPr>
        <p:spPr/>
        <p:txBody>
          <a:bodyPr/>
          <a:lstStyle/>
          <a:p>
            <a:pPr marL="0" indent="0">
              <a:buNone/>
            </a:pPr>
            <a:r>
              <a:rPr lang="en-US" dirty="0"/>
              <a:t>Do you agree to supplement user case 1-3 in the slide to “11-21-0332-28-00bh-issues-tracking “ ?</a:t>
            </a:r>
          </a:p>
        </p:txBody>
      </p:sp>
      <p:sp>
        <p:nvSpPr>
          <p:cNvPr id="4" name="Slide Number Placeholder 3">
            <a:extLst>
              <a:ext uri="{FF2B5EF4-FFF2-40B4-BE49-F238E27FC236}">
                <a16:creationId xmlns:a16="http://schemas.microsoft.com/office/drawing/2014/main" id="{2D7FC53B-A35E-450F-9F65-733132FCCD9C}"/>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
        <p:nvSpPr>
          <p:cNvPr id="5" name="Footer Placeholder 4">
            <a:extLst>
              <a:ext uri="{FF2B5EF4-FFF2-40B4-BE49-F238E27FC236}">
                <a16:creationId xmlns:a16="http://schemas.microsoft.com/office/drawing/2014/main" id="{FC2563AF-4950-4E5B-BE08-C81048F6CFCD}"/>
              </a:ext>
            </a:extLst>
          </p:cNvPr>
          <p:cNvSpPr>
            <a:spLocks noGrp="1"/>
          </p:cNvSpPr>
          <p:nvPr>
            <p:ph type="ftr" sz="quarter" idx="11"/>
          </p:nvPr>
        </p:nvSpPr>
        <p:spPr/>
        <p:txBody>
          <a:bodyPr/>
          <a:lstStyle/>
          <a:p>
            <a:pPr>
              <a:defRPr/>
            </a:pPr>
            <a:r>
              <a:rPr lang="en-US"/>
              <a:t>Jay Yang, et al. (Nokia)</a:t>
            </a:r>
            <a:endParaRPr lang="en-US" dirty="0"/>
          </a:p>
        </p:txBody>
      </p:sp>
    </p:spTree>
    <p:extLst>
      <p:ext uri="{BB962C8B-B14F-4D97-AF65-F5344CB8AC3E}">
        <p14:creationId xmlns:p14="http://schemas.microsoft.com/office/powerpoint/2010/main" val="27887157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54109-9963-4037-B0F8-0924018A9153}"/>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DD9786AB-9CB2-4EAA-A99A-149CBE8EA7A7}"/>
              </a:ext>
            </a:extLst>
          </p:cNvPr>
          <p:cNvSpPr>
            <a:spLocks noGrp="1"/>
          </p:cNvSpPr>
          <p:nvPr>
            <p:ph idx="1"/>
          </p:nvPr>
        </p:nvSpPr>
        <p:spPr/>
        <p:txBody>
          <a:bodyPr/>
          <a:lstStyle/>
          <a:p>
            <a:pPr marL="0" indent="0">
              <a:buNone/>
            </a:pPr>
            <a:r>
              <a:rPr lang="en-US" dirty="0"/>
              <a:t>Do you agree the known STA with RMA can be </a:t>
            </a:r>
            <a:r>
              <a:rPr lang="en-US" altLang="zh-CN" dirty="0"/>
              <a:t>identified</a:t>
            </a:r>
            <a:r>
              <a:rPr lang="en-US" dirty="0"/>
              <a:t> in pre-association phase by the AP in 11bh?</a:t>
            </a:r>
          </a:p>
          <a:p>
            <a:pPr marL="0" indent="0">
              <a:buNone/>
            </a:pPr>
            <a:r>
              <a:rPr lang="en-US" dirty="0"/>
              <a:t>Note: the identification mechanism is TBD. </a:t>
            </a:r>
          </a:p>
        </p:txBody>
      </p:sp>
      <p:sp>
        <p:nvSpPr>
          <p:cNvPr id="4" name="Slide Number Placeholder 3">
            <a:extLst>
              <a:ext uri="{FF2B5EF4-FFF2-40B4-BE49-F238E27FC236}">
                <a16:creationId xmlns:a16="http://schemas.microsoft.com/office/drawing/2014/main" id="{5D3A6221-1986-48C6-AED8-BA0BD8425E71}"/>
              </a:ext>
            </a:extLst>
          </p:cNvPr>
          <p:cNvSpPr>
            <a:spLocks noGrp="1"/>
          </p:cNvSpPr>
          <p:nvPr>
            <p:ph type="sldNum" sz="quarter" idx="12"/>
          </p:nvPr>
        </p:nvSpPr>
        <p:spPr>
          <a:xfrm>
            <a:off x="5746051" y="6453379"/>
            <a:ext cx="801502" cy="276999"/>
          </a:xfrm>
        </p:spPr>
        <p:txBody>
          <a:bodyPr/>
          <a:lstStyle/>
          <a:p>
            <a:pPr>
              <a:defRPr/>
            </a:pPr>
            <a:r>
              <a:rPr lang="en-US" dirty="0"/>
              <a:t>Slide </a:t>
            </a:r>
            <a:fld id="{C1789BC7-C074-42CC-ADF8-5107DF6BD1C1}" type="slidenum">
              <a:rPr lang="en-US" smtClean="0"/>
              <a:pPr>
                <a:defRPr/>
              </a:pPr>
              <a:t>14</a:t>
            </a:fld>
            <a:endParaRPr lang="en-US" dirty="0"/>
          </a:p>
        </p:txBody>
      </p:sp>
      <p:sp>
        <p:nvSpPr>
          <p:cNvPr id="5" name="Footer Placeholder 4">
            <a:extLst>
              <a:ext uri="{FF2B5EF4-FFF2-40B4-BE49-F238E27FC236}">
                <a16:creationId xmlns:a16="http://schemas.microsoft.com/office/drawing/2014/main" id="{E93A1FD6-5ACC-43F7-A44E-22292FD2F04D}"/>
              </a:ext>
            </a:extLst>
          </p:cNvPr>
          <p:cNvSpPr>
            <a:spLocks noGrp="1"/>
          </p:cNvSpPr>
          <p:nvPr>
            <p:ph type="ftr" sz="quarter" idx="11"/>
          </p:nvPr>
        </p:nvSpPr>
        <p:spPr>
          <a:xfrm>
            <a:off x="9668232" y="6459412"/>
            <a:ext cx="1667509" cy="276999"/>
          </a:xfrm>
        </p:spPr>
        <p:txBody>
          <a:bodyPr/>
          <a:lstStyle/>
          <a:p>
            <a:pPr>
              <a:defRPr/>
            </a:pPr>
            <a:r>
              <a:rPr lang="en-US"/>
              <a:t>Jay Yang, et al. (Nokia)</a:t>
            </a:r>
            <a:endParaRPr lang="en-US" dirty="0"/>
          </a:p>
        </p:txBody>
      </p:sp>
    </p:spTree>
    <p:extLst>
      <p:ext uri="{BB962C8B-B14F-4D97-AF65-F5344CB8AC3E}">
        <p14:creationId xmlns:p14="http://schemas.microsoft.com/office/powerpoint/2010/main" val="1712013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171F1-02C8-405C-A0B9-AF7D8A3CE7AB}"/>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C52F7E68-568B-4A44-AE55-78EBA72180F2}"/>
              </a:ext>
            </a:extLst>
          </p:cNvPr>
          <p:cNvSpPr>
            <a:spLocks noGrp="1"/>
          </p:cNvSpPr>
          <p:nvPr>
            <p:ph idx="1"/>
          </p:nvPr>
        </p:nvSpPr>
        <p:spPr/>
        <p:txBody>
          <a:bodyPr/>
          <a:lstStyle/>
          <a:p>
            <a:r>
              <a:rPr lang="en-US" sz="2800" dirty="0"/>
              <a:t>Further discussion on some user cases in Reference [1]</a:t>
            </a:r>
          </a:p>
          <a:p>
            <a:r>
              <a:rPr lang="en-US" sz="2800" dirty="0"/>
              <a:t>Supplement some new user cases</a:t>
            </a:r>
          </a:p>
        </p:txBody>
      </p:sp>
      <p:sp>
        <p:nvSpPr>
          <p:cNvPr id="4" name="Slide Number Placeholder 3">
            <a:extLst>
              <a:ext uri="{FF2B5EF4-FFF2-40B4-BE49-F238E27FC236}">
                <a16:creationId xmlns:a16="http://schemas.microsoft.com/office/drawing/2014/main" id="{BF4A38E6-DD13-43CD-9D05-143520B90C7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
        <p:nvSpPr>
          <p:cNvPr id="5" name="Footer Placeholder 4">
            <a:extLst>
              <a:ext uri="{FF2B5EF4-FFF2-40B4-BE49-F238E27FC236}">
                <a16:creationId xmlns:a16="http://schemas.microsoft.com/office/drawing/2014/main" id="{227BE5A7-FFA0-430F-A7E5-D7C25BBDBDDE}"/>
              </a:ext>
            </a:extLst>
          </p:cNvPr>
          <p:cNvSpPr>
            <a:spLocks noGrp="1"/>
          </p:cNvSpPr>
          <p:nvPr>
            <p:ph type="ftr" sz="quarter" idx="11"/>
          </p:nvPr>
        </p:nvSpPr>
        <p:spPr/>
        <p:txBody>
          <a:bodyPr/>
          <a:lstStyle/>
          <a:p>
            <a:pPr>
              <a:defRPr/>
            </a:pPr>
            <a:r>
              <a:rPr lang="en-US"/>
              <a:t>Jay Yang, et al. (Nokia)</a:t>
            </a:r>
            <a:endParaRPr lang="en-US" dirty="0"/>
          </a:p>
        </p:txBody>
      </p:sp>
    </p:spTree>
    <p:extLst>
      <p:ext uri="{BB962C8B-B14F-4D97-AF65-F5344CB8AC3E}">
        <p14:creationId xmlns:p14="http://schemas.microsoft.com/office/powerpoint/2010/main" val="3914872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FAE40-44D8-402A-8636-DEEBA6FFBF84}"/>
              </a:ext>
            </a:extLst>
          </p:cNvPr>
          <p:cNvSpPr>
            <a:spLocks noGrp="1"/>
          </p:cNvSpPr>
          <p:nvPr>
            <p:ph type="title"/>
          </p:nvPr>
        </p:nvSpPr>
        <p:spPr/>
        <p:txBody>
          <a:bodyPr/>
          <a:lstStyle/>
          <a:p>
            <a:r>
              <a:rPr lang="en-US" u="sng" dirty="0"/>
              <a:t>4.3 Post-association home automation (including arrival detection)</a:t>
            </a:r>
            <a:br>
              <a:rPr lang="en-US" u="sng" dirty="0"/>
            </a:br>
            <a:endParaRPr lang="en-US" dirty="0"/>
          </a:p>
        </p:txBody>
      </p:sp>
      <p:sp>
        <p:nvSpPr>
          <p:cNvPr id="3" name="Content Placeholder 2">
            <a:extLst>
              <a:ext uri="{FF2B5EF4-FFF2-40B4-BE49-F238E27FC236}">
                <a16:creationId xmlns:a16="http://schemas.microsoft.com/office/drawing/2014/main" id="{FB3C98EC-5694-4BAC-A2E6-578947C52641}"/>
              </a:ext>
            </a:extLst>
          </p:cNvPr>
          <p:cNvSpPr>
            <a:spLocks noGrp="1"/>
          </p:cNvSpPr>
          <p:nvPr>
            <p:ph idx="1"/>
          </p:nvPr>
        </p:nvSpPr>
        <p:spPr/>
        <p:txBody>
          <a:bodyPr/>
          <a:lstStyle/>
          <a:p>
            <a:r>
              <a:rPr lang="en-GB" sz="1800" dirty="0"/>
              <a:t>NOTE: “Post-association” means after both association is complete, and security context is established.</a:t>
            </a:r>
            <a:endParaRPr lang="en-US" sz="1800" dirty="0"/>
          </a:p>
          <a:p>
            <a:r>
              <a:rPr lang="en-GB" sz="1800" dirty="0"/>
              <a:t>Similarly, two trends in home automation are converging: use of 802.11 technologies as the ‘backbone’ of the automation system; and a feature of the automation system which allows it to recognize when one of the residents arrives and “welcoming” them home by turning on lights, music, etc., tailored to the individual.  This convergence means that using the 802.11 network to detect the individual’s arrival, by detecting their personal 802.11 device (smartphone, etc.) is a highly desirable capability. Currently, this device recognition is usually done based on the MAC address.</a:t>
            </a:r>
            <a:endParaRPr lang="en-US" sz="1800" dirty="0"/>
          </a:p>
          <a:p>
            <a:r>
              <a:rPr lang="en-GB" sz="1800" dirty="0"/>
              <a:t>Key point: the device (user) is voluntarily opting-in to this system.  Also key that protection from third-party tracking is included.  </a:t>
            </a:r>
            <a:endParaRPr lang="en-US" sz="1800" dirty="0"/>
          </a:p>
          <a:p>
            <a:r>
              <a:rPr lang="en-US" sz="1800" dirty="0"/>
              <a:t>This scenario can be handled with an “opt-in” method for providing a device or user </a:t>
            </a:r>
            <a:r>
              <a:rPr lang="en-GB" sz="1100" dirty="0"/>
              <a:t> </a:t>
            </a:r>
            <a:r>
              <a:rPr lang="en-US" sz="1800" dirty="0"/>
              <a:t>identification that is hidden from third party snooping, and provided only to trusted infrastructure (for example, where RSN has been established).  Any broader solution (not explicitly “opt-in”, not secured from snooping, or not restricted to trusted infrastructure) is considered out of scope for 802.11bh.</a:t>
            </a:r>
          </a:p>
          <a:p>
            <a:r>
              <a:rPr lang="en-GB" sz="1400" dirty="0"/>
              <a:t> </a:t>
            </a:r>
            <a:r>
              <a:rPr lang="en-GB" sz="1800" dirty="0"/>
              <a:t>Details of “device or user” are left to solution debate.</a:t>
            </a:r>
            <a:endParaRPr lang="en-US" sz="1800" dirty="0"/>
          </a:p>
          <a:p>
            <a:endParaRPr lang="en-US" sz="1600" dirty="0"/>
          </a:p>
        </p:txBody>
      </p:sp>
      <p:sp>
        <p:nvSpPr>
          <p:cNvPr id="4" name="Slide Number Placeholder 3">
            <a:extLst>
              <a:ext uri="{FF2B5EF4-FFF2-40B4-BE49-F238E27FC236}">
                <a16:creationId xmlns:a16="http://schemas.microsoft.com/office/drawing/2014/main" id="{96C4F083-B3F1-4581-8219-621275E2CED4}"/>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
        <p:nvSpPr>
          <p:cNvPr id="5" name="Footer Placeholder 4">
            <a:extLst>
              <a:ext uri="{FF2B5EF4-FFF2-40B4-BE49-F238E27FC236}">
                <a16:creationId xmlns:a16="http://schemas.microsoft.com/office/drawing/2014/main" id="{ADE192CD-9965-4F8D-B617-459D159E6C6A}"/>
              </a:ext>
            </a:extLst>
          </p:cNvPr>
          <p:cNvSpPr>
            <a:spLocks noGrp="1"/>
          </p:cNvSpPr>
          <p:nvPr>
            <p:ph type="ftr" sz="quarter" idx="11"/>
          </p:nvPr>
        </p:nvSpPr>
        <p:spPr/>
        <p:txBody>
          <a:bodyPr/>
          <a:lstStyle/>
          <a:p>
            <a:pPr>
              <a:defRPr/>
            </a:pPr>
            <a:r>
              <a:rPr lang="en-US"/>
              <a:t>Jay Yang, et al. (Nokia)</a:t>
            </a:r>
            <a:endParaRPr lang="en-US" dirty="0"/>
          </a:p>
        </p:txBody>
      </p:sp>
    </p:spTree>
    <p:extLst>
      <p:ext uri="{BB962C8B-B14F-4D97-AF65-F5344CB8AC3E}">
        <p14:creationId xmlns:p14="http://schemas.microsoft.com/office/powerpoint/2010/main" val="1457261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2D53A-1F38-47D5-94B8-CC839C4A254E}"/>
              </a:ext>
            </a:extLst>
          </p:cNvPr>
          <p:cNvSpPr>
            <a:spLocks noGrp="1"/>
          </p:cNvSpPr>
          <p:nvPr>
            <p:ph type="title"/>
          </p:nvPr>
        </p:nvSpPr>
        <p:spPr>
          <a:xfrm>
            <a:off x="838200" y="365125"/>
            <a:ext cx="10515600" cy="1325563"/>
          </a:xfrm>
        </p:spPr>
        <p:txBody>
          <a:bodyPr/>
          <a:lstStyle/>
          <a:p>
            <a:r>
              <a:rPr lang="en-US" dirty="0"/>
              <a:t>Further discussion on user case 4.3 in reference [1]</a:t>
            </a:r>
          </a:p>
        </p:txBody>
      </p:sp>
      <p:sp>
        <p:nvSpPr>
          <p:cNvPr id="3" name="Content Placeholder 2">
            <a:extLst>
              <a:ext uri="{FF2B5EF4-FFF2-40B4-BE49-F238E27FC236}">
                <a16:creationId xmlns:a16="http://schemas.microsoft.com/office/drawing/2014/main" id="{CB237C56-B4E4-44F8-9D02-A6C464AD4B06}"/>
              </a:ext>
            </a:extLst>
          </p:cNvPr>
          <p:cNvSpPr>
            <a:spLocks noGrp="1"/>
          </p:cNvSpPr>
          <p:nvPr>
            <p:ph idx="1"/>
          </p:nvPr>
        </p:nvSpPr>
        <p:spPr>
          <a:xfrm>
            <a:off x="388922" y="1848864"/>
            <a:ext cx="10088120" cy="3626519"/>
          </a:xfrm>
        </p:spPr>
        <p:txBody>
          <a:bodyPr>
            <a:normAutofit/>
          </a:bodyPr>
          <a:lstStyle/>
          <a:p>
            <a:pPr>
              <a:buFont typeface="Arial" panose="020B0604020202020204" pitchFamily="34" charset="0"/>
              <a:buChar char="•"/>
            </a:pPr>
            <a:r>
              <a:rPr lang="en-US" sz="2000" dirty="0"/>
              <a:t>Reference[</a:t>
            </a:r>
            <a:r>
              <a:rPr lang="en-US" sz="2000" b="0" dirty="0"/>
              <a:t>1]  subclause 4.3 discloses the case that smart home system based on Wi-Fi network can perform a certain reaction after detecting the device that is associated with the AP.  E.g. turn on the light, open the door, etc.</a:t>
            </a:r>
          </a:p>
          <a:p>
            <a:pPr>
              <a:buFont typeface="Arial" panose="020B0604020202020204" pitchFamily="34" charset="0"/>
              <a:buChar char="•"/>
            </a:pPr>
            <a:r>
              <a:rPr lang="en-US" sz="2000" b="0" dirty="0"/>
              <a:t>Let’s think about the case: if the end user lost the password of the AP by </a:t>
            </a:r>
            <a:r>
              <a:rPr lang="en-US" sz="2000" b="0" dirty="0" err="1"/>
              <a:t>misoperation</a:t>
            </a:r>
            <a:r>
              <a:rPr lang="en-US" sz="2000" b="0" dirty="0"/>
              <a:t> on his/her cellphone, his/her will be blocked out of the door forever.   </a:t>
            </a:r>
          </a:p>
          <a:p>
            <a:pPr marL="0" indent="0">
              <a:buNone/>
            </a:pPr>
            <a:endParaRPr lang="en-US" sz="2000" dirty="0"/>
          </a:p>
          <a:p>
            <a:pPr marL="0" indent="0">
              <a:buNone/>
            </a:pPr>
            <a:endParaRPr lang="en-US" sz="2000" dirty="0"/>
          </a:p>
        </p:txBody>
      </p:sp>
      <p:sp>
        <p:nvSpPr>
          <p:cNvPr id="4" name="Slide Number Placeholder 3">
            <a:extLst>
              <a:ext uri="{FF2B5EF4-FFF2-40B4-BE49-F238E27FC236}">
                <a16:creationId xmlns:a16="http://schemas.microsoft.com/office/drawing/2014/main" id="{C2794884-F342-4707-8BDE-685AB2FA5071}"/>
              </a:ext>
            </a:extLst>
          </p:cNvPr>
          <p:cNvSpPr>
            <a:spLocks noGrp="1"/>
          </p:cNvSpPr>
          <p:nvPr>
            <p:ph type="sldNum" sz="quarter" idx="12"/>
          </p:nvPr>
        </p:nvSpPr>
        <p:spPr>
          <a:xfrm>
            <a:off x="5746051" y="6486430"/>
            <a:ext cx="801502" cy="276999"/>
          </a:xfrm>
        </p:spPr>
        <p:txBody>
          <a:bodyPr/>
          <a:lstStyle/>
          <a:p>
            <a:pPr>
              <a:defRPr/>
            </a:pPr>
            <a:r>
              <a:rPr lang="en-US" dirty="0"/>
              <a:t>Slide </a:t>
            </a:r>
            <a:fld id="{C1789BC7-C074-42CC-ADF8-5107DF6BD1C1}" type="slidenum">
              <a:rPr lang="en-US" smtClean="0"/>
              <a:pPr>
                <a:defRPr/>
              </a:pPr>
              <a:t>4</a:t>
            </a:fld>
            <a:endParaRPr lang="en-US" dirty="0"/>
          </a:p>
        </p:txBody>
      </p:sp>
      <p:sp>
        <p:nvSpPr>
          <p:cNvPr id="5" name="Footer Placeholder 4">
            <a:extLst>
              <a:ext uri="{FF2B5EF4-FFF2-40B4-BE49-F238E27FC236}">
                <a16:creationId xmlns:a16="http://schemas.microsoft.com/office/drawing/2014/main" id="{C76CAAF3-4182-4A7D-9E59-34C401362668}"/>
              </a:ext>
            </a:extLst>
          </p:cNvPr>
          <p:cNvSpPr>
            <a:spLocks noGrp="1"/>
          </p:cNvSpPr>
          <p:nvPr>
            <p:ph type="ftr" sz="quarter" idx="11"/>
          </p:nvPr>
        </p:nvSpPr>
        <p:spPr>
          <a:xfrm>
            <a:off x="9668232" y="6492463"/>
            <a:ext cx="1667509" cy="276999"/>
          </a:xfrm>
        </p:spPr>
        <p:txBody>
          <a:bodyPr/>
          <a:lstStyle/>
          <a:p>
            <a:pPr>
              <a:defRPr/>
            </a:pPr>
            <a:r>
              <a:rPr lang="en-US"/>
              <a:t>Jay Yang, et al. (Nokia)</a:t>
            </a:r>
            <a:endParaRPr lang="en-US" dirty="0"/>
          </a:p>
        </p:txBody>
      </p:sp>
    </p:spTree>
    <p:extLst>
      <p:ext uri="{BB962C8B-B14F-4D97-AF65-F5344CB8AC3E}">
        <p14:creationId xmlns:p14="http://schemas.microsoft.com/office/powerpoint/2010/main" val="3764880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EC3B2-ACC8-4EBE-AB59-799CD64A407B}"/>
              </a:ext>
            </a:extLst>
          </p:cNvPr>
          <p:cNvSpPr>
            <a:spLocks noGrp="1"/>
          </p:cNvSpPr>
          <p:nvPr>
            <p:ph type="title"/>
          </p:nvPr>
        </p:nvSpPr>
        <p:spPr>
          <a:xfrm>
            <a:off x="840816" y="838208"/>
            <a:ext cx="10363200" cy="914399"/>
          </a:xfrm>
        </p:spPr>
        <p:txBody>
          <a:bodyPr/>
          <a:lstStyle/>
          <a:p>
            <a:r>
              <a:rPr lang="en-US" u="sng" dirty="0"/>
              <a:t>4.8 Infrastructure (home or enterprise): Probes are randomized, even to/heard by associated AP </a:t>
            </a:r>
            <a:br>
              <a:rPr lang="en-US" u="sng" dirty="0"/>
            </a:br>
            <a:endParaRPr lang="en-US" dirty="0"/>
          </a:p>
        </p:txBody>
      </p:sp>
      <p:sp>
        <p:nvSpPr>
          <p:cNvPr id="3" name="Content Placeholder 2">
            <a:extLst>
              <a:ext uri="{FF2B5EF4-FFF2-40B4-BE49-F238E27FC236}">
                <a16:creationId xmlns:a16="http://schemas.microsoft.com/office/drawing/2014/main" id="{4372FB16-E5F1-45EF-BF2A-7B6F27579A01}"/>
              </a:ext>
            </a:extLst>
          </p:cNvPr>
          <p:cNvSpPr>
            <a:spLocks noGrp="1"/>
          </p:cNvSpPr>
          <p:nvPr>
            <p:ph idx="1"/>
          </p:nvPr>
        </p:nvSpPr>
        <p:spPr/>
        <p:txBody>
          <a:bodyPr/>
          <a:lstStyle/>
          <a:p>
            <a:r>
              <a:rPr lang="en-GB" sz="1800" dirty="0"/>
              <a:t>A client that is using Local-ID MAC addresses could easily have an implementation that generates a new Local-ID MAC address for every Probe Request.  This could even apply to Probe Requests that are directed to the associated SSID, when the client would otherwise use a consistent MAC address for transmissions within an association.</a:t>
            </a:r>
            <a:endParaRPr lang="en-US" sz="1800" dirty="0"/>
          </a:p>
          <a:p>
            <a:r>
              <a:rPr lang="en-GB" sz="1800" dirty="0"/>
              <a:t>If the client has this extreme (or approaching this extreme) of an implementation of MAC address randomization, it will have a strong impact on the infrastructure’s ability to making steering decisions for that client.</a:t>
            </a:r>
            <a:endParaRPr lang="en-US" sz="1800" dirty="0"/>
          </a:p>
          <a:p>
            <a:r>
              <a:rPr lang="en-GB" sz="1800" dirty="0"/>
              <a:t>When attached to a multiple-AP infrastructure, if the client uses the stable MAC address when probing, the infrastructure can help steer the client across both APs and bands, to give the entire network better experience.  This could apply to both directed probes and broadcast probes, too.</a:t>
            </a:r>
            <a:endParaRPr lang="en-US" sz="1800" dirty="0"/>
          </a:p>
          <a:p>
            <a:r>
              <a:rPr lang="en-GB" sz="1800" dirty="0"/>
              <a:t>Recommendations could be added to the Standard, to discuss the use of MAC addresses in scanning.  There are trade-offs to be considered for a client to balance privacy and providing information to the network that could improve user experience.  </a:t>
            </a:r>
            <a:endParaRPr lang="en-US" sz="1800" dirty="0"/>
          </a:p>
          <a:p>
            <a:r>
              <a:rPr lang="en-GB" sz="1800" dirty="0">
                <a:solidFill>
                  <a:srgbClr val="FF0000"/>
                </a:solidFill>
              </a:rPr>
              <a:t>It should also be noted that passive scanning is becoming more common, so reliance on identifiable probes for client steering has other problems, already.</a:t>
            </a:r>
            <a:endParaRPr lang="en-US" sz="1800" dirty="0">
              <a:solidFill>
                <a:srgbClr val="FF0000"/>
              </a:solidFill>
            </a:endParaRPr>
          </a:p>
          <a:p>
            <a:endParaRPr lang="en-US" sz="1400" dirty="0"/>
          </a:p>
        </p:txBody>
      </p:sp>
      <p:sp>
        <p:nvSpPr>
          <p:cNvPr id="4" name="Slide Number Placeholder 3">
            <a:extLst>
              <a:ext uri="{FF2B5EF4-FFF2-40B4-BE49-F238E27FC236}">
                <a16:creationId xmlns:a16="http://schemas.microsoft.com/office/drawing/2014/main" id="{1DEFB903-A9D4-48E1-8DE8-18569307809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5" name="Footer Placeholder 4">
            <a:extLst>
              <a:ext uri="{FF2B5EF4-FFF2-40B4-BE49-F238E27FC236}">
                <a16:creationId xmlns:a16="http://schemas.microsoft.com/office/drawing/2014/main" id="{7E6C64DD-261E-418C-B5F0-278005489BED}"/>
              </a:ext>
            </a:extLst>
          </p:cNvPr>
          <p:cNvSpPr>
            <a:spLocks noGrp="1"/>
          </p:cNvSpPr>
          <p:nvPr>
            <p:ph type="ftr" sz="quarter" idx="11"/>
          </p:nvPr>
        </p:nvSpPr>
        <p:spPr/>
        <p:txBody>
          <a:bodyPr/>
          <a:lstStyle/>
          <a:p>
            <a:pPr>
              <a:defRPr/>
            </a:pPr>
            <a:r>
              <a:rPr lang="en-US"/>
              <a:t>Jay Yang, et al. (Nokia)</a:t>
            </a:r>
            <a:endParaRPr lang="en-US" dirty="0"/>
          </a:p>
        </p:txBody>
      </p:sp>
    </p:spTree>
    <p:extLst>
      <p:ext uri="{BB962C8B-B14F-4D97-AF65-F5344CB8AC3E}">
        <p14:creationId xmlns:p14="http://schemas.microsoft.com/office/powerpoint/2010/main" val="2197335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2D53A-1F38-47D5-94B8-CC839C4A254E}"/>
              </a:ext>
            </a:extLst>
          </p:cNvPr>
          <p:cNvSpPr>
            <a:spLocks noGrp="1"/>
          </p:cNvSpPr>
          <p:nvPr>
            <p:ph type="title"/>
          </p:nvPr>
        </p:nvSpPr>
        <p:spPr>
          <a:xfrm>
            <a:off x="838200" y="365125"/>
            <a:ext cx="10515600" cy="1325563"/>
          </a:xfrm>
        </p:spPr>
        <p:txBody>
          <a:bodyPr/>
          <a:lstStyle/>
          <a:p>
            <a:r>
              <a:rPr lang="en-US" dirty="0"/>
              <a:t>Further discussion on user case 4.8 in reference [1]</a:t>
            </a:r>
          </a:p>
        </p:txBody>
      </p:sp>
      <p:sp>
        <p:nvSpPr>
          <p:cNvPr id="3" name="Content Placeholder 2">
            <a:extLst>
              <a:ext uri="{FF2B5EF4-FFF2-40B4-BE49-F238E27FC236}">
                <a16:creationId xmlns:a16="http://schemas.microsoft.com/office/drawing/2014/main" id="{CB237C56-B4E4-44F8-9D02-A6C464AD4B06}"/>
              </a:ext>
            </a:extLst>
          </p:cNvPr>
          <p:cNvSpPr>
            <a:spLocks noGrp="1"/>
          </p:cNvSpPr>
          <p:nvPr>
            <p:ph idx="1"/>
          </p:nvPr>
        </p:nvSpPr>
        <p:spPr>
          <a:xfrm>
            <a:off x="135531" y="1848864"/>
            <a:ext cx="11123708" cy="4644011"/>
          </a:xfrm>
        </p:spPr>
        <p:txBody>
          <a:bodyPr>
            <a:normAutofit/>
          </a:bodyPr>
          <a:lstStyle/>
          <a:p>
            <a:pPr marL="0" indent="0">
              <a:buNone/>
            </a:pPr>
            <a:r>
              <a:rPr lang="en-US" b="0" dirty="0"/>
              <a:t> For the associated STA in multiple-AP infrastructure,  the associated AP may send Beacon request frame to the associated STA to trigger an active scan (</a:t>
            </a:r>
            <a:r>
              <a:rPr lang="en-US" b="0" dirty="0" err="1"/>
              <a:t>i.e</a:t>
            </a:r>
            <a:r>
              <a:rPr lang="en-US" b="0" dirty="0"/>
              <a:t> making STA to send probe req) for steering purpose in practice,  and thus there is no issue if the steering mechanism is based on the probe request frame sent by the STA.</a:t>
            </a:r>
          </a:p>
          <a:p>
            <a:pPr marL="0" indent="0">
              <a:buNone/>
            </a:pPr>
            <a:endParaRPr lang="en-US" sz="2000" dirty="0"/>
          </a:p>
          <a:p>
            <a:pPr marL="0" indent="0">
              <a:buNone/>
            </a:pPr>
            <a:r>
              <a:rPr lang="en-US" b="0" dirty="0"/>
              <a:t>We propose to delete the sentence “</a:t>
            </a:r>
            <a:r>
              <a:rPr lang="en-GB" b="0" dirty="0">
                <a:solidFill>
                  <a:srgbClr val="FF0000"/>
                </a:solidFill>
              </a:rPr>
              <a:t>It should also be noted that passive scanning is becoming more common, so reliance on identifiable probes for client steering has other problems, already</a:t>
            </a:r>
            <a:r>
              <a:rPr lang="en-GB" b="0" dirty="0"/>
              <a:t>.</a:t>
            </a:r>
            <a:r>
              <a:rPr lang="en-US" b="0" dirty="0"/>
              <a:t>” as we already has implementable solution to address such concern.</a:t>
            </a:r>
          </a:p>
        </p:txBody>
      </p:sp>
      <p:sp>
        <p:nvSpPr>
          <p:cNvPr id="4" name="Slide Number Placeholder 3">
            <a:extLst>
              <a:ext uri="{FF2B5EF4-FFF2-40B4-BE49-F238E27FC236}">
                <a16:creationId xmlns:a16="http://schemas.microsoft.com/office/drawing/2014/main" id="{A2A16CD5-B740-4F52-B3BD-817AE335E8FC}"/>
              </a:ext>
            </a:extLst>
          </p:cNvPr>
          <p:cNvSpPr>
            <a:spLocks noGrp="1"/>
          </p:cNvSpPr>
          <p:nvPr>
            <p:ph type="sldNum" sz="quarter" idx="12"/>
          </p:nvPr>
        </p:nvSpPr>
        <p:spPr>
          <a:xfrm>
            <a:off x="5746051" y="6475413"/>
            <a:ext cx="801502" cy="276999"/>
          </a:xfrm>
        </p:spPr>
        <p:txBody>
          <a:bodyPr/>
          <a:lstStyle/>
          <a:p>
            <a:pPr>
              <a:defRPr/>
            </a:pPr>
            <a:r>
              <a:rPr lang="en-US" dirty="0"/>
              <a:t>Slide </a:t>
            </a:r>
            <a:fld id="{C1789BC7-C074-42CC-ADF8-5107DF6BD1C1}" type="slidenum">
              <a:rPr lang="en-US" smtClean="0"/>
              <a:pPr>
                <a:defRPr/>
              </a:pPr>
              <a:t>6</a:t>
            </a:fld>
            <a:endParaRPr lang="en-US" dirty="0"/>
          </a:p>
        </p:txBody>
      </p:sp>
      <p:sp>
        <p:nvSpPr>
          <p:cNvPr id="5" name="Footer Placeholder 4">
            <a:extLst>
              <a:ext uri="{FF2B5EF4-FFF2-40B4-BE49-F238E27FC236}">
                <a16:creationId xmlns:a16="http://schemas.microsoft.com/office/drawing/2014/main" id="{652A083F-35D5-48AA-A22A-E2FD8C823BAB}"/>
              </a:ext>
            </a:extLst>
          </p:cNvPr>
          <p:cNvSpPr>
            <a:spLocks noGrp="1"/>
          </p:cNvSpPr>
          <p:nvPr>
            <p:ph type="ftr" sz="quarter" idx="11"/>
          </p:nvPr>
        </p:nvSpPr>
        <p:spPr>
          <a:xfrm>
            <a:off x="9668232" y="6481446"/>
            <a:ext cx="1667509" cy="276999"/>
          </a:xfrm>
        </p:spPr>
        <p:txBody>
          <a:bodyPr/>
          <a:lstStyle/>
          <a:p>
            <a:pPr>
              <a:defRPr/>
            </a:pPr>
            <a:r>
              <a:rPr lang="en-US"/>
              <a:t>Jay Yang, et al. (Nokia)</a:t>
            </a:r>
            <a:endParaRPr lang="en-US" dirty="0"/>
          </a:p>
        </p:txBody>
      </p:sp>
    </p:spTree>
    <p:extLst>
      <p:ext uri="{BB962C8B-B14F-4D97-AF65-F5344CB8AC3E}">
        <p14:creationId xmlns:p14="http://schemas.microsoft.com/office/powerpoint/2010/main" val="1093334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2D53A-1F38-47D5-94B8-CC839C4A254E}"/>
              </a:ext>
            </a:extLst>
          </p:cNvPr>
          <p:cNvSpPr>
            <a:spLocks noGrp="1"/>
          </p:cNvSpPr>
          <p:nvPr>
            <p:ph type="title"/>
          </p:nvPr>
        </p:nvSpPr>
        <p:spPr>
          <a:xfrm>
            <a:off x="838200" y="365125"/>
            <a:ext cx="10515600" cy="1325563"/>
          </a:xfrm>
        </p:spPr>
        <p:txBody>
          <a:bodyPr/>
          <a:lstStyle/>
          <a:p>
            <a:r>
              <a:rPr lang="en-US" dirty="0"/>
              <a:t>User case-1</a:t>
            </a:r>
          </a:p>
        </p:txBody>
      </p:sp>
      <p:sp>
        <p:nvSpPr>
          <p:cNvPr id="3" name="Content Placeholder 2">
            <a:extLst>
              <a:ext uri="{FF2B5EF4-FFF2-40B4-BE49-F238E27FC236}">
                <a16:creationId xmlns:a16="http://schemas.microsoft.com/office/drawing/2014/main" id="{CB237C56-B4E4-44F8-9D02-A6C464AD4B06}"/>
              </a:ext>
            </a:extLst>
          </p:cNvPr>
          <p:cNvSpPr>
            <a:spLocks noGrp="1"/>
          </p:cNvSpPr>
          <p:nvPr>
            <p:ph idx="1"/>
          </p:nvPr>
        </p:nvSpPr>
        <p:spPr>
          <a:xfrm>
            <a:off x="135531" y="1509312"/>
            <a:ext cx="11377096" cy="4983564"/>
          </a:xfrm>
        </p:spPr>
        <p:txBody>
          <a:bodyPr>
            <a:normAutofit/>
          </a:bodyPr>
          <a:lstStyle/>
          <a:p>
            <a:r>
              <a:rPr lang="en-US" sz="2000" b="0" dirty="0"/>
              <a:t>The Administrator will allocate an account(SSID/password) for new employee to access the company’s network via a special AP based on the cellphone’s MAC address shown in the system.  </a:t>
            </a:r>
          </a:p>
          <a:p>
            <a:r>
              <a:rPr lang="en-US" sz="2000" b="0" dirty="0"/>
              <a:t>If there is no user connected to AP, the system will close the some APs to save power and to improve the channel condition, at least enable one general AP with constraint permission is always powering on to monitor the probe request frame sent by the STA so that the system can enable the corresponding AP immediately once the STA MAC address recorded in the DB detected.</a:t>
            </a:r>
          </a:p>
          <a:p>
            <a:r>
              <a:rPr lang="en-US" sz="2000" b="0" dirty="0"/>
              <a:t>The similar issue can broaden to the residential environment as well.</a:t>
            </a:r>
          </a:p>
          <a:p>
            <a:pPr marL="0" indent="0">
              <a:buNone/>
            </a:pPr>
            <a:r>
              <a:rPr lang="en-US" sz="2000" dirty="0"/>
              <a:t>e.g. </a:t>
            </a:r>
          </a:p>
          <a:p>
            <a:pPr marL="0" indent="0">
              <a:buNone/>
            </a:pPr>
            <a:r>
              <a:rPr lang="en-US" sz="2000" b="0" dirty="0"/>
              <a:t>the AP1 with SSID of “Guest” is always powering on to provide the basic access service.</a:t>
            </a:r>
          </a:p>
          <a:p>
            <a:pPr marL="0" indent="0">
              <a:buNone/>
            </a:pPr>
            <a:r>
              <a:rPr lang="en-US" sz="2000" b="0" dirty="0"/>
              <a:t>The system will enable the AP with the SSID of “Employee-1” once detecting the known STA1’s probe request frame.</a:t>
            </a:r>
          </a:p>
          <a:p>
            <a:pPr marL="0" indent="0">
              <a:buNone/>
            </a:pPr>
            <a:endParaRPr lang="en-US" sz="2000" dirty="0"/>
          </a:p>
          <a:p>
            <a:pPr marL="0" indent="0">
              <a:buNone/>
            </a:pPr>
            <a:endParaRPr lang="en-US" sz="2000" dirty="0"/>
          </a:p>
        </p:txBody>
      </p:sp>
      <p:sp>
        <p:nvSpPr>
          <p:cNvPr id="4" name="Slide Number Placeholder 3">
            <a:extLst>
              <a:ext uri="{FF2B5EF4-FFF2-40B4-BE49-F238E27FC236}">
                <a16:creationId xmlns:a16="http://schemas.microsoft.com/office/drawing/2014/main" id="{AECAC08D-C0E2-4C6E-BA8B-E1DFDAC19EA1}"/>
              </a:ext>
            </a:extLst>
          </p:cNvPr>
          <p:cNvSpPr>
            <a:spLocks noGrp="1"/>
          </p:cNvSpPr>
          <p:nvPr>
            <p:ph type="sldNum" sz="quarter" idx="12"/>
          </p:nvPr>
        </p:nvSpPr>
        <p:spPr>
          <a:xfrm>
            <a:off x="5746051" y="6475413"/>
            <a:ext cx="801502" cy="276999"/>
          </a:xfrm>
        </p:spPr>
        <p:txBody>
          <a:bodyPr/>
          <a:lstStyle/>
          <a:p>
            <a:pPr>
              <a:defRPr/>
            </a:pPr>
            <a:r>
              <a:rPr lang="en-US" dirty="0"/>
              <a:t>Slide </a:t>
            </a:r>
            <a:fld id="{C1789BC7-C074-42CC-ADF8-5107DF6BD1C1}" type="slidenum">
              <a:rPr lang="en-US" smtClean="0"/>
              <a:pPr>
                <a:defRPr/>
              </a:pPr>
              <a:t>7</a:t>
            </a:fld>
            <a:endParaRPr lang="en-US" dirty="0"/>
          </a:p>
        </p:txBody>
      </p:sp>
      <p:sp>
        <p:nvSpPr>
          <p:cNvPr id="5" name="Footer Placeholder 4">
            <a:extLst>
              <a:ext uri="{FF2B5EF4-FFF2-40B4-BE49-F238E27FC236}">
                <a16:creationId xmlns:a16="http://schemas.microsoft.com/office/drawing/2014/main" id="{E36561B2-3F83-41DC-8E74-F5A31EEB2300}"/>
              </a:ext>
            </a:extLst>
          </p:cNvPr>
          <p:cNvSpPr>
            <a:spLocks noGrp="1"/>
          </p:cNvSpPr>
          <p:nvPr>
            <p:ph type="ftr" sz="quarter" idx="11"/>
          </p:nvPr>
        </p:nvSpPr>
        <p:spPr>
          <a:xfrm>
            <a:off x="9668232" y="6481446"/>
            <a:ext cx="1667509" cy="276999"/>
          </a:xfrm>
        </p:spPr>
        <p:txBody>
          <a:bodyPr/>
          <a:lstStyle/>
          <a:p>
            <a:pPr>
              <a:defRPr/>
            </a:pPr>
            <a:r>
              <a:rPr lang="en-US"/>
              <a:t>Jay Yang, et al. (Nokia)</a:t>
            </a:r>
            <a:endParaRPr lang="en-US" dirty="0"/>
          </a:p>
        </p:txBody>
      </p:sp>
    </p:spTree>
    <p:extLst>
      <p:ext uri="{BB962C8B-B14F-4D97-AF65-F5344CB8AC3E}">
        <p14:creationId xmlns:p14="http://schemas.microsoft.com/office/powerpoint/2010/main" val="2229138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1412C-C830-4CF4-912E-791C80027956}"/>
              </a:ext>
            </a:extLst>
          </p:cNvPr>
          <p:cNvSpPr>
            <a:spLocks noGrp="1"/>
          </p:cNvSpPr>
          <p:nvPr>
            <p:ph type="title"/>
          </p:nvPr>
        </p:nvSpPr>
        <p:spPr/>
        <p:txBody>
          <a:bodyPr/>
          <a:lstStyle/>
          <a:p>
            <a:r>
              <a:rPr lang="en-US" dirty="0"/>
              <a:t>Problem</a:t>
            </a:r>
          </a:p>
        </p:txBody>
      </p:sp>
      <p:sp>
        <p:nvSpPr>
          <p:cNvPr id="3" name="Content Placeholder 2">
            <a:extLst>
              <a:ext uri="{FF2B5EF4-FFF2-40B4-BE49-F238E27FC236}">
                <a16:creationId xmlns:a16="http://schemas.microsoft.com/office/drawing/2014/main" id="{003D90F8-A79D-438B-BC38-88027A4E5C8D}"/>
              </a:ext>
            </a:extLst>
          </p:cNvPr>
          <p:cNvSpPr>
            <a:spLocks noGrp="1"/>
          </p:cNvSpPr>
          <p:nvPr>
            <p:ph idx="1"/>
          </p:nvPr>
        </p:nvSpPr>
        <p:spPr>
          <a:xfrm>
            <a:off x="838199" y="1825625"/>
            <a:ext cx="11214253" cy="4351338"/>
          </a:xfrm>
        </p:spPr>
        <p:txBody>
          <a:bodyPr/>
          <a:lstStyle/>
          <a:p>
            <a:r>
              <a:rPr lang="en-US" dirty="0"/>
              <a:t>Random MAC mechanism involved in 11aq makes such mechanism broken.</a:t>
            </a:r>
          </a:p>
          <a:p>
            <a:pPr marL="0" indent="0">
              <a:buNone/>
            </a:pPr>
            <a:r>
              <a:rPr lang="en-US" b="0" dirty="0">
                <a:sym typeface="Wingdings" panose="05000000000000000000" pitchFamily="2" charset="2"/>
              </a:rPr>
              <a:t>The </a:t>
            </a:r>
            <a:r>
              <a:rPr lang="en-US" b="0" dirty="0"/>
              <a:t>System can’t  identify the STA as a “know STA”  in the probe request frame with the Random MAC address(RMA).</a:t>
            </a:r>
          </a:p>
          <a:p>
            <a:pPr marL="0" indent="0">
              <a:buNone/>
            </a:pPr>
            <a:r>
              <a:rPr lang="en-US" b="0" dirty="0">
                <a:sym typeface="Wingdings" panose="05000000000000000000" pitchFamily="2" charset="2"/>
              </a:rPr>
              <a:t></a:t>
            </a:r>
            <a:r>
              <a:rPr lang="en-US" b="0" dirty="0"/>
              <a:t>the corresponding AP can’t be enabled once it’s disabled.  </a:t>
            </a:r>
          </a:p>
          <a:p>
            <a:pPr marL="0" indent="0">
              <a:buNone/>
            </a:pPr>
            <a:r>
              <a:rPr lang="en-US" b="0" dirty="0">
                <a:sym typeface="Wingdings" panose="05000000000000000000" pitchFamily="2" charset="2"/>
              </a:rPr>
              <a:t></a:t>
            </a:r>
            <a:r>
              <a:rPr lang="en-US" b="0" dirty="0"/>
              <a:t>On the STA side, the employee can’t find the AP to access the company’s network.</a:t>
            </a:r>
          </a:p>
          <a:p>
            <a:endParaRPr lang="en-US" dirty="0"/>
          </a:p>
        </p:txBody>
      </p:sp>
      <p:sp>
        <p:nvSpPr>
          <p:cNvPr id="4" name="Slide Number Placeholder 3">
            <a:extLst>
              <a:ext uri="{FF2B5EF4-FFF2-40B4-BE49-F238E27FC236}">
                <a16:creationId xmlns:a16="http://schemas.microsoft.com/office/drawing/2014/main" id="{6D412637-76B7-44F5-A7FA-E3F8A8861DAA}"/>
              </a:ext>
            </a:extLst>
          </p:cNvPr>
          <p:cNvSpPr>
            <a:spLocks noGrp="1"/>
          </p:cNvSpPr>
          <p:nvPr>
            <p:ph type="sldNum" sz="quarter" idx="12"/>
          </p:nvPr>
        </p:nvSpPr>
        <p:spPr>
          <a:xfrm>
            <a:off x="5746051" y="6475413"/>
            <a:ext cx="801502" cy="276999"/>
          </a:xfrm>
        </p:spPr>
        <p:txBody>
          <a:bodyPr/>
          <a:lstStyle/>
          <a:p>
            <a:pPr>
              <a:defRPr/>
            </a:pPr>
            <a:r>
              <a:rPr lang="en-US" dirty="0"/>
              <a:t>Slide </a:t>
            </a:r>
            <a:fld id="{C1789BC7-C074-42CC-ADF8-5107DF6BD1C1}" type="slidenum">
              <a:rPr lang="en-US" smtClean="0"/>
              <a:pPr>
                <a:defRPr/>
              </a:pPr>
              <a:t>8</a:t>
            </a:fld>
            <a:endParaRPr lang="en-US" dirty="0"/>
          </a:p>
        </p:txBody>
      </p:sp>
      <p:sp>
        <p:nvSpPr>
          <p:cNvPr id="5" name="Footer Placeholder 4">
            <a:extLst>
              <a:ext uri="{FF2B5EF4-FFF2-40B4-BE49-F238E27FC236}">
                <a16:creationId xmlns:a16="http://schemas.microsoft.com/office/drawing/2014/main" id="{6C46520C-C948-430B-854E-83D8BF10B1E0}"/>
              </a:ext>
            </a:extLst>
          </p:cNvPr>
          <p:cNvSpPr>
            <a:spLocks noGrp="1"/>
          </p:cNvSpPr>
          <p:nvPr>
            <p:ph type="ftr" sz="quarter" idx="11"/>
          </p:nvPr>
        </p:nvSpPr>
        <p:spPr>
          <a:xfrm>
            <a:off x="9668232" y="6481446"/>
            <a:ext cx="1667509" cy="276999"/>
          </a:xfrm>
        </p:spPr>
        <p:txBody>
          <a:bodyPr/>
          <a:lstStyle/>
          <a:p>
            <a:pPr>
              <a:defRPr/>
            </a:pPr>
            <a:r>
              <a:rPr lang="en-US"/>
              <a:t>Jay Yang, et al. (Nokia)</a:t>
            </a:r>
            <a:endParaRPr lang="en-US" dirty="0"/>
          </a:p>
        </p:txBody>
      </p:sp>
    </p:spTree>
    <p:extLst>
      <p:ext uri="{BB962C8B-B14F-4D97-AF65-F5344CB8AC3E}">
        <p14:creationId xmlns:p14="http://schemas.microsoft.com/office/powerpoint/2010/main" val="4214150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2D53A-1F38-47D5-94B8-CC839C4A254E}"/>
              </a:ext>
            </a:extLst>
          </p:cNvPr>
          <p:cNvSpPr>
            <a:spLocks noGrp="1"/>
          </p:cNvSpPr>
          <p:nvPr>
            <p:ph type="title"/>
          </p:nvPr>
        </p:nvSpPr>
        <p:spPr>
          <a:xfrm>
            <a:off x="838200" y="365125"/>
            <a:ext cx="10515600" cy="1325563"/>
          </a:xfrm>
        </p:spPr>
        <p:txBody>
          <a:bodyPr/>
          <a:lstStyle/>
          <a:p>
            <a:r>
              <a:rPr lang="en-US" dirty="0"/>
              <a:t>User case-2</a:t>
            </a:r>
          </a:p>
        </p:txBody>
      </p:sp>
      <p:sp>
        <p:nvSpPr>
          <p:cNvPr id="3" name="Content Placeholder 2">
            <a:extLst>
              <a:ext uri="{FF2B5EF4-FFF2-40B4-BE49-F238E27FC236}">
                <a16:creationId xmlns:a16="http://schemas.microsoft.com/office/drawing/2014/main" id="{CB237C56-B4E4-44F8-9D02-A6C464AD4B06}"/>
              </a:ext>
            </a:extLst>
          </p:cNvPr>
          <p:cNvSpPr>
            <a:spLocks noGrp="1"/>
          </p:cNvSpPr>
          <p:nvPr>
            <p:ph idx="1"/>
          </p:nvPr>
        </p:nvSpPr>
        <p:spPr>
          <a:xfrm>
            <a:off x="135531" y="1848864"/>
            <a:ext cx="11123708" cy="4644011"/>
          </a:xfrm>
        </p:spPr>
        <p:txBody>
          <a:bodyPr>
            <a:normAutofit/>
          </a:bodyPr>
          <a:lstStyle/>
          <a:p>
            <a:r>
              <a:rPr lang="en-GB" b="0" dirty="0"/>
              <a:t>allow/deny MAC address list feature is widely used in current AP products</a:t>
            </a:r>
          </a:p>
          <a:p>
            <a:r>
              <a:rPr lang="en-GB" b="0" dirty="0"/>
              <a:t>The owner of the AP may log on to the AP management page to disable some active STAs by adding their current MAC address to the deny list.</a:t>
            </a:r>
          </a:p>
          <a:p>
            <a:r>
              <a:rPr lang="en-GB" b="0" dirty="0"/>
              <a:t>The system will disconnect these STAs by sending disconnection frame or de-auth frame to them.</a:t>
            </a:r>
          </a:p>
          <a:p>
            <a:r>
              <a:rPr lang="en-GB" b="0" dirty="0"/>
              <a:t>AP will reject the auth/association request once the MAC address of requesting STA is in deny list.</a:t>
            </a:r>
          </a:p>
          <a:p>
            <a:pPr marL="0" indent="0">
              <a:buNone/>
            </a:pPr>
            <a:endParaRPr lang="en-US" sz="2000" dirty="0"/>
          </a:p>
          <a:p>
            <a:pPr marL="0" indent="0">
              <a:buNone/>
            </a:pPr>
            <a:endParaRPr lang="en-US" sz="2000" dirty="0"/>
          </a:p>
        </p:txBody>
      </p:sp>
      <p:sp>
        <p:nvSpPr>
          <p:cNvPr id="4" name="Slide Number Placeholder 3">
            <a:extLst>
              <a:ext uri="{FF2B5EF4-FFF2-40B4-BE49-F238E27FC236}">
                <a16:creationId xmlns:a16="http://schemas.microsoft.com/office/drawing/2014/main" id="{E030E0C1-F777-4D3A-AC9D-C875E3083365}"/>
              </a:ext>
            </a:extLst>
          </p:cNvPr>
          <p:cNvSpPr>
            <a:spLocks noGrp="1"/>
          </p:cNvSpPr>
          <p:nvPr>
            <p:ph type="sldNum" sz="quarter" idx="12"/>
          </p:nvPr>
        </p:nvSpPr>
        <p:spPr>
          <a:xfrm>
            <a:off x="5746051" y="6475413"/>
            <a:ext cx="801502" cy="276999"/>
          </a:xfrm>
        </p:spPr>
        <p:txBody>
          <a:bodyPr/>
          <a:lstStyle/>
          <a:p>
            <a:pPr>
              <a:defRPr/>
            </a:pPr>
            <a:r>
              <a:rPr lang="en-US" dirty="0"/>
              <a:t>Slide </a:t>
            </a:r>
            <a:fld id="{C1789BC7-C074-42CC-ADF8-5107DF6BD1C1}" type="slidenum">
              <a:rPr lang="en-US" smtClean="0"/>
              <a:pPr>
                <a:defRPr/>
              </a:pPr>
              <a:t>9</a:t>
            </a:fld>
            <a:endParaRPr lang="en-US" dirty="0"/>
          </a:p>
        </p:txBody>
      </p:sp>
      <p:sp>
        <p:nvSpPr>
          <p:cNvPr id="5" name="Footer Placeholder 4">
            <a:extLst>
              <a:ext uri="{FF2B5EF4-FFF2-40B4-BE49-F238E27FC236}">
                <a16:creationId xmlns:a16="http://schemas.microsoft.com/office/drawing/2014/main" id="{C0E8BF37-2071-405C-A10F-77EE2B8C67E2}"/>
              </a:ext>
            </a:extLst>
          </p:cNvPr>
          <p:cNvSpPr>
            <a:spLocks noGrp="1"/>
          </p:cNvSpPr>
          <p:nvPr>
            <p:ph type="ftr" sz="quarter" idx="11"/>
          </p:nvPr>
        </p:nvSpPr>
        <p:spPr>
          <a:xfrm>
            <a:off x="9668232" y="6481446"/>
            <a:ext cx="1667509" cy="276999"/>
          </a:xfrm>
        </p:spPr>
        <p:txBody>
          <a:bodyPr/>
          <a:lstStyle/>
          <a:p>
            <a:pPr>
              <a:defRPr/>
            </a:pPr>
            <a:r>
              <a:rPr lang="en-US"/>
              <a:t>Jay Yang, et al. (Nokia)</a:t>
            </a:r>
            <a:endParaRPr lang="en-US" dirty="0"/>
          </a:p>
        </p:txBody>
      </p:sp>
    </p:spTree>
    <p:extLst>
      <p:ext uri="{BB962C8B-B14F-4D97-AF65-F5344CB8AC3E}">
        <p14:creationId xmlns:p14="http://schemas.microsoft.com/office/powerpoint/2010/main" val="98866573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SharedContentType xmlns="Microsoft.SharePoint.Taxonomy.ContentTypeSync" SourceId="34c87397-5fc1-491e-85e7-d6110dbe9cbd" ContentTypeId="0x0101" PreviousValue="false"/>
</file>

<file path=customXml/item3.xml><?xml version="1.0" encoding="utf-8"?>
<ct:contentTypeSchema xmlns:ct="http://schemas.microsoft.com/office/2006/metadata/contentType" xmlns:ma="http://schemas.microsoft.com/office/2006/metadata/properties/metaAttributes" ct:_="" ma:_="" ma:contentTypeName="Document" ma:contentTypeID="0x01010067BC94C346AF0B4FB46C347AD4C1744E" ma:contentTypeVersion="11" ma:contentTypeDescription="Create a new document." ma:contentTypeScope="" ma:versionID="d3f9616aba83445be3fc589d3b3abb49">
  <xsd:schema xmlns:xsd="http://www.w3.org/2001/XMLSchema" xmlns:xs="http://www.w3.org/2001/XMLSchema" xmlns:p="http://schemas.microsoft.com/office/2006/metadata/properties" xmlns:ns2="71c5aaf6-e6ce-465b-b873-5148d2a4c105" xmlns:ns3="66485f1d-aa39-44dc-9c7d-ec1e296eeb56" xmlns:ns4="9b2c2079-970b-4903-b87d-51c00d6cde94" targetNamespace="http://schemas.microsoft.com/office/2006/metadata/properties" ma:root="true" ma:fieldsID="cf34f875ab7825190667440cca2a6af3" ns2:_="" ns3:_="" ns4:_="">
    <xsd:import namespace="71c5aaf6-e6ce-465b-b873-5148d2a4c105"/>
    <xsd:import namespace="66485f1d-aa39-44dc-9c7d-ec1e296eeb56"/>
    <xsd:import namespace="9b2c2079-970b-4903-b87d-51c00d6cde94"/>
    <xsd:element name="properties">
      <xsd:complexType>
        <xsd:sequence>
          <xsd:element name="documentManagement">
            <xsd:complexType>
              <xsd:all>
                <xsd:element ref="ns2:_dlc_DocId" minOccurs="0"/>
                <xsd:element ref="ns2:_dlc_DocIdUrl" minOccurs="0"/>
                <xsd:element ref="ns2:_dlc_DocIdPersistId" minOccurs="0"/>
                <xsd:element ref="ns2:HideFromDelve"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6485f1d-aa39-44dc-9c7d-ec1e296eeb56"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b2c2079-970b-4903-b87d-51c00d6cde94" elementFormDefault="qualified">
    <xsd:import namespace="http://schemas.microsoft.com/office/2006/documentManagement/types"/>
    <xsd:import namespace="http://schemas.microsoft.com/office/infopath/2007/PartnerControls"/>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71c5aaf6-e6ce-465b-b873-5148d2a4c105">5PIBPR3ISOLQ-362744628-1770</_dlc_DocId>
    <HideFromDelve xmlns="71c5aaf6-e6ce-465b-b873-5148d2a4c105">false</HideFromDelve>
    <_dlc_DocIdUrl xmlns="71c5aaf6-e6ce-465b-b873-5148d2a4c105">
      <Url>https://nokia.sharepoint.com/sites/menorca/_layouts/15/DocIdRedir.aspx?ID=5PIBPR3ISOLQ-362744628-1770</Url>
      <Description>5PIBPR3ISOLQ-362744628-1770</Description>
    </_dlc_DocIdUrl>
  </documentManagement>
</p:propertie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BD1BC0E-6009-422B-996A-765D4D7A53FF}">
  <ds:schemaRefs>
    <ds:schemaRef ds:uri="http://schemas.microsoft.com/sharepoint/events"/>
  </ds:schemaRefs>
</ds:datastoreItem>
</file>

<file path=customXml/itemProps2.xml><?xml version="1.0" encoding="utf-8"?>
<ds:datastoreItem xmlns:ds="http://schemas.openxmlformats.org/officeDocument/2006/customXml" ds:itemID="{8F86F36E-D797-4AF3-B071-2851993C7802}">
  <ds:schemaRefs>
    <ds:schemaRef ds:uri="Microsoft.SharePoint.Taxonomy.ContentTypeSync"/>
  </ds:schemaRefs>
</ds:datastoreItem>
</file>

<file path=customXml/itemProps3.xml><?xml version="1.0" encoding="utf-8"?>
<ds:datastoreItem xmlns:ds="http://schemas.openxmlformats.org/officeDocument/2006/customXml" ds:itemID="{F1077E62-5C67-47EE-BE0B-1C7798C482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66485f1d-aa39-44dc-9c7d-ec1e296eeb56"/>
    <ds:schemaRef ds:uri="9b2c2079-970b-4903-b87d-51c00d6cde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D6BA9EAD-5E93-4988-B4D5-D9C514118B20}">
  <ds:schemaRefs>
    <ds:schemaRef ds:uri="http://schemas.microsoft.com/office/2006/metadata/properties"/>
    <ds:schemaRef ds:uri="http://schemas.microsoft.com/office/infopath/2007/PartnerControls"/>
    <ds:schemaRef ds:uri="71c5aaf6-e6ce-465b-b873-5148d2a4c105"/>
  </ds:schemaRefs>
</ds:datastoreItem>
</file>

<file path=customXml/itemProps5.xml><?xml version="1.0" encoding="utf-8"?>
<ds:datastoreItem xmlns:ds="http://schemas.openxmlformats.org/officeDocument/2006/customXml" ds:itemID="{A474FD79-F03E-4D38-AFA4-71204D7F2E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11846</TotalTime>
  <Words>1298</Words>
  <Application>Microsoft Office PowerPoint</Application>
  <PresentationFormat>Widescreen</PresentationFormat>
  <Paragraphs>89</Paragraphs>
  <Slides>14</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Arial</vt:lpstr>
      <vt:lpstr>Calibri</vt:lpstr>
      <vt:lpstr>Times New Roman</vt:lpstr>
      <vt:lpstr>802-11-Submission</vt:lpstr>
      <vt:lpstr>Document</vt:lpstr>
      <vt:lpstr>The identification issue in pre-association</vt:lpstr>
      <vt:lpstr>Abstract</vt:lpstr>
      <vt:lpstr>4.3 Post-association home automation (including arrival detection) </vt:lpstr>
      <vt:lpstr>Further discussion on user case 4.3 in reference [1]</vt:lpstr>
      <vt:lpstr>4.8 Infrastructure (home or enterprise): Probes are randomized, even to/heard by associated AP  </vt:lpstr>
      <vt:lpstr>Further discussion on user case 4.8 in reference [1]</vt:lpstr>
      <vt:lpstr>User case-1</vt:lpstr>
      <vt:lpstr>Problem</vt:lpstr>
      <vt:lpstr>User case-2</vt:lpstr>
      <vt:lpstr>Problem</vt:lpstr>
      <vt:lpstr>Motivation: the known STA with RMA still can be identified</vt:lpstr>
      <vt:lpstr>reference</vt:lpstr>
      <vt:lpstr>SP1</vt:lpstr>
      <vt:lpstr>SP2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TB P2P/SU PPDU Consideration</dc:title>
  <dc:creator>Yang, Zhijie (NSB - CN/Shanghai)</dc:creator>
  <cp:lastModifiedBy>Yang, Zhijie (NSB - CN/Shanghai)</cp:lastModifiedBy>
  <cp:revision>104</cp:revision>
  <dcterms:created xsi:type="dcterms:W3CDTF">2020-11-25T01:30:38Z</dcterms:created>
  <dcterms:modified xsi:type="dcterms:W3CDTF">2022-02-19T00:13:15Z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ies>
</file>