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958" r:id="rId3"/>
    <p:sldId id="948" r:id="rId4"/>
    <p:sldId id="951" r:id="rId5"/>
    <p:sldId id="953" r:id="rId6"/>
    <p:sldId id="955" r:id="rId7"/>
    <p:sldId id="956" r:id="rId8"/>
    <p:sldId id="961" r:id="rId9"/>
    <p:sldId id="962" r:id="rId10"/>
    <p:sldId id="957" r:id="rId11"/>
    <p:sldId id="919" r:id="rId12"/>
    <p:sldId id="959"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yunbo" initials="L" lastIdx="5" clrIdx="0">
    <p:extLst>
      <p:ext uri="{19B8F6BF-5375-455C-9EA6-DF929625EA0E}">
        <p15:presenceInfo xmlns:p15="http://schemas.microsoft.com/office/powerpoint/2012/main" userId="S-1-5-21-147214757-305610072-1517763936-616271" providerId="AD"/>
      </p:ext>
    </p:extLst>
  </p:cmAuthor>
  <p:cmAuthor id="2" name="Ming Gan" initials="MG" lastIdx="1" clrIdx="1">
    <p:extLst>
      <p:ext uri="{19B8F6BF-5375-455C-9EA6-DF929625EA0E}">
        <p15:presenceInfo xmlns:p15="http://schemas.microsoft.com/office/powerpoint/2012/main" userId="Ming G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83" autoAdjust="0"/>
  </p:normalViewPr>
  <p:slideViewPr>
    <p:cSldViewPr>
      <p:cViewPr varScale="1">
        <p:scale>
          <a:sx n="90" d="100"/>
          <a:sy n="90" d="100"/>
        </p:scale>
        <p:origin x="931"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743735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97366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49057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59319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5090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89787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4164366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28517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4110615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3/9/2022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802.11-22/</a:t>
            </a:r>
            <a:r>
              <a:rPr lang="en-US" altLang="en-US" sz="1800" b="1" dirty="0" smtClean="0"/>
              <a:t>0349</a:t>
            </a:r>
            <a:r>
              <a:rPr lang="en-GB" altLang="en-US" sz="1800" b="1" dirty="0" smtClean="0"/>
              <a:t>r1</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Discussion of NSTR and EMLSR</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2021-03-06</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962796598"/>
              </p:ext>
            </p:extLst>
          </p:nvPr>
        </p:nvGraphicFramePr>
        <p:xfrm>
          <a:off x="1152525" y="2998720"/>
          <a:ext cx="7391400" cy="279857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Yiqing</a:t>
                      </a:r>
                      <a:r>
                        <a:rPr lang="en-US" altLang="zh-CN" sz="1100" kern="1200" dirty="0" smtClean="0">
                          <a:solidFill>
                            <a:schemeClr val="dk1"/>
                          </a:solidFill>
                          <a:latin typeface="+mn-lt"/>
                          <a:ea typeface="+mn-ea"/>
                          <a:cs typeface="+mn-cs"/>
                        </a:rPr>
                        <a:t> Li</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Ming </a:t>
                      </a:r>
                      <a:r>
                        <a:rPr lang="en-US" altLang="zh-CN" sz="1100" dirty="0" err="1" smtClean="0"/>
                        <a:t>Gan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Yuchen</a:t>
                      </a:r>
                      <a:r>
                        <a:rPr lang="en-US" altLang="zh-CN" sz="1100" baseline="0" dirty="0" smtClean="0"/>
                        <a:t> </a:t>
                      </a:r>
                      <a:r>
                        <a:rPr lang="en-US" altLang="zh-CN" sz="1100" baseline="0" dirty="0" err="1" smtClean="0"/>
                        <a:t>Guo</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Guogang</a:t>
                      </a:r>
                      <a:r>
                        <a:rPr lang="en-US" altLang="zh-CN" sz="1100" dirty="0" smtClean="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Yuxin</a:t>
                      </a:r>
                      <a:r>
                        <a:rPr lang="en-US" altLang="zh-CN" sz="1100" dirty="0" smtClean="0"/>
                        <a:t>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Yousi</a:t>
                      </a:r>
                      <a:r>
                        <a:rPr lang="en-US" altLang="zh-CN" sz="1100" baseline="0" dirty="0" smtClean="0"/>
                        <a:t> Lin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Edward</a:t>
                      </a:r>
                      <a:r>
                        <a:rPr lang="en-US" sz="1100" baseline="0" dirty="0" smtClean="0"/>
                        <a:t> Au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Stephen McCann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
        <p:nvSpPr>
          <p:cNvPr id="11"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Simulation Results of Delay</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10" name="文本框 9"/>
          <p:cNvSpPr txBox="1"/>
          <p:nvPr/>
        </p:nvSpPr>
        <p:spPr>
          <a:xfrm>
            <a:off x="423472" y="1475601"/>
            <a:ext cx="5468164" cy="276999"/>
          </a:xfrm>
          <a:prstGeom prst="rect">
            <a:avLst/>
          </a:prstGeom>
          <a:noFill/>
        </p:spPr>
        <p:txBody>
          <a:bodyPr wrap="none" rtlCol="0">
            <a:spAutoFit/>
          </a:bodyPr>
          <a:lstStyle/>
          <a:p>
            <a:r>
              <a:rPr lang="en-US" altLang="zh-CN" dirty="0" smtClean="0"/>
              <a:t>MPDU size = 200 Bytes</a:t>
            </a:r>
            <a:r>
              <a:rPr lang="en-US" altLang="zh-CN" dirty="0"/>
              <a:t>, Max number of aggregation = </a:t>
            </a:r>
            <a:r>
              <a:rPr lang="en-US" altLang="zh-CN" dirty="0" smtClean="0"/>
              <a:t>256; MPDU life time = 20ms</a:t>
            </a:r>
            <a:endParaRPr lang="zh-CN" altLang="en-US" dirty="0"/>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752600"/>
            <a:ext cx="8229600" cy="2286000"/>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202307"/>
            <a:ext cx="2395896" cy="2088000"/>
          </a:xfrm>
          <a:prstGeom prst="rect">
            <a:avLst/>
          </a:prstGeom>
        </p:spPr>
      </p:pic>
      <p:pic>
        <p:nvPicPr>
          <p:cNvPr id="12" name="图片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2303" y="4222797"/>
            <a:ext cx="2395897" cy="2088000"/>
          </a:xfrm>
          <a:prstGeom prst="rect">
            <a:avLst/>
          </a:prstGeom>
        </p:spPr>
      </p:pic>
      <p:pic>
        <p:nvPicPr>
          <p:cNvPr id="16" name="图片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38304" y="4236600"/>
            <a:ext cx="2395896" cy="2088000"/>
          </a:xfrm>
          <a:prstGeom prst="rect">
            <a:avLst/>
          </a:prstGeom>
        </p:spPr>
      </p:pic>
      <p:pic>
        <p:nvPicPr>
          <p:cNvPr id="17" name="图片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05600" y="4236600"/>
            <a:ext cx="2395898" cy="2088000"/>
          </a:xfrm>
          <a:prstGeom prst="rect">
            <a:avLst/>
          </a:prstGeom>
        </p:spPr>
      </p:pic>
    </p:spTree>
    <p:extLst>
      <p:ext uri="{BB962C8B-B14F-4D97-AF65-F5344CB8AC3E}">
        <p14:creationId xmlns:p14="http://schemas.microsoft.com/office/powerpoint/2010/main" val="1598916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sz="1800" dirty="0"/>
              <a:t>A pair of links on which a non-AP MLD operates </a:t>
            </a:r>
            <a:r>
              <a:rPr lang="en-US" altLang="zh-CN" sz="1800" dirty="0" smtClean="0"/>
              <a:t>is not </a:t>
            </a:r>
            <a:r>
              <a:rPr lang="en-US" sz="1800" dirty="0" smtClean="0"/>
              <a:t>STR, there are three possible modes: NSTR, MLSR and EMLSR. </a:t>
            </a:r>
          </a:p>
          <a:p>
            <a:pPr algn="just"/>
            <a:r>
              <a:rPr lang="en-US" sz="1800" dirty="0" smtClean="0"/>
              <a:t>Based on the performance analysis, NSTR </a:t>
            </a:r>
            <a:r>
              <a:rPr lang="en-US" altLang="zh-CN" sz="1800" dirty="0" smtClean="0"/>
              <a:t>has much better performance compared with EMLSR</a:t>
            </a:r>
            <a:endParaRPr lang="en-US" sz="1800" dirty="0" smtClean="0"/>
          </a:p>
          <a:p>
            <a:pPr algn="just"/>
            <a:r>
              <a:rPr lang="en-US" altLang="zh-CN" sz="1800" dirty="0" smtClean="0"/>
              <a:t>Given that </a:t>
            </a:r>
            <a:r>
              <a:rPr lang="en-US" sz="1800" dirty="0" smtClean="0"/>
              <a:t>NSTR and MLSR are mandatorily supported at AP MLD side and they</a:t>
            </a:r>
            <a:r>
              <a:rPr lang="en-US" altLang="zh-CN" sz="1800" dirty="0" smtClean="0"/>
              <a:t> provide flexibility to the non-AP MLD (One is </a:t>
            </a:r>
            <a:r>
              <a:rPr lang="en-US" sz="1800" dirty="0" smtClean="0"/>
              <a:t>for good  performance, the other is for low cost ), it is </a:t>
            </a:r>
            <a:r>
              <a:rPr lang="en-US" altLang="zh-CN" sz="1800" dirty="0" smtClean="0"/>
              <a:t>not</a:t>
            </a:r>
            <a:r>
              <a:rPr lang="en-US" sz="1800" dirty="0" smtClean="0"/>
              <a:t> </a:t>
            </a:r>
            <a:r>
              <a:rPr lang="en-US" altLang="zh-CN" sz="1800" dirty="0" smtClean="0"/>
              <a:t>reasonable to </a:t>
            </a:r>
            <a:r>
              <a:rPr lang="en-US" altLang="zh-CN" sz="1800" dirty="0"/>
              <a:t>mandate EMLSR at AP MLD </a:t>
            </a:r>
            <a:r>
              <a:rPr lang="en-US" altLang="zh-CN" sz="1800" dirty="0" smtClean="0"/>
              <a:t>side.</a:t>
            </a:r>
            <a:endParaRPr lang="en-US" sz="1600" dirty="0" smtClean="0"/>
          </a:p>
          <a:p>
            <a:endParaRPr lang="en-US" sz="18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p:nvPr>
        </p:nvSpPr>
        <p:spPr/>
        <p:txBody>
          <a:bodyPr/>
          <a:lstStyle/>
          <a:p>
            <a:r>
              <a:rPr lang="en-US" dirty="0" smtClean="0"/>
              <a:t>Summary</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772400" cy="1058862"/>
          </a:xfrm>
        </p:spPr>
        <p:txBody>
          <a:bodyPr/>
          <a:lstStyle/>
          <a:p>
            <a:pPr algn="just"/>
            <a:r>
              <a:rPr lang="en-US" altLang="zh-CN" sz="1800" dirty="0" smtClean="0"/>
              <a:t>Do you agree to resolve CID 5773 as below?</a:t>
            </a:r>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p:nvPr>
        </p:nvSpPr>
        <p:spPr/>
        <p:txBody>
          <a:bodyPr/>
          <a:lstStyle/>
          <a:p>
            <a:r>
              <a:rPr lang="en-US" dirty="0" smtClean="0"/>
              <a:t>Straw Poll</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1930762656"/>
              </p:ext>
            </p:extLst>
          </p:nvPr>
        </p:nvGraphicFramePr>
        <p:xfrm>
          <a:off x="466725" y="2667000"/>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Rejected.</a:t>
                      </a:r>
                    </a:p>
                    <a:p>
                      <a:pPr>
                        <a:lnSpc>
                          <a:spcPct val="107000"/>
                        </a:lnSpc>
                        <a:spcAft>
                          <a:spcPts val="0"/>
                        </a:spcAft>
                      </a:pP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t>Base on the performance analysis in doc</a:t>
                      </a:r>
                      <a:r>
                        <a:rPr lang="en-US" altLang="zh-CN" sz="1100" baseline="0" dirty="0" smtClean="0"/>
                        <a:t> 11-22/0349r0</a:t>
                      </a:r>
                      <a:r>
                        <a:rPr lang="en-US" altLang="zh-CN" sz="1100" dirty="0" smtClean="0"/>
                        <a:t>, NSTR is the best, EMLSR is the second, and MLSR is the worst. </a:t>
                      </a: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r>
                        <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rPr>
                        <a:t>Since NSTR</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 and MLSR already been mandated at AP MLD side, </a:t>
                      </a:r>
                      <a:r>
                        <a:rPr lang="en-US" altLang="zh-CN" sz="1100" baseline="0" dirty="0" smtClean="0">
                          <a:effectLst/>
                          <a:latin typeface="+mn-lt"/>
                          <a:ea typeface="+mn-ea"/>
                          <a:cs typeface="+mn-cs"/>
                        </a:rPr>
                        <a:t>m</a:t>
                      </a:r>
                      <a:r>
                        <a:rPr lang="en-US" altLang="zh-CN" sz="1100" dirty="0" smtClean="0"/>
                        <a:t>andating EMLSR at AP MLD side will add too many options and the </a:t>
                      </a:r>
                      <a:r>
                        <a:rPr lang="en-US" altLang="zh-CN" sz="1100" smtClean="0"/>
                        <a:t>complexity to </a:t>
                      </a:r>
                      <a:r>
                        <a:rPr lang="en-US" altLang="zh-CN" sz="1100" dirty="0" smtClean="0"/>
                        <a:t>AP MLD side</a:t>
                      </a:r>
                      <a:r>
                        <a:rPr lang="en-US" altLang="zh-CN" sz="1100" baseline="0" dirty="0" smtClean="0">
                          <a:effectLst/>
                          <a:latin typeface="Calibri" panose="020F0502020204030204" pitchFamily="34" charset="0"/>
                          <a:ea typeface="宋体" panose="02010600030101010101" pitchFamily="2" charset="-122"/>
                          <a:cs typeface="Times New Roman" panose="02020603050405020304" pitchFamily="18" charset="0"/>
                        </a:rPr>
                        <a:t>.</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24891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dirty="0" smtClean="0"/>
              <a:t>CID 5773</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12" name="表格 11"/>
          <p:cNvGraphicFramePr>
            <a:graphicFrameLocks noGrp="1"/>
          </p:cNvGraphicFramePr>
          <p:nvPr>
            <p:extLst>
              <p:ext uri="{D42A27DB-BD31-4B8C-83A1-F6EECF244321}">
                <p14:modId xmlns:p14="http://schemas.microsoft.com/office/powerpoint/2010/main" val="4001685289"/>
              </p:ext>
            </p:extLst>
          </p:nvPr>
        </p:nvGraphicFramePr>
        <p:xfrm>
          <a:off x="533400" y="2053526"/>
          <a:ext cx="8077200" cy="3356674"/>
        </p:xfrm>
        <a:graphic>
          <a:graphicData uri="http://schemas.openxmlformats.org/drawingml/2006/table">
            <a:tbl>
              <a:tblPr firstRow="1" firstCol="1" bandRow="1">
                <a:tableStyleId>{5C22544A-7EE6-4342-B048-85BDC9FD1C3A}</a:tableStyleId>
              </a:tblPr>
              <a:tblGrid>
                <a:gridCol w="430966"/>
                <a:gridCol w="861933"/>
                <a:gridCol w="615666"/>
                <a:gridCol w="677233"/>
                <a:gridCol w="2093266"/>
                <a:gridCol w="1838448"/>
                <a:gridCol w="1559688"/>
              </a:tblGrid>
              <a:tr h="179314">
                <a:tc>
                  <a:txBody>
                    <a:bodyPr/>
                    <a:lstStyle/>
                    <a:p>
                      <a:pPr algn="r">
                        <a:lnSpc>
                          <a:spcPct val="107000"/>
                        </a:lnSpc>
                        <a:spcAft>
                          <a:spcPts val="0"/>
                        </a:spcAft>
                      </a:pPr>
                      <a:r>
                        <a:rPr lang="en-US" sz="900" dirty="0">
                          <a:effectLst/>
                        </a:rPr>
                        <a:t>CID</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Commenter</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Section</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err="1">
                          <a:effectLst/>
                        </a:rPr>
                        <a:t>Page.Line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Comment</a:t>
                      </a:r>
                      <a:endParaRPr lang="zh-CN" sz="1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Proposed Change</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US" sz="900" dirty="0">
                          <a:effectLst/>
                        </a:rPr>
                        <a:t>Resolution</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177360">
                <a:tc>
                  <a:txBody>
                    <a:bodyPr/>
                    <a:lstStyle/>
                    <a:p>
                      <a:pPr algn="r" fontAlgn="t"/>
                      <a:r>
                        <a:rPr lang="en-US" altLang="zh-CN" sz="1000" b="0" i="0" u="none" strike="noStrike">
                          <a:solidFill>
                            <a:srgbClr val="000000"/>
                          </a:solidFill>
                          <a:effectLst/>
                          <a:latin typeface="Arial" panose="020B0604020202020204" pitchFamily="34" charset="0"/>
                          <a:ea typeface="宋体" panose="02010600030101010101" pitchFamily="2" charset="-122"/>
                        </a:rPr>
                        <a:t>5773</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Laurent </a:t>
                      </a:r>
                      <a:r>
                        <a:rPr lang="en-US" sz="1000" b="0" i="0" u="none" strike="noStrike" dirty="0" err="1">
                          <a:solidFill>
                            <a:srgbClr val="000000"/>
                          </a:solidFill>
                          <a:effectLst/>
                          <a:latin typeface="Arial" panose="020B0604020202020204" pitchFamily="34" charset="0"/>
                          <a:ea typeface="宋体" panose="02010600030101010101" pitchFamily="2" charset="-122"/>
                        </a:rPr>
                        <a:t>Cariou</a:t>
                      </a:r>
                      <a:endParaRPr lang="en-US" sz="1000" b="0"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35.3.15</a:t>
                      </a:r>
                    </a:p>
                  </a:txBody>
                  <a:tcPr marL="9525" marR="9525" marT="9525" marB="0"/>
                </a:tc>
                <a:tc>
                  <a:txBody>
                    <a:bodyPr/>
                    <a:lstStyle/>
                    <a:p>
                      <a:pPr algn="l" fontAlgn="t"/>
                      <a:r>
                        <a:rPr lang="en-US" altLang="zh-CN" sz="1000" b="0" i="0" u="none" strike="noStrike">
                          <a:solidFill>
                            <a:srgbClr val="000000"/>
                          </a:solidFill>
                          <a:effectLst/>
                          <a:latin typeface="Arial" panose="020B0604020202020204" pitchFamily="34" charset="0"/>
                          <a:ea typeface="宋体" panose="02010600030101010101" pitchFamily="2" charset="-122"/>
                        </a:rPr>
                        <a:t>281.17</a:t>
                      </a:r>
                    </a:p>
                  </a:txBody>
                  <a:tcPr marL="9525" marR="9525" marT="9525" marB="0"/>
                </a:tc>
                <a:tc>
                  <a:txBody>
                    <a:bodyPr/>
                    <a:lstStyle/>
                    <a:p>
                      <a:pPr algn="l" fontAlgn="t"/>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been introduced a bit late compared to other modes like NSTR and has therefore been introduced as optional. However, support for operation with non-AP MLD with the other main modes is mandatory at the AP MLD side (NSTR, STR). It would make sense that all the main modes are actually mandatory supported on all AP MLDs. On top of that,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has shown significant gains and is clearly a very important features for MLO in 11be. Also complexity to support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for an AP MLD that already supports operation for NSTR or STR non-AP MLD is relatively minor.</a:t>
                      </a:r>
                    </a:p>
                  </a:txBody>
                  <a:tcPr marL="9525" marR="9525" marT="9525" marB="0"/>
                </a:tc>
                <a:tc>
                  <a:txBody>
                    <a:bodyPr/>
                    <a:lstStyle/>
                    <a:p>
                      <a:pPr algn="l" fontAlgn="t"/>
                      <a:r>
                        <a:rPr lang="en-US" sz="1000" b="0" i="0" u="none" strike="noStrike" dirty="0">
                          <a:solidFill>
                            <a:srgbClr val="000000"/>
                          </a:solidFill>
                          <a:effectLst/>
                          <a:latin typeface="Arial" panose="020B0604020202020204" pitchFamily="34" charset="0"/>
                          <a:ea typeface="宋体" panose="02010600030101010101" pitchFamily="2" charset="-122"/>
                        </a:rPr>
                        <a:t>Make </a:t>
                      </a:r>
                      <a:r>
                        <a:rPr lang="en-US" sz="1000" b="0" i="0" u="none" strike="noStrike" dirty="0" err="1">
                          <a:solidFill>
                            <a:srgbClr val="000000"/>
                          </a:solidFill>
                          <a:effectLst/>
                          <a:latin typeface="Arial" panose="020B0604020202020204" pitchFamily="34" charset="0"/>
                          <a:ea typeface="宋体" panose="02010600030101010101" pitchFamily="2" charset="-122"/>
                        </a:rPr>
                        <a:t>eMLSR</a:t>
                      </a:r>
                      <a:r>
                        <a:rPr lang="en-US" sz="1000" b="0" i="0" u="none" strike="noStrike" dirty="0">
                          <a:solidFill>
                            <a:srgbClr val="000000"/>
                          </a:solidFill>
                          <a:effectLst/>
                          <a:latin typeface="Arial" panose="020B0604020202020204" pitchFamily="34" charset="0"/>
                          <a:ea typeface="宋体" panose="02010600030101010101" pitchFamily="2" charset="-122"/>
                        </a:rPr>
                        <a:t> support mandatory on AP MLD side.</a:t>
                      </a:r>
                    </a:p>
                  </a:txBody>
                  <a:tcPr marL="9525" marR="9525" marT="9525" marB="0"/>
                </a:tc>
                <a:tc>
                  <a:txBody>
                    <a:bodyPr/>
                    <a:lstStyle/>
                    <a:p>
                      <a:pPr>
                        <a:lnSpc>
                          <a:spcPct val="107000"/>
                        </a:lnSpc>
                        <a:spcAft>
                          <a:spcPts val="0"/>
                        </a:spcAft>
                      </a:pPr>
                      <a:endParaRPr lang="en-US" altLang="zh-CN" sz="1100" dirty="0" smtClean="0">
                        <a:effectLst/>
                        <a:latin typeface="Calibri" panose="020F0502020204030204" pitchFamily="34" charset="0"/>
                        <a:ea typeface="宋体" panose="02010600030101010101" pitchFamily="2" charset="-122"/>
                        <a:cs typeface="Times New Roman" panose="02020603050405020304" pitchFamily="18" charset="0"/>
                      </a:endParaRPr>
                    </a:p>
                    <a:p>
                      <a:pPr>
                        <a:lnSpc>
                          <a:spcPct val="107000"/>
                        </a:lnSpc>
                        <a:spcAft>
                          <a:spcPts val="0"/>
                        </a:spcAft>
                      </a:pP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63033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altLang="zh-CN" sz="2000" dirty="0" smtClean="0"/>
              <a:t>A </a:t>
            </a:r>
            <a:r>
              <a:rPr lang="en-US" altLang="zh-CN" sz="2000" dirty="0"/>
              <a:t>pair of links on which </a:t>
            </a:r>
            <a:r>
              <a:rPr lang="en-US" altLang="zh-CN" sz="2000" dirty="0" smtClean="0"/>
              <a:t>a regular AP </a:t>
            </a:r>
            <a:r>
              <a:rPr lang="en-US" altLang="zh-CN" sz="2000" dirty="0"/>
              <a:t>MLD operates is mandate to be </a:t>
            </a:r>
            <a:r>
              <a:rPr lang="en-US" altLang="zh-CN" sz="2000" dirty="0" smtClean="0"/>
              <a:t>STR</a:t>
            </a:r>
            <a:r>
              <a:rPr lang="en-US" altLang="zh-CN" sz="2000" dirty="0"/>
              <a:t>.</a:t>
            </a:r>
            <a:endParaRPr lang="en-US" altLang="zh-CN" sz="2000" dirty="0" smtClean="0"/>
          </a:p>
          <a:p>
            <a:pPr algn="just"/>
            <a:r>
              <a:rPr lang="en-US" altLang="zh-CN" sz="2000" dirty="0"/>
              <a:t>A pair of links on which </a:t>
            </a:r>
            <a:r>
              <a:rPr lang="en-US" altLang="zh-CN" sz="2000" dirty="0" smtClean="0"/>
              <a:t>a non-AP </a:t>
            </a:r>
            <a:r>
              <a:rPr lang="en-US" altLang="zh-CN" sz="2000" dirty="0"/>
              <a:t>MLD operates </a:t>
            </a:r>
            <a:r>
              <a:rPr lang="en-US" altLang="zh-CN" sz="2000" dirty="0" smtClean="0"/>
              <a:t>could be STR, NSTR, MLSR, or EMLSR, depending on the cost, size, frequency gap between these two links and so</a:t>
            </a:r>
            <a:r>
              <a:rPr lang="zh-CN" altLang="en-US" sz="2000" dirty="0"/>
              <a:t> </a:t>
            </a:r>
            <a:r>
              <a:rPr lang="en-US" altLang="zh-CN" sz="2000" dirty="0" smtClean="0"/>
              <a:t>on; </a:t>
            </a:r>
          </a:p>
          <a:p>
            <a:r>
              <a:rPr lang="en-US" altLang="zh-CN" sz="2000" dirty="0" smtClean="0"/>
              <a:t>MLSR can obtain performance gain by using link selection according to the traffic load and link quality, but it has worse performance on throughput and latency than NSTR and EMLSR;</a:t>
            </a:r>
          </a:p>
          <a:p>
            <a:r>
              <a:rPr lang="en-US" altLang="zh-CN" sz="2000" dirty="0" smtClean="0"/>
              <a:t>This presentation focuses on NSTR and EMLSR and provides their performance comparison.</a:t>
            </a:r>
            <a:endParaRPr lang="en-US" altLang="zh-CN" sz="20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Background</a:t>
            </a:r>
            <a:endParaRPr lang="en-US"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23800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348655"/>
          </a:xfrm>
        </p:spPr>
        <p:txBody>
          <a:bodyPr/>
          <a:lstStyle/>
          <a:p>
            <a:pPr algn="just"/>
            <a:r>
              <a:rPr lang="en-US" altLang="zh-CN" sz="1800" dirty="0" smtClean="0"/>
              <a:t>NSTR</a:t>
            </a:r>
          </a:p>
          <a:p>
            <a:pPr lvl="1" algn="just"/>
            <a:r>
              <a:rPr lang="en-US" altLang="zh-CN" sz="1400" dirty="0" smtClean="0"/>
              <a:t>For UL channel access, there may exist waiting time on one link for another link if an </a:t>
            </a:r>
            <a:r>
              <a:rPr lang="en-US" altLang="zh-CN" sz="1400" dirty="0"/>
              <a:t>NSTR non-AP MLD </a:t>
            </a:r>
            <a:r>
              <a:rPr lang="en-US" altLang="zh-CN" sz="1400" dirty="0" smtClean="0"/>
              <a:t>intends to transmit on these two links simultaneously</a:t>
            </a:r>
            <a:r>
              <a:rPr lang="en-US" altLang="zh-CN" sz="1400" dirty="0"/>
              <a:t>;</a:t>
            </a:r>
            <a:endParaRPr lang="en-US" altLang="zh-CN" sz="1400" dirty="0" smtClean="0"/>
          </a:p>
          <a:p>
            <a:pPr lvl="1" algn="just"/>
            <a:r>
              <a:rPr lang="en-US" altLang="zh-CN" sz="1400" dirty="0" smtClean="0"/>
              <a:t>When an AP MLD schedules the UL/DL transmission for an NSTR non-AP MLD, cross link interference constraint should be taken into account </a:t>
            </a:r>
          </a:p>
          <a:p>
            <a:pPr lvl="1" algn="just"/>
            <a:r>
              <a:rPr lang="en-US" altLang="zh-CN" sz="1400" dirty="0" smtClean="0"/>
              <a:t>Blindness exists on one link due to the transmission on another link</a:t>
            </a:r>
            <a:endParaRPr lang="zh-CN" altLang="en-US" sz="1400" dirty="0"/>
          </a:p>
          <a:p>
            <a:pPr marL="0" indent="0" algn="just">
              <a:buNone/>
            </a:pPr>
            <a:endParaRPr lang="en-US" altLang="zh-CN" sz="1800" dirty="0" smtClean="0"/>
          </a:p>
          <a:p>
            <a:pPr algn="just"/>
            <a:r>
              <a:rPr lang="en-US" altLang="zh-CN" sz="1800" dirty="0" smtClean="0"/>
              <a:t>EMLSR </a:t>
            </a:r>
          </a:p>
          <a:p>
            <a:pPr lvl="1" algn="just"/>
            <a:r>
              <a:rPr lang="en-US" altLang="zh-CN" sz="1400" dirty="0" smtClean="0"/>
              <a:t>Overhead of initial control (MU-RTS/CTS, or BSRP/BSR)</a:t>
            </a:r>
          </a:p>
          <a:p>
            <a:pPr lvl="1" algn="just"/>
            <a:r>
              <a:rPr lang="en-US" altLang="zh-CN" sz="1400" dirty="0" smtClean="0"/>
              <a:t>Overhead of switch delay between receiving mode and listen mode</a:t>
            </a:r>
          </a:p>
          <a:p>
            <a:pPr lvl="1" algn="just"/>
            <a:r>
              <a:rPr lang="en-US" altLang="zh-CN" sz="1400" dirty="0"/>
              <a:t>Blindness exists on one link due to the transmission on another link</a:t>
            </a:r>
          </a:p>
          <a:p>
            <a:pPr lvl="1" algn="just"/>
            <a:r>
              <a:rPr lang="en-US" altLang="zh-CN" sz="1400" dirty="0"/>
              <a:t>Blindness </a:t>
            </a:r>
            <a:r>
              <a:rPr lang="en-US" altLang="zh-CN" sz="1400" dirty="0" smtClean="0"/>
              <a:t>exists during the frequent switch</a:t>
            </a:r>
          </a:p>
          <a:p>
            <a:pPr lvl="1" algn="just"/>
            <a:r>
              <a:rPr lang="en-US" altLang="zh-CN" sz="1400" dirty="0" smtClean="0"/>
              <a:t>Lack of frequency diversity resulting from more than one link</a:t>
            </a:r>
          </a:p>
          <a:p>
            <a:pPr algn="just"/>
            <a:endParaRPr lang="en-US" altLang="zh-CN" sz="1800" dirty="0"/>
          </a:p>
          <a:p>
            <a:pPr algn="just"/>
            <a:endParaRPr lang="en-US" altLang="zh-CN" sz="1800" dirty="0" smtClean="0"/>
          </a:p>
          <a:p>
            <a:pPr algn="just"/>
            <a:endParaRPr lang="en-US" altLang="zh-CN" sz="1800" dirty="0"/>
          </a:p>
          <a:p>
            <a:pPr algn="just"/>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Performance </a:t>
            </a:r>
            <a:r>
              <a:rPr lang="en-US" dirty="0" smtClean="0">
                <a:solidFill>
                  <a:schemeClr val="tx1"/>
                </a:solidFill>
              </a:rPr>
              <a:t>loss compared with </a:t>
            </a:r>
            <a:r>
              <a:rPr lang="en-US" dirty="0" smtClean="0"/>
              <a:t>STR</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Tree>
    <p:extLst>
      <p:ext uri="{BB962C8B-B14F-4D97-AF65-F5344CB8AC3E}">
        <p14:creationId xmlns:p14="http://schemas.microsoft.com/office/powerpoint/2010/main" val="4222003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Comparison between NSTR </a:t>
            </a:r>
            <a:r>
              <a:rPr lang="en-US" dirty="0" smtClean="0"/>
              <a:t>and EMLSR</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991904540"/>
              </p:ext>
            </p:extLst>
          </p:nvPr>
        </p:nvGraphicFramePr>
        <p:xfrm>
          <a:off x="621903" y="1524000"/>
          <a:ext cx="8064897" cy="4622800"/>
        </p:xfrm>
        <a:graphic>
          <a:graphicData uri="http://schemas.openxmlformats.org/drawingml/2006/table">
            <a:tbl>
              <a:tblPr firstRow="1" bandRow="1">
                <a:tableStyleId>{5C22544A-7EE6-4342-B048-85BDC9FD1C3A}</a:tableStyleId>
              </a:tblPr>
              <a:tblGrid>
                <a:gridCol w="2197497"/>
                <a:gridCol w="2863652"/>
                <a:gridCol w="3003748"/>
              </a:tblGrid>
              <a:tr h="370840">
                <a:tc>
                  <a:txBody>
                    <a:bodyPr/>
                    <a:lstStyle/>
                    <a:p>
                      <a:pPr algn="ctr"/>
                      <a:endParaRPr lang="zh-CN" altLang="en-US" sz="1300" dirty="0"/>
                    </a:p>
                  </a:txBody>
                  <a:tcPr/>
                </a:tc>
                <a:tc>
                  <a:txBody>
                    <a:bodyPr/>
                    <a:lstStyle/>
                    <a:p>
                      <a:pPr algn="ctr"/>
                      <a:r>
                        <a:rPr lang="en-US" altLang="zh-CN" sz="1300" dirty="0" smtClean="0"/>
                        <a:t>NSTR</a:t>
                      </a:r>
                      <a:endParaRPr lang="zh-CN" altLang="en-US" sz="1300" dirty="0"/>
                    </a:p>
                  </a:txBody>
                  <a:tcPr/>
                </a:tc>
                <a:tc>
                  <a:txBody>
                    <a:bodyPr/>
                    <a:lstStyle/>
                    <a:p>
                      <a:pPr algn="ctr"/>
                      <a:r>
                        <a:rPr lang="en-US" altLang="zh-CN" sz="1300" dirty="0" smtClean="0"/>
                        <a:t>EMLSR</a:t>
                      </a:r>
                      <a:endParaRPr lang="zh-CN" altLang="en-US" sz="1300" dirty="0"/>
                    </a:p>
                  </a:txBody>
                  <a:tcPr/>
                </a:tc>
              </a:tr>
              <a:tr h="370840">
                <a:tc>
                  <a:txBody>
                    <a:bodyPr/>
                    <a:lstStyle/>
                    <a:p>
                      <a:pPr algn="ctr"/>
                      <a:r>
                        <a:rPr lang="en-US" altLang="zh-CN" sz="1300" dirty="0" smtClean="0">
                          <a:solidFill>
                            <a:schemeClr val="tx1"/>
                          </a:solidFill>
                        </a:rPr>
                        <a:t>MIMO</a:t>
                      </a:r>
                      <a:endParaRPr lang="zh-CN" altLang="en-US" sz="13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300" kern="1200" dirty="0" smtClean="0">
                          <a:solidFill>
                            <a:schemeClr val="tx1"/>
                          </a:solidFill>
                          <a:latin typeface="+mn-lt"/>
                          <a:ea typeface="+mn-ea"/>
                          <a:cs typeface="+mn-cs"/>
                        </a:rPr>
                        <a:t>Flexible to be SISO or MIMO</a:t>
                      </a:r>
                    </a:p>
                  </a:txBody>
                  <a:tcPr/>
                </a:tc>
                <a:tc>
                  <a:txBody>
                    <a:bodyPr/>
                    <a:lstStyle/>
                    <a:p>
                      <a:pPr marL="0" indent="0" algn="l">
                        <a:buFont typeface="Arial" panose="020B0604020202020204" pitchFamily="34" charset="0"/>
                        <a:buNone/>
                      </a:pPr>
                      <a:r>
                        <a:rPr lang="en-US" altLang="zh-CN" sz="1300" dirty="0" smtClean="0">
                          <a:solidFill>
                            <a:schemeClr val="tx1"/>
                          </a:solidFill>
                        </a:rPr>
                        <a:t>Mandatory to support MIMO</a:t>
                      </a:r>
                    </a:p>
                  </a:txBody>
                  <a:tcPr/>
                </a:tc>
              </a:tr>
              <a:tr h="370840">
                <a:tc>
                  <a:txBody>
                    <a:bodyPr/>
                    <a:lstStyle/>
                    <a:p>
                      <a:pPr algn="ctr"/>
                      <a:r>
                        <a:rPr lang="en-US" altLang="zh-CN" sz="1300" dirty="0" smtClean="0">
                          <a:solidFill>
                            <a:schemeClr val="tx1"/>
                          </a:solidFill>
                        </a:rPr>
                        <a:t>RF switch</a:t>
                      </a:r>
                      <a:endParaRPr lang="zh-CN" altLang="en-US" sz="1300" dirty="0">
                        <a:solidFill>
                          <a:schemeClr val="tx1"/>
                        </a:solidFill>
                      </a:endParaRPr>
                    </a:p>
                  </a:txBody>
                  <a:tcPr/>
                </a:tc>
                <a:tc>
                  <a:txBody>
                    <a:bodyPr/>
                    <a:lstStyle/>
                    <a:p>
                      <a:pPr algn="l"/>
                      <a:r>
                        <a:rPr lang="en-US" altLang="zh-CN" sz="1300" dirty="0" smtClean="0">
                          <a:solidFill>
                            <a:schemeClr val="tx1"/>
                          </a:solidFill>
                        </a:rPr>
                        <a:t>No</a:t>
                      </a:r>
                      <a:endParaRPr lang="zh-CN" altLang="en-US" sz="1300" dirty="0">
                        <a:solidFill>
                          <a:schemeClr val="tx1"/>
                        </a:solidFill>
                      </a:endParaRPr>
                    </a:p>
                  </a:txBody>
                  <a:tcPr/>
                </a:tc>
                <a:tc>
                  <a:txBody>
                    <a:bodyPr/>
                    <a:lstStyle/>
                    <a:p>
                      <a:pPr algn="l"/>
                      <a:r>
                        <a:rPr lang="en-US" altLang="zh-CN" sz="1300" dirty="0" smtClean="0">
                          <a:solidFill>
                            <a:schemeClr val="tx1"/>
                          </a:solidFill>
                        </a:rPr>
                        <a:t>Frequent</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Peak throughput</a:t>
                      </a:r>
                    </a:p>
                    <a:p>
                      <a:pPr algn="ctr"/>
                      <a:r>
                        <a:rPr lang="en-US" altLang="zh-CN" sz="1300" dirty="0" smtClean="0">
                          <a:solidFill>
                            <a:schemeClr val="tx1"/>
                          </a:solidFill>
                        </a:rPr>
                        <a:t>(1+1 for NSTR;</a:t>
                      </a:r>
                    </a:p>
                    <a:p>
                      <a:pPr algn="ctr"/>
                      <a:r>
                        <a:rPr lang="en-US" altLang="zh-CN" sz="1300" dirty="0" smtClean="0">
                          <a:solidFill>
                            <a:schemeClr val="tx1"/>
                          </a:solidFill>
                        </a:rPr>
                        <a:t>2*2</a:t>
                      </a:r>
                      <a:r>
                        <a:rPr lang="en-US" altLang="zh-CN" sz="1300" baseline="0" dirty="0" smtClean="0">
                          <a:solidFill>
                            <a:schemeClr val="tx1"/>
                          </a:solidFill>
                        </a:rPr>
                        <a:t> for EMLSR</a:t>
                      </a:r>
                      <a:r>
                        <a:rPr lang="en-US" altLang="zh-CN" sz="1300" dirty="0" smtClean="0">
                          <a:solidFill>
                            <a:schemeClr val="tx1"/>
                          </a:solidFill>
                        </a:rPr>
                        <a:t>)</a:t>
                      </a:r>
                      <a:endParaRPr lang="zh-CN" altLang="en-US" sz="1300" dirty="0">
                        <a:solidFill>
                          <a:schemeClr val="tx1"/>
                        </a:solidFill>
                      </a:endParaRPr>
                    </a:p>
                  </a:txBody>
                  <a:tcPr/>
                </a:tc>
                <a:tc>
                  <a:txBody>
                    <a:bodyPr/>
                    <a:lstStyle/>
                    <a:p>
                      <a:pPr algn="l"/>
                      <a:r>
                        <a:rPr lang="en-US" altLang="zh-CN" sz="1300" dirty="0" smtClean="0">
                          <a:solidFill>
                            <a:schemeClr val="tx1"/>
                          </a:solidFill>
                        </a:rPr>
                        <a:t>Higher because of </a:t>
                      </a:r>
                      <a:r>
                        <a:rPr lang="en-US" altLang="zh-CN" sz="1300" baseline="0" dirty="0" smtClean="0">
                          <a:solidFill>
                            <a:schemeClr val="tx1"/>
                          </a:solidFill>
                        </a:rPr>
                        <a:t> the frequency diversity</a:t>
                      </a:r>
                      <a:endParaRPr lang="zh-CN" altLang="en-US" sz="1300" dirty="0">
                        <a:solidFill>
                          <a:schemeClr val="tx1"/>
                        </a:solidFill>
                      </a:endParaRPr>
                    </a:p>
                  </a:txBody>
                  <a:tcPr/>
                </a:tc>
                <a:tc>
                  <a:txBody>
                    <a:bodyPr/>
                    <a:lstStyle/>
                    <a:p>
                      <a:pPr algn="l"/>
                      <a:r>
                        <a:rPr lang="en-US" altLang="zh-CN" sz="1300" dirty="0" smtClean="0">
                          <a:solidFill>
                            <a:schemeClr val="tx1"/>
                          </a:solidFill>
                        </a:rPr>
                        <a:t>Lower due to</a:t>
                      </a:r>
                    </a:p>
                    <a:p>
                      <a:pPr marL="285750" indent="-285750" algn="l">
                        <a:buFontTx/>
                        <a:buChar char="―"/>
                      </a:pPr>
                      <a:r>
                        <a:rPr lang="en-US" altLang="zh-CN" sz="1300" dirty="0" smtClean="0">
                          <a:solidFill>
                            <a:schemeClr val="tx1"/>
                          </a:solidFill>
                        </a:rPr>
                        <a:t>Overhead of Initial</a:t>
                      </a:r>
                      <a:r>
                        <a:rPr lang="en-US" altLang="zh-CN" sz="1300" baseline="0" dirty="0" smtClean="0">
                          <a:solidFill>
                            <a:schemeClr val="tx1"/>
                          </a:solidFill>
                        </a:rPr>
                        <a:t> Control and switch delay</a:t>
                      </a:r>
                      <a:endParaRPr lang="en-US" altLang="zh-CN" sz="1300" dirty="0" smtClean="0">
                        <a:solidFill>
                          <a:schemeClr val="tx1"/>
                        </a:solidFill>
                      </a:endParaRPr>
                    </a:p>
                    <a:p>
                      <a:pPr marL="285750" indent="-285750" algn="l">
                        <a:buFontTx/>
                        <a:buChar char="―"/>
                      </a:pPr>
                      <a:r>
                        <a:rPr lang="en-US" altLang="zh-CN" sz="1300" dirty="0" smtClean="0">
                          <a:solidFill>
                            <a:schemeClr val="tx1"/>
                          </a:solidFill>
                        </a:rPr>
                        <a:t>Interference </a:t>
                      </a:r>
                      <a:r>
                        <a:rPr lang="en-US" altLang="zh-CN" sz="1300" dirty="0" smtClean="0">
                          <a:solidFill>
                            <a:schemeClr val="tx1"/>
                          </a:solidFill>
                        </a:rPr>
                        <a:t>among those streams, resulting</a:t>
                      </a:r>
                      <a:r>
                        <a:rPr lang="en-US" altLang="zh-CN" sz="1300" baseline="0" dirty="0" smtClean="0">
                          <a:solidFill>
                            <a:schemeClr val="tx1"/>
                          </a:solidFill>
                        </a:rPr>
                        <a:t> in low MCS</a:t>
                      </a:r>
                      <a:endParaRPr lang="en-US" altLang="zh-CN" sz="13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altLang="zh-CN" sz="1300" dirty="0" smtClean="0">
                          <a:solidFill>
                            <a:schemeClr val="tx1"/>
                          </a:solidFill>
                        </a:rPr>
                        <a:t>Sounding overhead</a:t>
                      </a:r>
                      <a:endParaRPr lang="zh-CN" altLang="en-US" sz="1300" dirty="0" smtClean="0">
                        <a:solidFill>
                          <a:schemeClr val="tx1"/>
                        </a:solidFill>
                      </a:endParaRPr>
                    </a:p>
                  </a:txBody>
                  <a:tcPr/>
                </a:tc>
              </a:tr>
              <a:tr h="370840">
                <a:tc>
                  <a:txBody>
                    <a:bodyPr/>
                    <a:lstStyle/>
                    <a:p>
                      <a:pPr algn="ctr"/>
                      <a:r>
                        <a:rPr lang="en-US" altLang="zh-CN" sz="1300" dirty="0" smtClean="0">
                          <a:solidFill>
                            <a:schemeClr val="tx1"/>
                          </a:solidFill>
                        </a:rPr>
                        <a:t>Whether UL</a:t>
                      </a:r>
                      <a:r>
                        <a:rPr lang="en-US" altLang="zh-CN" sz="1300" baseline="0" dirty="0" smtClean="0">
                          <a:solidFill>
                            <a:schemeClr val="tx1"/>
                          </a:solidFill>
                        </a:rPr>
                        <a:t> transmission on link 1 will cause blindness on link2 or not?</a:t>
                      </a:r>
                      <a:endParaRPr lang="zh-CN" altLang="en-US" sz="1300" dirty="0">
                        <a:solidFill>
                          <a:schemeClr val="tx1"/>
                        </a:solidFill>
                      </a:endParaRPr>
                    </a:p>
                  </a:txBody>
                  <a:tcPr/>
                </a:tc>
                <a:tc>
                  <a:txBody>
                    <a:bodyPr/>
                    <a:lstStyle/>
                    <a:p>
                      <a:pPr algn="l"/>
                      <a:r>
                        <a:rPr lang="en-US" altLang="zh-CN" sz="1300" dirty="0" smtClean="0">
                          <a:solidFill>
                            <a:schemeClr val="tx1"/>
                          </a:solidFill>
                        </a:rPr>
                        <a:t>No</a:t>
                      </a:r>
                      <a:r>
                        <a:rPr lang="en-US" altLang="zh-CN" sz="1300" baseline="0" dirty="0" smtClean="0">
                          <a:solidFill>
                            <a:schemeClr val="tx1"/>
                          </a:solidFill>
                        </a:rPr>
                        <a:t> for single short packet (&lt;72us) ;</a:t>
                      </a:r>
                    </a:p>
                    <a:p>
                      <a:pPr algn="l"/>
                      <a:r>
                        <a:rPr lang="en-US" altLang="zh-CN" sz="1300" baseline="0" dirty="0" smtClean="0">
                          <a:solidFill>
                            <a:schemeClr val="tx1"/>
                          </a:solidFill>
                        </a:rPr>
                        <a:t>Yes for long packet (≥72us)</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Whether DL</a:t>
                      </a:r>
                      <a:r>
                        <a:rPr lang="en-US" altLang="zh-CN" sz="1300" baseline="0" dirty="0" smtClean="0">
                          <a:solidFill>
                            <a:schemeClr val="tx1"/>
                          </a:solidFill>
                        </a:rPr>
                        <a:t> transmission on link 1 will cause blindness on link2 or not?</a:t>
                      </a:r>
                      <a:endParaRPr lang="zh-CN" altLang="en-US" sz="1300" dirty="0">
                        <a:solidFill>
                          <a:schemeClr val="tx1"/>
                        </a:solidFill>
                      </a:endParaRPr>
                    </a:p>
                  </a:txBody>
                  <a:tcPr/>
                </a:tc>
                <a:tc>
                  <a:txBody>
                    <a:bodyPr/>
                    <a:lstStyle/>
                    <a:p>
                      <a:pPr algn="l"/>
                      <a:r>
                        <a:rPr lang="en-US" altLang="zh-CN" sz="1300" dirty="0" smtClean="0">
                          <a:solidFill>
                            <a:schemeClr val="tx1"/>
                          </a:solidFill>
                        </a:rPr>
                        <a:t>No for most cases because </a:t>
                      </a:r>
                      <a:r>
                        <a:rPr lang="en-US" altLang="zh-CN" sz="1300" baseline="0" dirty="0" smtClean="0">
                          <a:solidFill>
                            <a:schemeClr val="tx1"/>
                          </a:solidFill>
                        </a:rPr>
                        <a:t>BA is shorter than </a:t>
                      </a:r>
                      <a:r>
                        <a:rPr lang="en-US" altLang="zh-CN" sz="1300" baseline="0" dirty="0" err="1" smtClean="0">
                          <a:solidFill>
                            <a:schemeClr val="tx1"/>
                          </a:solidFill>
                        </a:rPr>
                        <a:t>MediumSyncThreshold</a:t>
                      </a:r>
                      <a:r>
                        <a:rPr lang="en-US" altLang="zh-CN" sz="1300" baseline="0" dirty="0" smtClean="0">
                          <a:solidFill>
                            <a:schemeClr val="tx1"/>
                          </a:solidFill>
                        </a:rPr>
                        <a:t> in many cases</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r>
              <a:tr h="370840">
                <a:tc>
                  <a:txBody>
                    <a:bodyPr/>
                    <a:lstStyle/>
                    <a:p>
                      <a:pPr algn="ctr"/>
                      <a:r>
                        <a:rPr lang="en-US" altLang="zh-CN" sz="1300" dirty="0" smtClean="0">
                          <a:solidFill>
                            <a:schemeClr val="tx1"/>
                          </a:solidFill>
                        </a:rPr>
                        <a:t>Is simultaneous transmission</a:t>
                      </a:r>
                      <a:r>
                        <a:rPr lang="en-US" altLang="zh-CN" sz="1300" baseline="0" dirty="0" smtClean="0">
                          <a:solidFill>
                            <a:schemeClr val="tx1"/>
                          </a:solidFill>
                        </a:rPr>
                        <a:t> allowed on more than link?</a:t>
                      </a:r>
                      <a:endParaRPr lang="zh-CN" altLang="en-US" sz="1300" dirty="0">
                        <a:solidFill>
                          <a:schemeClr val="tx1"/>
                        </a:solidFill>
                      </a:endParaRPr>
                    </a:p>
                  </a:txBody>
                  <a:tcPr/>
                </a:tc>
                <a:tc>
                  <a:txBody>
                    <a:bodyPr/>
                    <a:lstStyle/>
                    <a:p>
                      <a:pPr algn="l"/>
                      <a:r>
                        <a:rPr lang="en-US" altLang="zh-CN" sz="1300" dirty="0" smtClean="0">
                          <a:solidFill>
                            <a:schemeClr val="tx1"/>
                          </a:solidFill>
                        </a:rPr>
                        <a:t>Yes</a:t>
                      </a:r>
                      <a:endParaRPr lang="zh-CN" altLang="en-US" sz="1300" dirty="0">
                        <a:solidFill>
                          <a:schemeClr val="tx1"/>
                        </a:solidFill>
                      </a:endParaRPr>
                    </a:p>
                  </a:txBody>
                  <a:tcPr/>
                </a:tc>
                <a:tc>
                  <a:txBody>
                    <a:bodyPr/>
                    <a:lstStyle/>
                    <a:p>
                      <a:pPr algn="l"/>
                      <a:r>
                        <a:rPr lang="en-US" altLang="zh-CN" sz="1300" dirty="0" smtClean="0">
                          <a:solidFill>
                            <a:schemeClr val="tx1"/>
                          </a:solidFill>
                        </a:rPr>
                        <a:t>No</a:t>
                      </a:r>
                      <a:endParaRPr lang="zh-CN" altLang="en-US" sz="1300" dirty="0">
                        <a:solidFill>
                          <a:schemeClr val="tx1"/>
                        </a:solidFill>
                      </a:endParaRPr>
                    </a:p>
                  </a:txBody>
                  <a:tcPr/>
                </a:tc>
              </a:tr>
              <a:tr h="370840">
                <a:tc>
                  <a:txBody>
                    <a:bodyPr/>
                    <a:lstStyle/>
                    <a:p>
                      <a:r>
                        <a:rPr lang="en-US" altLang="zh-CN" sz="1300" dirty="0" smtClean="0">
                          <a:solidFill>
                            <a:schemeClr val="tx1"/>
                          </a:solidFill>
                        </a:rPr>
                        <a:t>Probability for blindness</a:t>
                      </a:r>
                      <a:endParaRPr lang="zh-CN" altLang="en-US" sz="1300" dirty="0">
                        <a:solidFill>
                          <a:schemeClr val="tx1"/>
                        </a:solidFill>
                      </a:endParaRPr>
                    </a:p>
                  </a:txBody>
                  <a:tcPr/>
                </a:tc>
                <a:tc>
                  <a:txBody>
                    <a:bodyPr/>
                    <a:lstStyle/>
                    <a:p>
                      <a:pPr marL="0" indent="0" algn="l" defTabSz="914400" rtl="0" eaLnBrk="1" latinLnBrk="0" hangingPunct="1">
                        <a:buFont typeface="Arial" panose="020B0604020202020204" pitchFamily="34" charset="0"/>
                        <a:buNone/>
                      </a:pPr>
                      <a:r>
                        <a:rPr lang="en-US" altLang="zh-CN" sz="1300" kern="1200" baseline="0" dirty="0" smtClean="0">
                          <a:solidFill>
                            <a:schemeClr val="tx1"/>
                          </a:solidFill>
                          <a:latin typeface="+mn-lt"/>
                          <a:ea typeface="+mn-ea"/>
                          <a:cs typeface="+mn-cs"/>
                        </a:rPr>
                        <a:t>Relative Low</a:t>
                      </a:r>
                      <a:endParaRPr lang="zh-CN" altLang="en-US" sz="1300" kern="1200" dirty="0">
                        <a:solidFill>
                          <a:schemeClr val="tx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altLang="zh-CN" sz="1300" kern="1200" baseline="0" dirty="0" smtClean="0">
                          <a:solidFill>
                            <a:schemeClr val="tx1"/>
                          </a:solidFill>
                          <a:latin typeface="+mn-lt"/>
                          <a:ea typeface="+mn-ea"/>
                          <a:cs typeface="+mn-cs"/>
                        </a:rPr>
                        <a:t>Relative high </a:t>
                      </a:r>
                      <a:endParaRPr lang="zh-CN" altLang="en-US" sz="1300"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3236239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Setting of System Level Simulation</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1468772942"/>
              </p:ext>
            </p:extLst>
          </p:nvPr>
        </p:nvGraphicFramePr>
        <p:xfrm>
          <a:off x="696913" y="1219200"/>
          <a:ext cx="7848600" cy="5239227"/>
        </p:xfrm>
        <a:graphic>
          <a:graphicData uri="http://schemas.openxmlformats.org/drawingml/2006/table">
            <a:tbl>
              <a:tblPr firstRow="1" bandRow="1">
                <a:tableStyleId>{5C22544A-7EE6-4342-B048-85BDC9FD1C3A}</a:tableStyleId>
              </a:tblPr>
              <a:tblGrid>
                <a:gridCol w="4379859"/>
                <a:gridCol w="3468741"/>
              </a:tblGrid>
              <a:tr h="285810">
                <a:tc>
                  <a:txBody>
                    <a:bodyPr/>
                    <a:lstStyle/>
                    <a:p>
                      <a:pPr algn="ctr"/>
                      <a:r>
                        <a:rPr lang="en-US" altLang="zh-CN" sz="1400" dirty="0" smtClean="0"/>
                        <a:t>Parameters</a:t>
                      </a:r>
                      <a:endParaRPr lang="zh-CN" altLang="en-US" sz="1400" dirty="0"/>
                    </a:p>
                  </a:txBody>
                  <a:tcPr/>
                </a:tc>
                <a:tc>
                  <a:txBody>
                    <a:bodyPr/>
                    <a:lstStyle/>
                    <a:p>
                      <a:pPr algn="ctr"/>
                      <a:r>
                        <a:rPr lang="en-US" altLang="zh-CN" sz="1400" dirty="0" smtClean="0"/>
                        <a:t>Value</a:t>
                      </a:r>
                      <a:endParaRPr lang="zh-CN" altLang="en-US" sz="1400" dirty="0"/>
                    </a:p>
                  </a:txBody>
                  <a:tcPr/>
                </a:tc>
              </a:tr>
              <a:tr h="285810">
                <a:tc>
                  <a:txBody>
                    <a:bodyPr/>
                    <a:lstStyle/>
                    <a:p>
                      <a:pPr algn="l"/>
                      <a:r>
                        <a:rPr lang="en-US" altLang="zh-CN" sz="1400" dirty="0" smtClean="0"/>
                        <a:t># of AP MLDs</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affiliated</a:t>
                      </a:r>
                      <a:r>
                        <a:rPr lang="en-US" altLang="zh-CN" sz="1400" baseline="0" dirty="0" smtClean="0"/>
                        <a:t> APs for each AP MLD</a:t>
                      </a:r>
                      <a:endParaRPr lang="zh-CN" altLang="en-US" sz="1400" dirty="0"/>
                    </a:p>
                  </a:txBody>
                  <a:tcPr/>
                </a:tc>
                <a:tc>
                  <a:txBody>
                    <a:bodyPr/>
                    <a:lstStyle/>
                    <a:p>
                      <a:pPr algn="ctr"/>
                      <a:r>
                        <a:rPr lang="en-US" altLang="zh-CN" sz="1400" dirty="0" smtClean="0"/>
                        <a:t>2</a:t>
                      </a:r>
                      <a:endParaRPr lang="zh-CN" altLang="en-US" sz="1400" dirty="0"/>
                    </a:p>
                  </a:txBody>
                  <a:tcPr/>
                </a:tc>
              </a:tr>
              <a:tr h="415449">
                <a:tc>
                  <a:txBody>
                    <a:bodyPr/>
                    <a:lstStyle/>
                    <a:p>
                      <a:pPr algn="l"/>
                      <a:r>
                        <a:rPr lang="en-US" altLang="zh-CN" sz="1400" dirty="0" smtClean="0"/>
                        <a:t># of associated</a:t>
                      </a:r>
                      <a:r>
                        <a:rPr lang="en-US" altLang="zh-CN" sz="1400" baseline="0" dirty="0" smtClean="0"/>
                        <a:t> non-AP MLDs for each AP MLD</a:t>
                      </a:r>
                      <a:endParaRPr lang="zh-CN" altLang="en-US" sz="1400" dirty="0"/>
                    </a:p>
                  </a:txBody>
                  <a:tcPr/>
                </a:tc>
                <a:tc>
                  <a:txBody>
                    <a:bodyPr/>
                    <a:lstStyle/>
                    <a:p>
                      <a:pPr algn="ctr"/>
                      <a:r>
                        <a:rPr lang="en-US" altLang="zh-CN" sz="1400" dirty="0" smtClean="0"/>
                        <a:t>8</a:t>
                      </a:r>
                      <a:endParaRPr lang="zh-CN" altLang="en-US" sz="1400" dirty="0"/>
                    </a:p>
                  </a:txBody>
                  <a:tcPr/>
                </a:tc>
              </a:tr>
              <a:tr h="285810">
                <a:tc>
                  <a:txBody>
                    <a:bodyPr/>
                    <a:lstStyle/>
                    <a:p>
                      <a:pPr algn="l"/>
                      <a:r>
                        <a:rPr lang="en-US" altLang="zh-CN" sz="1400" dirty="0" smtClean="0"/>
                        <a:t>coverage</a:t>
                      </a:r>
                      <a:r>
                        <a:rPr lang="en-US" altLang="zh-CN" sz="1400" baseline="0" dirty="0" smtClean="0"/>
                        <a:t> of BSS</a:t>
                      </a:r>
                      <a:endParaRPr lang="zh-CN" altLang="en-US" sz="1400" dirty="0"/>
                    </a:p>
                  </a:txBody>
                  <a:tcPr/>
                </a:tc>
                <a:tc>
                  <a:txBody>
                    <a:bodyPr/>
                    <a:lstStyle/>
                    <a:p>
                      <a:pPr algn="ctr"/>
                      <a:r>
                        <a:rPr lang="en-US" altLang="zh-CN" sz="1400" dirty="0" smtClean="0"/>
                        <a:t>10 m * 10 m</a:t>
                      </a:r>
                      <a:endParaRPr lang="zh-CN" altLang="en-US" sz="1400" dirty="0"/>
                    </a:p>
                  </a:txBody>
                  <a:tcPr/>
                </a:tc>
              </a:tr>
              <a:tr h="415449">
                <a:tc>
                  <a:txBody>
                    <a:bodyPr/>
                    <a:lstStyle/>
                    <a:p>
                      <a:pPr algn="l"/>
                      <a:r>
                        <a:rPr lang="en-US" altLang="zh-CN" sz="1400" dirty="0" smtClean="0"/>
                        <a:t>Distance between two AP MLDs</a:t>
                      </a:r>
                      <a:endParaRPr lang="zh-CN" altLang="en-US" sz="1400" dirty="0"/>
                    </a:p>
                  </a:txBody>
                  <a:tcPr/>
                </a:tc>
                <a:tc>
                  <a:txBody>
                    <a:bodyPr/>
                    <a:lstStyle/>
                    <a:p>
                      <a:pPr algn="ctr"/>
                      <a:r>
                        <a:rPr lang="en-US" altLang="zh-CN" sz="1400" dirty="0" smtClean="0"/>
                        <a:t>30 m</a:t>
                      </a:r>
                      <a:endParaRPr lang="zh-CN" altLang="en-US" sz="1400" dirty="0"/>
                    </a:p>
                  </a:txBody>
                  <a:tcPr/>
                </a:tc>
              </a:tr>
              <a:tr h="285810">
                <a:tc>
                  <a:txBody>
                    <a:bodyPr/>
                    <a:lstStyle/>
                    <a:p>
                      <a:pPr algn="l"/>
                      <a:r>
                        <a:rPr lang="en-US" altLang="zh-CN" sz="1400" dirty="0" smtClean="0"/>
                        <a:t>BW</a:t>
                      </a:r>
                      <a:endParaRPr lang="zh-CN" altLang="en-US" sz="1400" dirty="0"/>
                    </a:p>
                  </a:txBody>
                  <a:tcPr/>
                </a:tc>
                <a:tc>
                  <a:txBody>
                    <a:bodyPr/>
                    <a:lstStyle/>
                    <a:p>
                      <a:pPr algn="ctr"/>
                      <a:r>
                        <a:rPr lang="en-US" altLang="zh-CN" sz="1400" dirty="0" smtClean="0"/>
                        <a:t>80 MHz</a:t>
                      </a:r>
                      <a:endParaRPr lang="zh-CN" altLang="en-US" sz="1400" dirty="0"/>
                    </a:p>
                  </a:txBody>
                  <a:tcPr/>
                </a:tc>
              </a:tr>
              <a:tr h="285810">
                <a:tc>
                  <a:txBody>
                    <a:bodyPr/>
                    <a:lstStyle/>
                    <a:p>
                      <a:pPr algn="l"/>
                      <a:r>
                        <a:rPr lang="en-US" altLang="zh-CN" sz="1400" dirty="0" smtClean="0"/>
                        <a:t>MCS</a:t>
                      </a:r>
                      <a:endParaRPr lang="zh-CN" altLang="en-US" sz="1400" dirty="0"/>
                    </a:p>
                  </a:txBody>
                  <a:tcPr/>
                </a:tc>
                <a:tc>
                  <a:txBody>
                    <a:bodyPr/>
                    <a:lstStyle/>
                    <a:p>
                      <a:pPr algn="ctr"/>
                      <a:r>
                        <a:rPr lang="en-US" altLang="zh-CN" sz="1400" dirty="0" smtClean="0"/>
                        <a:t>11</a:t>
                      </a:r>
                      <a:endParaRPr lang="zh-CN" altLang="en-US" sz="1400" dirty="0"/>
                    </a:p>
                  </a:txBody>
                  <a:tcPr/>
                </a:tc>
              </a:tr>
              <a:tr h="285810">
                <a:tc>
                  <a:txBody>
                    <a:bodyPr/>
                    <a:lstStyle/>
                    <a:p>
                      <a:pPr algn="l"/>
                      <a:r>
                        <a:rPr lang="en-US" altLang="zh-CN" sz="1400" dirty="0" smtClean="0"/>
                        <a:t>Traffic direction </a:t>
                      </a:r>
                      <a:endParaRPr lang="zh-CN" altLang="en-US" sz="1400" dirty="0"/>
                    </a:p>
                  </a:txBody>
                  <a:tcPr/>
                </a:tc>
                <a:tc>
                  <a:txBody>
                    <a:bodyPr/>
                    <a:lstStyle/>
                    <a:p>
                      <a:pPr algn="ctr"/>
                      <a:r>
                        <a:rPr lang="en-US" altLang="zh-CN" sz="1400" dirty="0" smtClean="0"/>
                        <a:t>UL + DL</a:t>
                      </a:r>
                      <a:endParaRPr lang="zh-CN" altLang="en-US" sz="1400" dirty="0"/>
                    </a:p>
                  </a:txBody>
                  <a:tcPr/>
                </a:tc>
              </a:tr>
              <a:tr h="285810">
                <a:tc>
                  <a:txBody>
                    <a:bodyPr/>
                    <a:lstStyle/>
                    <a:p>
                      <a:pPr algn="l"/>
                      <a:r>
                        <a:rPr lang="en-US" altLang="zh-CN" sz="1400" dirty="0" smtClean="0"/>
                        <a:t>DL</a:t>
                      </a:r>
                      <a:r>
                        <a:rPr lang="en-US" altLang="zh-CN" sz="1400" baseline="0" dirty="0" smtClean="0"/>
                        <a:t> PPDU type</a:t>
                      </a:r>
                      <a:endParaRPr lang="zh-CN" altLang="en-US" sz="1400" dirty="0"/>
                    </a:p>
                  </a:txBody>
                  <a:tcPr/>
                </a:tc>
                <a:tc>
                  <a:txBody>
                    <a:bodyPr/>
                    <a:lstStyle/>
                    <a:p>
                      <a:pPr algn="ctr"/>
                      <a:r>
                        <a:rPr lang="en-US" altLang="zh-CN" sz="1400" dirty="0" smtClean="0"/>
                        <a:t>MU-MIMO (4*4)</a:t>
                      </a:r>
                      <a:endParaRPr lang="zh-CN" altLang="en-US" sz="1400" dirty="0"/>
                    </a:p>
                  </a:txBody>
                  <a:tcPr/>
                </a:tc>
              </a:tr>
              <a:tr h="685943">
                <a:tc>
                  <a:txBody>
                    <a:bodyPr/>
                    <a:lstStyle/>
                    <a:p>
                      <a:pPr algn="l"/>
                      <a:r>
                        <a:rPr lang="en-US" altLang="zh-CN" sz="1400" dirty="0" smtClean="0"/>
                        <a:t>UL PPDU type</a:t>
                      </a:r>
                      <a:endParaRPr lang="zh-CN" altLang="en-US" sz="1400" dirty="0"/>
                    </a:p>
                  </a:txBody>
                  <a:tcPr/>
                </a:tc>
                <a:tc>
                  <a:txBody>
                    <a:bodyPr/>
                    <a:lstStyle/>
                    <a:p>
                      <a:pPr algn="ctr"/>
                      <a:r>
                        <a:rPr lang="en-US" altLang="zh-CN" sz="1400" dirty="0" smtClean="0"/>
                        <a:t>MU-MIMO for TB PPDU (4*4);</a:t>
                      </a:r>
                    </a:p>
                    <a:p>
                      <a:pPr algn="ctr"/>
                      <a:r>
                        <a:rPr lang="en-US" altLang="zh-CN" sz="1400" dirty="0" smtClean="0"/>
                        <a:t>SISO</a:t>
                      </a:r>
                      <a:r>
                        <a:rPr lang="en-US" altLang="zh-CN" sz="1400" baseline="0" dirty="0" smtClean="0"/>
                        <a:t> for NSTR EDCA;</a:t>
                      </a:r>
                    </a:p>
                    <a:p>
                      <a:pPr algn="ctr"/>
                      <a:r>
                        <a:rPr lang="en-US" altLang="zh-CN" sz="1400" baseline="0" dirty="0" smtClean="0"/>
                        <a:t>2*2 MIMO for EMLSR EDCA</a:t>
                      </a:r>
                      <a:endParaRPr lang="zh-CN" altLang="en-US" sz="1400" dirty="0"/>
                    </a:p>
                  </a:txBody>
                  <a:tcPr/>
                </a:tc>
              </a:tr>
              <a:tr h="285810">
                <a:tc>
                  <a:txBody>
                    <a:bodyPr/>
                    <a:lstStyle/>
                    <a:p>
                      <a:pPr algn="l"/>
                      <a:r>
                        <a:rPr lang="en-US" altLang="zh-CN" sz="1400" dirty="0" smtClean="0"/>
                        <a:t>MPDU size</a:t>
                      </a:r>
                      <a:endParaRPr lang="zh-CN" altLang="en-US" sz="1400" dirty="0"/>
                    </a:p>
                  </a:txBody>
                  <a:tcPr/>
                </a:tc>
                <a:tc>
                  <a:txBody>
                    <a:bodyPr/>
                    <a:lstStyle/>
                    <a:p>
                      <a:pPr algn="ctr"/>
                      <a:r>
                        <a:rPr lang="en-US" altLang="zh-CN" sz="1400" dirty="0" smtClean="0"/>
                        <a:t>1500 Bytes for throughput simulation,</a:t>
                      </a:r>
                      <a:r>
                        <a:rPr lang="en-US" altLang="zh-CN" sz="1400" baseline="0" dirty="0" smtClean="0"/>
                        <a:t> </a:t>
                      </a:r>
                    </a:p>
                    <a:p>
                      <a:pPr algn="ctr"/>
                      <a:r>
                        <a:rPr lang="en-US" altLang="zh-CN" sz="1400" dirty="0" smtClean="0"/>
                        <a:t>200Bytes</a:t>
                      </a:r>
                      <a:r>
                        <a:rPr lang="en-US" altLang="zh-CN" sz="1400" baseline="0" dirty="0" smtClean="0"/>
                        <a:t> for delay simulation</a:t>
                      </a:r>
                      <a:endParaRPr lang="zh-CN" altLang="en-US" sz="1400" dirty="0"/>
                    </a:p>
                  </a:txBody>
                  <a:tcPr/>
                </a:tc>
              </a:tr>
              <a:tr h="285810">
                <a:tc>
                  <a:txBody>
                    <a:bodyPr/>
                    <a:lstStyle/>
                    <a:p>
                      <a:pPr algn="l"/>
                      <a:r>
                        <a:rPr lang="en-US" altLang="zh-CN" sz="1400" dirty="0" smtClean="0"/>
                        <a:t>Switch</a:t>
                      </a:r>
                      <a:r>
                        <a:rPr lang="en-US" altLang="zh-CN" sz="1400" baseline="0" dirty="0" smtClean="0"/>
                        <a:t> delay of EMLSR</a:t>
                      </a:r>
                      <a:endParaRPr lang="zh-CN" altLang="en-US" sz="1400" dirty="0"/>
                    </a:p>
                  </a:txBody>
                  <a:tcPr/>
                </a:tc>
                <a:tc>
                  <a:txBody>
                    <a:bodyPr/>
                    <a:lstStyle/>
                    <a:p>
                      <a:pPr algn="ctr"/>
                      <a:r>
                        <a:rPr lang="en-US" altLang="zh-CN" sz="1400" dirty="0" smtClean="0"/>
                        <a:t>128 us</a:t>
                      </a:r>
                      <a:endParaRPr lang="zh-CN" altLang="en-US" sz="1400" dirty="0"/>
                    </a:p>
                  </a:txBody>
                  <a:tcPr/>
                </a:tc>
              </a:tr>
              <a:tr h="285810">
                <a:tc>
                  <a:txBody>
                    <a:bodyPr/>
                    <a:lstStyle/>
                    <a:p>
                      <a:pPr algn="l"/>
                      <a:r>
                        <a:rPr lang="en-US" altLang="zh-CN" sz="1400" dirty="0" smtClean="0"/>
                        <a:t>Blindness period</a:t>
                      </a:r>
                      <a:endParaRPr lang="zh-CN" altLang="en-US" sz="1400" dirty="0"/>
                    </a:p>
                  </a:txBody>
                  <a:tcPr/>
                </a:tc>
                <a:tc>
                  <a:txBody>
                    <a:bodyPr/>
                    <a:lstStyle/>
                    <a:p>
                      <a:pPr algn="ctr"/>
                      <a:r>
                        <a:rPr lang="en-US" altLang="zh-CN" sz="1400" dirty="0" smtClean="0"/>
                        <a:t>5.484 </a:t>
                      </a:r>
                      <a:r>
                        <a:rPr lang="en-US" altLang="zh-CN" sz="1400" dirty="0" err="1" smtClean="0"/>
                        <a:t>ms</a:t>
                      </a:r>
                      <a:endParaRPr lang="zh-CN" altLang="en-US" sz="1400" dirty="0"/>
                    </a:p>
                  </a:txBody>
                  <a:tcPr/>
                </a:tc>
              </a:tr>
            </a:tbl>
          </a:graphicData>
        </a:graphic>
      </p:graphicFrame>
    </p:spTree>
    <p:extLst>
      <p:ext uri="{BB962C8B-B14F-4D97-AF65-F5344CB8AC3E}">
        <p14:creationId xmlns:p14="http://schemas.microsoft.com/office/powerpoint/2010/main" val="4025854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7" name="文本框 6"/>
          <p:cNvSpPr txBox="1"/>
          <p:nvPr/>
        </p:nvSpPr>
        <p:spPr>
          <a:xfrm>
            <a:off x="737636" y="1651157"/>
            <a:ext cx="3930884" cy="276999"/>
          </a:xfrm>
          <a:prstGeom prst="rect">
            <a:avLst/>
          </a:prstGeom>
          <a:noFill/>
        </p:spPr>
        <p:txBody>
          <a:bodyPr wrap="none" rtlCol="0">
            <a:spAutoFit/>
          </a:bodyPr>
          <a:lstStyle/>
          <a:p>
            <a:r>
              <a:rPr lang="en-US" altLang="zh-CN" dirty="0" smtClean="0"/>
              <a:t>MPDU size = 1500Bytes; Max number of aggregation = 256</a:t>
            </a:r>
            <a:endParaRPr lang="zh-CN" altLang="en-US" dirty="0"/>
          </a:p>
        </p:txBody>
      </p:sp>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905000"/>
            <a:ext cx="4267200" cy="2643600"/>
          </a:xfrm>
          <a:prstGeom prst="rect">
            <a:avLst/>
          </a:prstGeom>
        </p:spPr>
      </p:pic>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1905000"/>
            <a:ext cx="4267200" cy="2643600"/>
          </a:xfrm>
          <a:prstGeom prst="rect">
            <a:avLst/>
          </a:prstGeom>
        </p:spPr>
      </p:pic>
      <p:sp>
        <p:nvSpPr>
          <p:cNvPr id="12" name="文本框 11"/>
          <p:cNvSpPr txBox="1"/>
          <p:nvPr/>
        </p:nvSpPr>
        <p:spPr>
          <a:xfrm>
            <a:off x="792933" y="4591046"/>
            <a:ext cx="975206" cy="215444"/>
          </a:xfrm>
          <a:prstGeom prst="rect">
            <a:avLst/>
          </a:prstGeom>
          <a:noFill/>
        </p:spPr>
        <p:txBody>
          <a:bodyPr wrap="square" rtlCol="0">
            <a:spAutoFit/>
          </a:bodyPr>
          <a:lstStyle/>
          <a:p>
            <a:r>
              <a:rPr lang="en-US" altLang="zh-CN" sz="800" dirty="0" smtClean="0"/>
              <a:t>8.5% for </a:t>
            </a:r>
            <a:r>
              <a:rPr lang="en-US" altLang="zh-CN" sz="800" dirty="0" err="1" smtClean="0"/>
              <a:t>Aggr</a:t>
            </a:r>
            <a:r>
              <a:rPr lang="en-US" altLang="zh-CN" sz="800" dirty="0" smtClean="0"/>
              <a:t>=1</a:t>
            </a:r>
            <a:endParaRPr lang="zh-CN" altLang="zh-CN" sz="800" dirty="0"/>
          </a:p>
        </p:txBody>
      </p:sp>
      <p:sp>
        <p:nvSpPr>
          <p:cNvPr id="14" name="文本框 13"/>
          <p:cNvSpPr txBox="1"/>
          <p:nvPr/>
        </p:nvSpPr>
        <p:spPr>
          <a:xfrm>
            <a:off x="1996739" y="4588069"/>
            <a:ext cx="1143000" cy="461665"/>
          </a:xfrm>
          <a:prstGeom prst="rect">
            <a:avLst/>
          </a:prstGeom>
          <a:noFill/>
        </p:spPr>
        <p:txBody>
          <a:bodyPr wrap="square" rtlCol="0">
            <a:spAutoFit/>
          </a:bodyPr>
          <a:lstStyle/>
          <a:p>
            <a:r>
              <a:rPr lang="en-US" altLang="zh-CN" sz="800" dirty="0"/>
              <a:t>14.8% </a:t>
            </a:r>
            <a:r>
              <a:rPr lang="en-US" altLang="zh-CN" sz="800" dirty="0" smtClean="0"/>
              <a:t> for </a:t>
            </a:r>
            <a:r>
              <a:rPr lang="en-US" altLang="zh-CN" sz="800" dirty="0" err="1" smtClean="0"/>
              <a:t>Aggr</a:t>
            </a:r>
            <a:r>
              <a:rPr lang="en-US" altLang="zh-CN" sz="800" dirty="0" smtClean="0"/>
              <a:t>=2</a:t>
            </a:r>
            <a:endParaRPr lang="zh-CN" altLang="zh-CN" sz="800" dirty="0"/>
          </a:p>
          <a:p>
            <a:r>
              <a:rPr lang="en-US" altLang="zh-CN" sz="800" dirty="0" smtClean="0"/>
              <a:t>7.7% for </a:t>
            </a:r>
            <a:r>
              <a:rPr lang="en-US" altLang="zh-CN" sz="800" dirty="0" err="1" smtClean="0"/>
              <a:t>Aggr</a:t>
            </a:r>
            <a:r>
              <a:rPr lang="en-US" altLang="zh-CN" sz="800" dirty="0" smtClean="0"/>
              <a:t>=4</a:t>
            </a:r>
            <a:r>
              <a:rPr lang="zh-CN" altLang="zh-CN" sz="800" dirty="0" smtClean="0"/>
              <a:t> </a:t>
            </a:r>
            <a:endParaRPr lang="en-US" altLang="zh-CN" sz="800" dirty="0" smtClean="0"/>
          </a:p>
          <a:p>
            <a:r>
              <a:rPr lang="en-US" altLang="zh-CN" sz="800" dirty="0" smtClean="0"/>
              <a:t>4.3% for </a:t>
            </a:r>
            <a:r>
              <a:rPr lang="en-US" altLang="zh-CN" sz="800" dirty="0" err="1" smtClean="0"/>
              <a:t>Aggr</a:t>
            </a:r>
            <a:r>
              <a:rPr lang="en-US" altLang="zh-CN" sz="800" dirty="0" smtClean="0"/>
              <a:t>=8</a:t>
            </a:r>
            <a:endParaRPr lang="zh-CN" altLang="en-US" sz="800" dirty="0"/>
          </a:p>
        </p:txBody>
      </p:sp>
      <p:sp>
        <p:nvSpPr>
          <p:cNvPr id="15" name="文本框 14"/>
          <p:cNvSpPr txBox="1"/>
          <p:nvPr/>
        </p:nvSpPr>
        <p:spPr>
          <a:xfrm>
            <a:off x="3368339" y="4551843"/>
            <a:ext cx="966931" cy="461665"/>
          </a:xfrm>
          <a:prstGeom prst="rect">
            <a:avLst/>
          </a:prstGeom>
          <a:noFill/>
        </p:spPr>
        <p:txBody>
          <a:bodyPr wrap="none" rtlCol="0">
            <a:spAutoFit/>
          </a:bodyPr>
          <a:lstStyle/>
          <a:p>
            <a:r>
              <a:rPr lang="en-US" altLang="zh-CN" sz="800" dirty="0"/>
              <a:t>23.1</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a:t>13% </a:t>
            </a:r>
            <a:r>
              <a:rPr lang="en-US" altLang="zh-CN" sz="800" dirty="0" smtClean="0"/>
              <a:t> for </a:t>
            </a:r>
            <a:r>
              <a:rPr lang="en-US" altLang="zh-CN" sz="800" dirty="0" err="1" smtClean="0"/>
              <a:t>Aggr</a:t>
            </a:r>
            <a:r>
              <a:rPr lang="en-US" altLang="zh-CN" sz="800" dirty="0" smtClean="0"/>
              <a:t>=8</a:t>
            </a:r>
            <a:endParaRPr lang="zh-CN" altLang="zh-CN" sz="800" dirty="0"/>
          </a:p>
          <a:p>
            <a:r>
              <a:rPr lang="en-US" altLang="zh-CN" sz="800" dirty="0" smtClean="0"/>
              <a:t>7.5%</a:t>
            </a:r>
            <a:r>
              <a:rPr lang="zh-CN" altLang="en-US" sz="800" dirty="0" smtClean="0"/>
              <a:t> </a:t>
            </a:r>
            <a:r>
              <a:rPr lang="en-US" altLang="zh-CN" sz="800" dirty="0" smtClean="0"/>
              <a:t>for </a:t>
            </a:r>
            <a:r>
              <a:rPr lang="en-US" altLang="zh-CN" sz="800" dirty="0" err="1" smtClean="0"/>
              <a:t>Aggr</a:t>
            </a:r>
            <a:r>
              <a:rPr lang="en-US" altLang="zh-CN" sz="800" dirty="0" smtClean="0"/>
              <a:t>=16</a:t>
            </a:r>
            <a:endParaRPr lang="zh-CN" altLang="en-US" sz="800" dirty="0"/>
          </a:p>
        </p:txBody>
      </p:sp>
      <p:sp>
        <p:nvSpPr>
          <p:cNvPr id="16" name="文本框 15"/>
          <p:cNvSpPr txBox="1"/>
          <p:nvPr/>
        </p:nvSpPr>
        <p:spPr>
          <a:xfrm>
            <a:off x="5170747" y="4551842"/>
            <a:ext cx="1069524" cy="461665"/>
          </a:xfrm>
          <a:prstGeom prst="rect">
            <a:avLst/>
          </a:prstGeom>
          <a:noFill/>
        </p:spPr>
        <p:txBody>
          <a:bodyPr wrap="none" rtlCol="0">
            <a:spAutoFit/>
          </a:bodyPr>
          <a:lstStyle/>
          <a:p>
            <a:r>
              <a:rPr lang="en-US" altLang="zh-CN" sz="800" dirty="0"/>
              <a:t>16.7% </a:t>
            </a:r>
            <a:r>
              <a:rPr lang="en-US" altLang="zh-CN" sz="800" dirty="0" smtClean="0"/>
              <a:t> for </a:t>
            </a:r>
            <a:r>
              <a:rPr lang="en-US" altLang="zh-CN" sz="800" dirty="0" err="1" smtClean="0"/>
              <a:t>Aggr</a:t>
            </a:r>
            <a:r>
              <a:rPr lang="en-US" altLang="zh-CN" sz="800" dirty="0" smtClean="0"/>
              <a:t>=32</a:t>
            </a:r>
            <a:endParaRPr lang="zh-CN" altLang="zh-CN" sz="800" dirty="0"/>
          </a:p>
          <a:p>
            <a:r>
              <a:rPr lang="en-US" altLang="zh-CN" sz="800" dirty="0"/>
              <a:t>12.5%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smtClean="0"/>
              <a:t>10.4%</a:t>
            </a:r>
            <a:r>
              <a:rPr lang="zh-CN" altLang="en-US" sz="800" dirty="0" smtClean="0"/>
              <a:t> </a:t>
            </a:r>
            <a:r>
              <a:rPr lang="en-US" altLang="zh-CN" sz="800" dirty="0" smtClean="0"/>
              <a:t>for </a:t>
            </a:r>
            <a:r>
              <a:rPr lang="en-US" altLang="zh-CN" sz="800" dirty="0" err="1" smtClean="0"/>
              <a:t>Aggr</a:t>
            </a:r>
            <a:r>
              <a:rPr lang="en-US" altLang="zh-CN" sz="800" dirty="0" smtClean="0"/>
              <a:t>=128</a:t>
            </a:r>
            <a:endParaRPr lang="zh-CN" altLang="en-US" sz="800" dirty="0"/>
          </a:p>
        </p:txBody>
      </p:sp>
      <p:sp>
        <p:nvSpPr>
          <p:cNvPr id="17" name="文本框 16"/>
          <p:cNvSpPr txBox="1"/>
          <p:nvPr/>
        </p:nvSpPr>
        <p:spPr>
          <a:xfrm>
            <a:off x="6542347" y="4562431"/>
            <a:ext cx="1069524" cy="461665"/>
          </a:xfrm>
          <a:prstGeom prst="rect">
            <a:avLst/>
          </a:prstGeom>
          <a:noFill/>
        </p:spPr>
        <p:txBody>
          <a:bodyPr wrap="none" rtlCol="0">
            <a:spAutoFit/>
          </a:bodyPr>
          <a:lstStyle/>
          <a:p>
            <a:r>
              <a:rPr lang="en-US" altLang="zh-CN" sz="800" dirty="0" smtClean="0"/>
              <a:t>37.6% for </a:t>
            </a:r>
            <a:r>
              <a:rPr lang="en-US" altLang="zh-CN" sz="800" dirty="0" err="1" smtClean="0"/>
              <a:t>Aggr</a:t>
            </a:r>
            <a:r>
              <a:rPr lang="en-US" altLang="zh-CN" sz="800" dirty="0" smtClean="0"/>
              <a:t>=64</a:t>
            </a:r>
            <a:r>
              <a:rPr lang="zh-CN" altLang="zh-CN" sz="800" dirty="0" smtClean="0"/>
              <a:t> </a:t>
            </a:r>
            <a:endParaRPr lang="en-US" altLang="zh-CN" sz="800" dirty="0" smtClean="0"/>
          </a:p>
          <a:p>
            <a:r>
              <a:rPr lang="en-US" altLang="zh-CN" sz="800" dirty="0"/>
              <a:t>31.3%</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a:t>28.2</a:t>
            </a:r>
            <a:r>
              <a:rPr lang="en-US" altLang="zh-CN" sz="800" dirty="0" smtClean="0"/>
              <a:t>% for </a:t>
            </a:r>
            <a:r>
              <a:rPr lang="en-US" altLang="zh-CN" sz="800" dirty="0" err="1" smtClean="0"/>
              <a:t>Aggr</a:t>
            </a:r>
            <a:r>
              <a:rPr lang="en-US" altLang="zh-CN" sz="800" dirty="0" smtClean="0"/>
              <a:t>=256</a:t>
            </a:r>
            <a:endParaRPr lang="zh-CN" altLang="en-US" sz="800" dirty="0"/>
          </a:p>
        </p:txBody>
      </p:sp>
      <p:sp>
        <p:nvSpPr>
          <p:cNvPr id="19" name="文本框 18"/>
          <p:cNvSpPr txBox="1"/>
          <p:nvPr/>
        </p:nvSpPr>
        <p:spPr>
          <a:xfrm>
            <a:off x="7924800" y="4551840"/>
            <a:ext cx="1040670" cy="461665"/>
          </a:xfrm>
          <a:prstGeom prst="rect">
            <a:avLst/>
          </a:prstGeom>
          <a:noFill/>
        </p:spPr>
        <p:txBody>
          <a:bodyPr wrap="none" rtlCol="0">
            <a:spAutoFit/>
          </a:bodyPr>
          <a:lstStyle/>
          <a:p>
            <a:r>
              <a:rPr lang="en-US" altLang="zh-CN" sz="800" dirty="0"/>
              <a:t>100%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100% </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smtClean="0"/>
              <a:t>94%</a:t>
            </a:r>
            <a:r>
              <a:rPr lang="zh-CN" altLang="en-US" sz="800" dirty="0" smtClean="0"/>
              <a:t> </a:t>
            </a:r>
            <a:r>
              <a:rPr lang="en-US" altLang="zh-CN" sz="800" dirty="0" smtClean="0"/>
              <a:t>for </a:t>
            </a:r>
            <a:r>
              <a:rPr lang="en-US" altLang="zh-CN" sz="800" dirty="0" err="1" smtClean="0"/>
              <a:t>Aggr</a:t>
            </a:r>
            <a:r>
              <a:rPr lang="en-US" altLang="zh-CN" sz="800" dirty="0" smtClean="0"/>
              <a:t>=256</a:t>
            </a:r>
            <a:endParaRPr lang="zh-CN" altLang="en-US" sz="800" dirty="0"/>
          </a:p>
        </p:txBody>
      </p:sp>
      <p:sp>
        <p:nvSpPr>
          <p:cNvPr id="20" name="文本框 19"/>
          <p:cNvSpPr txBox="1"/>
          <p:nvPr/>
        </p:nvSpPr>
        <p:spPr>
          <a:xfrm>
            <a:off x="762000" y="5324802"/>
            <a:ext cx="886781" cy="338554"/>
          </a:xfrm>
          <a:prstGeom prst="rect">
            <a:avLst/>
          </a:prstGeom>
          <a:noFill/>
        </p:spPr>
        <p:txBody>
          <a:bodyPr wrap="none" rtlCol="0">
            <a:spAutoFit/>
          </a:bodyPr>
          <a:lstStyle/>
          <a:p>
            <a:r>
              <a:rPr lang="en-US" altLang="zh-CN" sz="800" dirty="0"/>
              <a:t>3.1% </a:t>
            </a:r>
            <a:r>
              <a:rPr lang="en-US" altLang="zh-CN" sz="800" dirty="0" smtClean="0"/>
              <a:t>for </a:t>
            </a:r>
            <a:r>
              <a:rPr lang="en-US" altLang="zh-CN" sz="800" dirty="0" err="1" smtClean="0"/>
              <a:t>Aggr</a:t>
            </a:r>
            <a:r>
              <a:rPr lang="en-US" altLang="zh-CN" sz="800" dirty="0" smtClean="0"/>
              <a:t>=1</a:t>
            </a:r>
            <a:endParaRPr lang="zh-CN" altLang="zh-CN" sz="800" dirty="0"/>
          </a:p>
          <a:p>
            <a:endParaRPr lang="zh-CN" altLang="en-US" sz="800" dirty="0"/>
          </a:p>
        </p:txBody>
      </p:sp>
      <p:sp>
        <p:nvSpPr>
          <p:cNvPr id="21" name="文本框 20"/>
          <p:cNvSpPr txBox="1"/>
          <p:nvPr/>
        </p:nvSpPr>
        <p:spPr>
          <a:xfrm>
            <a:off x="1996739" y="5213096"/>
            <a:ext cx="912429" cy="461665"/>
          </a:xfrm>
          <a:prstGeom prst="rect">
            <a:avLst/>
          </a:prstGeom>
          <a:noFill/>
        </p:spPr>
        <p:txBody>
          <a:bodyPr wrap="none" rtlCol="0">
            <a:spAutoFit/>
          </a:bodyPr>
          <a:lstStyle/>
          <a:p>
            <a:r>
              <a:rPr lang="en-US" altLang="zh-CN" sz="800" dirty="0"/>
              <a:t>5.7% </a:t>
            </a:r>
            <a:r>
              <a:rPr lang="en-US" altLang="zh-CN" sz="800" dirty="0" smtClean="0"/>
              <a:t> for </a:t>
            </a:r>
            <a:r>
              <a:rPr lang="en-US" altLang="zh-CN" sz="800" dirty="0" err="1" smtClean="0"/>
              <a:t>Aggr</a:t>
            </a:r>
            <a:r>
              <a:rPr lang="en-US" altLang="zh-CN" sz="800" dirty="0" smtClean="0"/>
              <a:t>=2</a:t>
            </a:r>
            <a:endParaRPr lang="zh-CN" altLang="zh-CN" sz="800" dirty="0"/>
          </a:p>
          <a:p>
            <a:r>
              <a:rPr lang="en-US" altLang="zh-CN" sz="800" dirty="0"/>
              <a:t>4.1% </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smtClean="0"/>
              <a:t>2.5%</a:t>
            </a:r>
            <a:r>
              <a:rPr lang="zh-CN" altLang="en-US" sz="800" dirty="0" smtClean="0"/>
              <a:t> </a:t>
            </a:r>
            <a:r>
              <a:rPr lang="en-US" altLang="zh-CN" sz="800" dirty="0" smtClean="0"/>
              <a:t>for </a:t>
            </a:r>
            <a:r>
              <a:rPr lang="en-US" altLang="zh-CN" sz="800" dirty="0" err="1" smtClean="0"/>
              <a:t>Aggr</a:t>
            </a:r>
            <a:r>
              <a:rPr lang="en-US" altLang="zh-CN" sz="800" dirty="0" smtClean="0"/>
              <a:t>=8</a:t>
            </a:r>
            <a:endParaRPr lang="zh-CN" altLang="en-US" sz="800" dirty="0"/>
          </a:p>
        </p:txBody>
      </p:sp>
      <p:sp>
        <p:nvSpPr>
          <p:cNvPr id="22" name="文本框 21"/>
          <p:cNvSpPr txBox="1"/>
          <p:nvPr/>
        </p:nvSpPr>
        <p:spPr>
          <a:xfrm>
            <a:off x="3368339" y="5216339"/>
            <a:ext cx="992579" cy="461665"/>
          </a:xfrm>
          <a:prstGeom prst="rect">
            <a:avLst/>
          </a:prstGeom>
          <a:noFill/>
        </p:spPr>
        <p:txBody>
          <a:bodyPr wrap="none" rtlCol="0">
            <a:spAutoFit/>
          </a:bodyPr>
          <a:lstStyle/>
          <a:p>
            <a:r>
              <a:rPr lang="en-US" altLang="zh-CN" sz="800" dirty="0"/>
              <a:t>12.4% </a:t>
            </a:r>
            <a:r>
              <a:rPr lang="en-US" altLang="zh-CN" sz="800" dirty="0" smtClean="0"/>
              <a:t> for </a:t>
            </a:r>
            <a:r>
              <a:rPr lang="en-US" altLang="zh-CN" sz="800" dirty="0" err="1" smtClean="0"/>
              <a:t>Aggr</a:t>
            </a:r>
            <a:r>
              <a:rPr lang="en-US" altLang="zh-CN" sz="800" dirty="0" smtClean="0"/>
              <a:t>=4</a:t>
            </a:r>
            <a:endParaRPr lang="zh-CN" altLang="zh-CN" sz="800" dirty="0"/>
          </a:p>
          <a:p>
            <a:r>
              <a:rPr lang="en-US" altLang="zh-CN" sz="800" dirty="0"/>
              <a:t>7.6% </a:t>
            </a:r>
            <a:r>
              <a:rPr lang="en-US" altLang="zh-CN" sz="800" dirty="0" smtClean="0"/>
              <a:t> for </a:t>
            </a:r>
            <a:r>
              <a:rPr lang="en-US" altLang="zh-CN" sz="800" dirty="0" err="1" smtClean="0"/>
              <a:t>Aggr</a:t>
            </a:r>
            <a:r>
              <a:rPr lang="en-US" altLang="zh-CN" sz="800" dirty="0" smtClean="0"/>
              <a:t>=8</a:t>
            </a:r>
            <a:endParaRPr lang="zh-CN" altLang="zh-CN" sz="800" dirty="0"/>
          </a:p>
          <a:p>
            <a:r>
              <a:rPr lang="en-US" altLang="zh-CN" sz="800" dirty="0" smtClean="0"/>
              <a:t>5.6%</a:t>
            </a:r>
            <a:r>
              <a:rPr lang="zh-CN" altLang="en-US" sz="800" dirty="0" smtClean="0"/>
              <a:t> </a:t>
            </a:r>
            <a:r>
              <a:rPr lang="en-US" altLang="zh-CN" sz="800" dirty="0" smtClean="0"/>
              <a:t>for </a:t>
            </a:r>
            <a:r>
              <a:rPr lang="en-US" altLang="zh-CN" sz="800" dirty="0" err="1" smtClean="0"/>
              <a:t>Aggr</a:t>
            </a:r>
            <a:r>
              <a:rPr lang="en-US" altLang="zh-CN" sz="800" dirty="0" smtClean="0"/>
              <a:t>=16</a:t>
            </a:r>
            <a:endParaRPr lang="zh-CN" altLang="en-US" sz="800" dirty="0"/>
          </a:p>
        </p:txBody>
      </p:sp>
      <p:sp>
        <p:nvSpPr>
          <p:cNvPr id="23" name="文本框 22"/>
          <p:cNvSpPr txBox="1"/>
          <p:nvPr/>
        </p:nvSpPr>
        <p:spPr>
          <a:xfrm>
            <a:off x="5170747" y="5216338"/>
            <a:ext cx="1069524" cy="461665"/>
          </a:xfrm>
          <a:prstGeom prst="rect">
            <a:avLst/>
          </a:prstGeom>
          <a:noFill/>
        </p:spPr>
        <p:txBody>
          <a:bodyPr wrap="none" rtlCol="0">
            <a:spAutoFit/>
          </a:bodyPr>
          <a:lstStyle/>
          <a:p>
            <a:r>
              <a:rPr lang="en-US" altLang="zh-CN" sz="800" dirty="0"/>
              <a:t>15.1% </a:t>
            </a:r>
            <a:r>
              <a:rPr lang="en-US" altLang="zh-CN" sz="800" dirty="0" smtClean="0"/>
              <a:t> for </a:t>
            </a:r>
            <a:r>
              <a:rPr lang="en-US" altLang="zh-CN" sz="800" dirty="0" err="1" smtClean="0"/>
              <a:t>Aggr</a:t>
            </a:r>
            <a:r>
              <a:rPr lang="en-US" altLang="zh-CN" sz="800" dirty="0" smtClean="0"/>
              <a:t>=32</a:t>
            </a:r>
            <a:endParaRPr lang="zh-CN" altLang="zh-CN" sz="800" dirty="0"/>
          </a:p>
          <a:p>
            <a:r>
              <a:rPr lang="en-US" altLang="zh-CN" sz="800" dirty="0"/>
              <a:t>13%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smtClean="0"/>
              <a:t>12.5%</a:t>
            </a:r>
            <a:r>
              <a:rPr lang="zh-CN" altLang="en-US" sz="800" dirty="0" smtClean="0"/>
              <a:t> </a:t>
            </a:r>
            <a:r>
              <a:rPr lang="en-US" altLang="zh-CN" sz="800" dirty="0" smtClean="0"/>
              <a:t>for </a:t>
            </a:r>
            <a:r>
              <a:rPr lang="en-US" altLang="zh-CN" sz="800" dirty="0" err="1" smtClean="0"/>
              <a:t>Aggr</a:t>
            </a:r>
            <a:r>
              <a:rPr lang="en-US" altLang="zh-CN" sz="800" dirty="0" smtClean="0"/>
              <a:t>=128</a:t>
            </a:r>
            <a:endParaRPr lang="zh-CN" altLang="en-US" sz="800" dirty="0"/>
          </a:p>
        </p:txBody>
      </p:sp>
      <p:sp>
        <p:nvSpPr>
          <p:cNvPr id="24" name="文本框 23"/>
          <p:cNvSpPr txBox="1"/>
          <p:nvPr/>
        </p:nvSpPr>
        <p:spPr>
          <a:xfrm>
            <a:off x="6542347" y="5226927"/>
            <a:ext cx="1066318" cy="461665"/>
          </a:xfrm>
          <a:prstGeom prst="rect">
            <a:avLst/>
          </a:prstGeom>
          <a:noFill/>
        </p:spPr>
        <p:txBody>
          <a:bodyPr wrap="none" rtlCol="0">
            <a:spAutoFit/>
          </a:bodyPr>
          <a:lstStyle/>
          <a:p>
            <a:r>
              <a:rPr lang="en-US" altLang="zh-CN" sz="800" dirty="0"/>
              <a:t>39%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37.6% </a:t>
            </a:r>
            <a:r>
              <a:rPr lang="en-US" altLang="zh-CN" sz="800" dirty="0" smtClean="0"/>
              <a:t> for </a:t>
            </a:r>
            <a:r>
              <a:rPr lang="en-US" altLang="zh-CN" sz="800" dirty="0" err="1" smtClean="0"/>
              <a:t>Aggr</a:t>
            </a:r>
            <a:r>
              <a:rPr lang="en-US" altLang="zh-CN" sz="800" dirty="0" smtClean="0"/>
              <a:t>=128</a:t>
            </a:r>
            <a:endParaRPr lang="zh-CN" altLang="zh-CN" sz="800" dirty="0"/>
          </a:p>
          <a:p>
            <a:r>
              <a:rPr lang="en-US" altLang="zh-CN" sz="800" dirty="0" smtClean="0"/>
              <a:t>36%</a:t>
            </a:r>
            <a:r>
              <a:rPr lang="zh-CN" altLang="en-US" sz="800" dirty="0" smtClean="0"/>
              <a:t> </a:t>
            </a:r>
            <a:r>
              <a:rPr lang="en-US" altLang="zh-CN" sz="800" dirty="0" smtClean="0"/>
              <a:t>for </a:t>
            </a:r>
            <a:r>
              <a:rPr lang="en-US" altLang="zh-CN" sz="800" dirty="0" err="1" smtClean="0"/>
              <a:t>Aggr</a:t>
            </a:r>
            <a:r>
              <a:rPr lang="en-US" altLang="zh-CN" sz="800" dirty="0" smtClean="0"/>
              <a:t>=256</a:t>
            </a:r>
            <a:endParaRPr lang="zh-CN" altLang="en-US" sz="800" dirty="0"/>
          </a:p>
        </p:txBody>
      </p:sp>
      <p:sp>
        <p:nvSpPr>
          <p:cNvPr id="25" name="文本框 24"/>
          <p:cNvSpPr txBox="1"/>
          <p:nvPr/>
        </p:nvSpPr>
        <p:spPr>
          <a:xfrm>
            <a:off x="7924800" y="5216336"/>
            <a:ext cx="1040670" cy="461665"/>
          </a:xfrm>
          <a:prstGeom prst="rect">
            <a:avLst/>
          </a:prstGeom>
          <a:noFill/>
        </p:spPr>
        <p:txBody>
          <a:bodyPr wrap="none" rtlCol="0">
            <a:spAutoFit/>
          </a:bodyPr>
          <a:lstStyle/>
          <a:p>
            <a:r>
              <a:rPr lang="en-US" altLang="zh-CN" sz="800" dirty="0"/>
              <a:t>100% </a:t>
            </a:r>
            <a:r>
              <a:rPr lang="en-US" altLang="zh-CN" sz="800" dirty="0" smtClean="0"/>
              <a:t> for </a:t>
            </a:r>
            <a:r>
              <a:rPr lang="en-US" altLang="zh-CN" sz="800" dirty="0" err="1" smtClean="0"/>
              <a:t>Aggr</a:t>
            </a:r>
            <a:r>
              <a:rPr lang="en-US" altLang="zh-CN" sz="800" dirty="0" smtClean="0"/>
              <a:t>=64</a:t>
            </a:r>
            <a:endParaRPr lang="zh-CN" altLang="zh-CN" sz="800" dirty="0"/>
          </a:p>
          <a:p>
            <a:r>
              <a:rPr lang="en-US" altLang="zh-CN" sz="800" dirty="0"/>
              <a:t>100% </a:t>
            </a:r>
            <a:r>
              <a:rPr lang="en-US" altLang="zh-CN" sz="800" dirty="0" smtClean="0"/>
              <a:t> for </a:t>
            </a:r>
            <a:r>
              <a:rPr lang="en-US" altLang="zh-CN" sz="800" dirty="0" err="1" smtClean="0"/>
              <a:t>Aggr</a:t>
            </a:r>
            <a:r>
              <a:rPr lang="en-US" altLang="zh-CN" sz="800" dirty="0" smtClean="0"/>
              <a:t>=128</a:t>
            </a:r>
          </a:p>
          <a:p>
            <a:r>
              <a:rPr lang="en-US" altLang="zh-CN" sz="800" dirty="0"/>
              <a:t>100% </a:t>
            </a:r>
            <a:r>
              <a:rPr lang="en-US" altLang="zh-CN" sz="800" dirty="0" smtClean="0"/>
              <a:t> for </a:t>
            </a:r>
            <a:r>
              <a:rPr lang="en-US" altLang="zh-CN" sz="800" dirty="0" err="1" smtClean="0"/>
              <a:t>Aggr</a:t>
            </a:r>
            <a:r>
              <a:rPr lang="en-US" altLang="zh-CN" sz="800" dirty="0" smtClean="0"/>
              <a:t>=256</a:t>
            </a:r>
            <a:endParaRPr lang="zh-CN" altLang="en-US" sz="800" dirty="0"/>
          </a:p>
        </p:txBody>
      </p:sp>
      <p:sp>
        <p:nvSpPr>
          <p:cNvPr id="26" name="文本框 25"/>
          <p:cNvSpPr txBox="1"/>
          <p:nvPr/>
        </p:nvSpPr>
        <p:spPr>
          <a:xfrm>
            <a:off x="609600" y="5855668"/>
            <a:ext cx="5630671" cy="553998"/>
          </a:xfrm>
          <a:prstGeom prst="rect">
            <a:avLst/>
          </a:prstGeom>
          <a:noFill/>
        </p:spPr>
        <p:txBody>
          <a:bodyPr wrap="square" rtlCol="0">
            <a:spAutoFit/>
          </a:bodyPr>
          <a:lstStyle/>
          <a:p>
            <a:r>
              <a:rPr lang="en-US" altLang="zh-CN" sz="1000" dirty="0" smtClean="0"/>
              <a:t>Note 1: </a:t>
            </a:r>
            <a:r>
              <a:rPr lang="en-US" altLang="zh-CN" sz="1000" dirty="0" err="1" smtClean="0"/>
              <a:t>Aggr</a:t>
            </a:r>
            <a:r>
              <a:rPr lang="en-US" altLang="zh-CN" sz="1000" dirty="0" smtClean="0"/>
              <a:t>=n means there are n MPDUs in an A-MPDU.</a:t>
            </a:r>
          </a:p>
          <a:p>
            <a:r>
              <a:rPr lang="en-US" altLang="zh-CN" sz="1000" dirty="0" smtClean="0"/>
              <a:t>Note 2: the traffic loads are rough estimations, not accurate loads</a:t>
            </a:r>
            <a:br>
              <a:rPr lang="en-US" altLang="zh-CN" sz="1000" dirty="0" smtClean="0"/>
            </a:br>
            <a:r>
              <a:rPr lang="en-US" altLang="zh-CN" sz="1000" b="1" dirty="0" smtClean="0"/>
              <a:t>Note 3: OBSS load refers to traffic load since two BSSs have the same traffic load in simulation</a:t>
            </a:r>
            <a:endParaRPr lang="zh-CN" altLang="en-US" sz="1000" b="1" dirty="0"/>
          </a:p>
        </p:txBody>
      </p:sp>
      <p:sp>
        <p:nvSpPr>
          <p:cNvPr id="27" name="文本框 26"/>
          <p:cNvSpPr txBox="1"/>
          <p:nvPr/>
        </p:nvSpPr>
        <p:spPr>
          <a:xfrm>
            <a:off x="73006" y="4581109"/>
            <a:ext cx="603430" cy="461665"/>
          </a:xfrm>
          <a:prstGeom prst="rect">
            <a:avLst/>
          </a:prstGeom>
          <a:noFill/>
        </p:spPr>
        <p:txBody>
          <a:bodyPr wrap="square" rtlCol="0">
            <a:spAutoFit/>
          </a:bodyPr>
          <a:lstStyle/>
          <a:p>
            <a:r>
              <a:rPr lang="en-US" altLang="zh-CN" sz="800" dirty="0" smtClean="0"/>
              <a:t>Traffic load of EMLSR:</a:t>
            </a:r>
            <a:endParaRPr lang="zh-CN" altLang="en-US" sz="800" dirty="0"/>
          </a:p>
        </p:txBody>
      </p:sp>
      <p:sp>
        <p:nvSpPr>
          <p:cNvPr id="28" name="文本框 27"/>
          <p:cNvSpPr txBox="1"/>
          <p:nvPr/>
        </p:nvSpPr>
        <p:spPr>
          <a:xfrm>
            <a:off x="73006" y="5158200"/>
            <a:ext cx="603430" cy="461665"/>
          </a:xfrm>
          <a:prstGeom prst="rect">
            <a:avLst/>
          </a:prstGeom>
          <a:noFill/>
        </p:spPr>
        <p:txBody>
          <a:bodyPr wrap="square" rtlCol="0">
            <a:spAutoFit/>
          </a:bodyPr>
          <a:lstStyle/>
          <a:p>
            <a:r>
              <a:rPr lang="en-US" altLang="zh-CN" sz="800" dirty="0" smtClean="0"/>
              <a:t>Traffic load of NSTR:</a:t>
            </a:r>
            <a:endParaRPr lang="zh-CN" altLang="en-US" sz="800" dirty="0"/>
          </a:p>
        </p:txBody>
      </p:sp>
      <p:sp>
        <p:nvSpPr>
          <p:cNvPr id="13" name="圆角矩形 12"/>
          <p:cNvSpPr/>
          <p:nvPr/>
        </p:nvSpPr>
        <p:spPr bwMode="auto">
          <a:xfrm>
            <a:off x="792932" y="4562431"/>
            <a:ext cx="8198667" cy="519569"/>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0" name="圆角矩形 29"/>
          <p:cNvSpPr/>
          <p:nvPr/>
        </p:nvSpPr>
        <p:spPr bwMode="auto">
          <a:xfrm>
            <a:off x="792932" y="5180097"/>
            <a:ext cx="8198668" cy="519569"/>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5072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7" name="文本框 6"/>
          <p:cNvSpPr txBox="1"/>
          <p:nvPr/>
        </p:nvSpPr>
        <p:spPr>
          <a:xfrm>
            <a:off x="2879874" y="5867400"/>
            <a:ext cx="3444726" cy="276999"/>
          </a:xfrm>
          <a:prstGeom prst="rect">
            <a:avLst/>
          </a:prstGeom>
          <a:noFill/>
        </p:spPr>
        <p:txBody>
          <a:bodyPr wrap="none" rtlCol="0">
            <a:spAutoFit/>
          </a:bodyPr>
          <a:lstStyle/>
          <a:p>
            <a:r>
              <a:rPr lang="en-US" altLang="zh-CN" dirty="0"/>
              <a:t>I</a:t>
            </a:r>
            <a:r>
              <a:rPr lang="en-US" altLang="zh-CN" dirty="0" smtClean="0"/>
              <a:t>nterference </a:t>
            </a:r>
            <a:r>
              <a:rPr lang="en-US" altLang="zh-CN" dirty="0" smtClean="0"/>
              <a:t>level between two APs is </a:t>
            </a:r>
            <a:r>
              <a:rPr lang="en-US" altLang="zh-CN" dirty="0" smtClean="0"/>
              <a:t>about -76dBm</a:t>
            </a:r>
            <a:endParaRPr lang="zh-CN" altLang="en-US" dirty="0"/>
          </a:p>
        </p:txBody>
      </p:sp>
      <p:sp>
        <p:nvSpPr>
          <p:cNvPr id="31" name="Content Placeholder 1"/>
          <p:cNvSpPr>
            <a:spLocks noGrp="1"/>
          </p:cNvSpPr>
          <p:nvPr>
            <p:ph idx="1"/>
          </p:nvPr>
        </p:nvSpPr>
        <p:spPr>
          <a:xfrm>
            <a:off x="675290" y="1747345"/>
            <a:ext cx="7772400" cy="1224455"/>
          </a:xfrm>
        </p:spPr>
        <p:txBody>
          <a:bodyPr/>
          <a:lstStyle/>
          <a:p>
            <a:pPr algn="just"/>
            <a:r>
              <a:rPr lang="en-US" altLang="zh-CN" sz="1800" dirty="0" smtClean="0"/>
              <a:t>For simulation in previous </a:t>
            </a:r>
            <a:r>
              <a:rPr lang="en-US" altLang="zh-CN" sz="1800" dirty="0" smtClean="0"/>
              <a:t>slide, interference </a:t>
            </a:r>
            <a:r>
              <a:rPr lang="en-US" altLang="zh-CN" sz="1800" dirty="0" smtClean="0"/>
              <a:t>level between two APs is about -66dBm;</a:t>
            </a:r>
          </a:p>
          <a:p>
            <a:pPr algn="just"/>
            <a:r>
              <a:rPr lang="en-US" altLang="zh-CN" sz="1800" dirty="0" smtClean="0"/>
              <a:t>Two more simulations are provided with different interference levels between APs.</a:t>
            </a:r>
          </a:p>
          <a:p>
            <a:pPr algn="just"/>
            <a:endParaRPr lang="en-US" sz="1800" dirty="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059700"/>
            <a:ext cx="4344988" cy="2579100"/>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0468" y="3059700"/>
            <a:ext cx="4344988" cy="2579100"/>
          </a:xfrm>
          <a:prstGeom prst="rect">
            <a:avLst/>
          </a:prstGeom>
        </p:spPr>
      </p:pic>
    </p:spTree>
    <p:extLst>
      <p:ext uri="{BB962C8B-B14F-4D97-AF65-F5344CB8AC3E}">
        <p14:creationId xmlns:p14="http://schemas.microsoft.com/office/powerpoint/2010/main" val="928816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7000"/>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a:xfrm>
            <a:off x="4344988" y="6479104"/>
            <a:ext cx="530225" cy="182562"/>
          </a:xfrm>
        </p:spPr>
        <p:txBody>
          <a:bodyPr/>
          <a:lstStyle/>
          <a:p>
            <a:pPr>
              <a:defRPr/>
            </a:pPr>
            <a:r>
              <a:rPr lang="en-GB" altLang="en-US" dirty="0"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Simulation Results of Throughput</a:t>
            </a:r>
            <a:endParaRPr lang="en-US" dirty="0"/>
          </a:p>
        </p:txBody>
      </p:sp>
      <p:sp>
        <p:nvSpPr>
          <p:cNvPr id="55"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91270" cy="276999"/>
          </a:xfrm>
        </p:spPr>
        <p:txBody>
          <a:bodyPr/>
          <a:lstStyle/>
          <a:p>
            <a:pPr>
              <a:defRPr/>
            </a:pPr>
            <a:r>
              <a:rPr lang="en-US" altLang="zh-CN" dirty="0" smtClean="0"/>
              <a:t>Feb</a:t>
            </a:r>
            <a:r>
              <a:rPr lang="en-US" altLang="en-US" dirty="0" smtClean="0"/>
              <a:t> 2022</a:t>
            </a:r>
            <a:endParaRPr lang="en-GB" altLang="en-US" dirty="0"/>
          </a:p>
        </p:txBody>
      </p:sp>
      <p:sp>
        <p:nvSpPr>
          <p:cNvPr id="31" name="Content Placeholder 1"/>
          <p:cNvSpPr>
            <a:spLocks noGrp="1"/>
          </p:cNvSpPr>
          <p:nvPr>
            <p:ph idx="1"/>
          </p:nvPr>
        </p:nvSpPr>
        <p:spPr>
          <a:xfrm>
            <a:off x="675290" y="1747345"/>
            <a:ext cx="7772400" cy="4728068"/>
          </a:xfrm>
        </p:spPr>
        <p:txBody>
          <a:bodyPr/>
          <a:lstStyle/>
          <a:p>
            <a:pPr algn="just"/>
            <a:r>
              <a:rPr lang="en-US" altLang="zh-CN" sz="1800" dirty="0" smtClean="0"/>
              <a:t>For simulation in previous slide, </a:t>
            </a:r>
            <a:r>
              <a:rPr lang="en-US" altLang="zh-CN" sz="1800" dirty="0" smtClean="0"/>
              <a:t>interference </a:t>
            </a:r>
            <a:r>
              <a:rPr lang="en-US" altLang="zh-CN" sz="1800" dirty="0" smtClean="0"/>
              <a:t>level between two APs is about -66dBm;</a:t>
            </a:r>
          </a:p>
          <a:p>
            <a:pPr algn="just"/>
            <a:r>
              <a:rPr lang="en-US" altLang="zh-CN" sz="1800" dirty="0" smtClean="0"/>
              <a:t>Two more simulations are provided with different interference levels between APs.</a:t>
            </a:r>
          </a:p>
          <a:p>
            <a:pPr algn="just"/>
            <a:endParaRPr lang="en-US" sz="1800" dirty="0"/>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3124200"/>
            <a:ext cx="4386592" cy="2590800"/>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6104" y="3124200"/>
            <a:ext cx="4386592" cy="2590800"/>
          </a:xfrm>
          <a:prstGeom prst="rect">
            <a:avLst/>
          </a:prstGeom>
        </p:spPr>
      </p:pic>
      <p:sp>
        <p:nvSpPr>
          <p:cNvPr id="14" name="文本框 13"/>
          <p:cNvSpPr txBox="1"/>
          <p:nvPr/>
        </p:nvSpPr>
        <p:spPr>
          <a:xfrm>
            <a:off x="2879874" y="5867400"/>
            <a:ext cx="3444726" cy="276999"/>
          </a:xfrm>
          <a:prstGeom prst="rect">
            <a:avLst/>
          </a:prstGeom>
          <a:noFill/>
        </p:spPr>
        <p:txBody>
          <a:bodyPr wrap="none" rtlCol="0">
            <a:spAutoFit/>
          </a:bodyPr>
          <a:lstStyle/>
          <a:p>
            <a:r>
              <a:rPr lang="en-US" altLang="zh-CN" dirty="0"/>
              <a:t>I</a:t>
            </a:r>
            <a:r>
              <a:rPr lang="en-US" altLang="zh-CN" dirty="0" smtClean="0"/>
              <a:t>nterference </a:t>
            </a:r>
            <a:r>
              <a:rPr lang="en-US" altLang="zh-CN" dirty="0" smtClean="0"/>
              <a:t>level between two APs is </a:t>
            </a:r>
            <a:r>
              <a:rPr lang="en-US" altLang="zh-CN" dirty="0" smtClean="0"/>
              <a:t>about -56dBm</a:t>
            </a:r>
            <a:endParaRPr lang="zh-CN" altLang="en-US" dirty="0"/>
          </a:p>
        </p:txBody>
      </p:sp>
    </p:spTree>
    <p:extLst>
      <p:ext uri="{BB962C8B-B14F-4D97-AF65-F5344CB8AC3E}">
        <p14:creationId xmlns:p14="http://schemas.microsoft.com/office/powerpoint/2010/main" val="1587192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113967</TotalTime>
  <Words>1408</Words>
  <Application>Microsoft Office PowerPoint</Application>
  <PresentationFormat>全屏显示(4:3)</PresentationFormat>
  <Paragraphs>253</Paragraphs>
  <Slides>12</Slides>
  <Notes>10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Qualcomm Office Regular</vt:lpstr>
      <vt:lpstr>Qualcomm Regular</vt:lpstr>
      <vt:lpstr>宋体</vt:lpstr>
      <vt:lpstr>Arial</vt:lpstr>
      <vt:lpstr>Calibri</vt:lpstr>
      <vt:lpstr>Times New Roman</vt:lpstr>
      <vt:lpstr>802-11-Submission</vt:lpstr>
      <vt:lpstr>Discussion of NSTR and EMLSR</vt:lpstr>
      <vt:lpstr>CID 5773</vt:lpstr>
      <vt:lpstr>Background</vt:lpstr>
      <vt:lpstr>Performance loss compared with STR</vt:lpstr>
      <vt:lpstr>Comparison between NSTR and EMLSR</vt:lpstr>
      <vt:lpstr>Setting of System Level Simulation</vt:lpstr>
      <vt:lpstr>Simulation Results of Throughput</vt:lpstr>
      <vt:lpstr>Simulation Results of Throughput</vt:lpstr>
      <vt:lpstr>Simulation Results of Throughput</vt:lpstr>
      <vt:lpstr>Simulation Results of Delay</vt:lpstr>
      <vt:lpstr>Summary</vt:lpstr>
      <vt:lpstr>Straw Poll</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2163</cp:revision>
  <cp:lastPrinted>1998-02-10T13:28:06Z</cp:lastPrinted>
  <dcterms:created xsi:type="dcterms:W3CDTF">2004-12-02T14:01:45Z</dcterms:created>
  <dcterms:modified xsi:type="dcterms:W3CDTF">2022-03-09T13:30:47Z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(3)7JsiaHRw93gGjXHhCMdgMAVhm7Ru0mh6N7ZU2gH7iXxxksqX2WfN6Ghv2mwmJeOoHM6XYfr6
rp+9yJz4vPUjjkGqtpXT4aO6FPcLCDhS/hyhMyOWItA3iMhYC/i+fpdJ+fw7rVLV+RcyPrh9
Kw+wAum8rDJ+F7Uk4dsak7nRbRo0DUznNjvUTWHEYKkMYYS84iW7oecQ5A58RWWvC70D5EVH
6a7PfxzoDV32I8LSmN</vt:lpwstr>
  </property>
  <property fmtid="{D5CDD505-2E9C-101B-9397-08002B2CF9AE}" pid="4" name="_2015_ms_pID_7253431">
    <vt:lpwstr>AavxdZ2UWXONiuMIBa6KHm3O6DCYUFlB7XWuZRCFRzKICOTQmUyTSn
jIlEIO5JqHWLjrSe7/OM7co6JIJ4esYRFPp26nmWeipkWIciCwi/CWJdpfXxZQsD9F4lS7Us
K3HZ8lcDAhX2pj4bmRn6LinvAXP2xJzZHAs6tdyjTOYakzmBDa1vC6lsIaGl1or9oc+Sug6T
I3ue16vI0/veG89B9rZvDlMtMkyQSirlpZJC</vt:lpwstr>
  </property>
  <property fmtid="{D5CDD505-2E9C-101B-9397-08002B2CF9AE}" pid="5" name="_2015_ms_pID_7253432">
    <vt:lpwstr>MCPwEJ3LYvW9ZqYA+wmhLMw=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1646829314</vt:lpwstr>
  </property>
</Properties>
</file>