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958" r:id="rId3"/>
    <p:sldId id="948" r:id="rId4"/>
    <p:sldId id="951" r:id="rId5"/>
    <p:sldId id="953" r:id="rId6"/>
    <p:sldId id="955" r:id="rId7"/>
    <p:sldId id="956" r:id="rId8"/>
    <p:sldId id="957" r:id="rId9"/>
    <p:sldId id="919" r:id="rId10"/>
    <p:sldId id="959"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yunbo" initials="L" lastIdx="5" clrIdx="0">
    <p:extLst>
      <p:ext uri="{19B8F6BF-5375-455C-9EA6-DF929625EA0E}">
        <p15:presenceInfo xmlns:p15="http://schemas.microsoft.com/office/powerpoint/2012/main" userId="S-1-5-21-147214757-305610072-1517763936-6162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83"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973661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490577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3559319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50908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3897879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4164366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3743735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3/8/2022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en-US" dirty="0" smtClean="0"/>
              <a:t>Nov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802.11-22/</a:t>
            </a:r>
            <a:r>
              <a:rPr lang="en-US" altLang="en-US" sz="1800" b="1" dirty="0" smtClean="0"/>
              <a:t>0349</a:t>
            </a:r>
            <a:r>
              <a:rPr lang="en-GB" altLang="en-US" sz="1800" b="1" dirty="0" smtClean="0"/>
              <a:t>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Discussion of NSTR and EMLSR</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2021-03-06</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962796598"/>
              </p:ext>
            </p:extLst>
          </p:nvPr>
        </p:nvGraphicFramePr>
        <p:xfrm>
          <a:off x="1152525" y="2998720"/>
          <a:ext cx="7391400" cy="279857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Yiqing</a:t>
                      </a:r>
                      <a:r>
                        <a:rPr lang="en-US" altLang="zh-CN" sz="1100" kern="1200" dirty="0" smtClean="0">
                          <a:solidFill>
                            <a:schemeClr val="dk1"/>
                          </a:solidFill>
                          <a:latin typeface="+mn-lt"/>
                          <a:ea typeface="+mn-ea"/>
                          <a:cs typeface="+mn-cs"/>
                        </a:rPr>
                        <a:t> Li</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Ming </a:t>
                      </a:r>
                      <a:r>
                        <a:rPr lang="en-US" altLang="zh-CN" sz="1100" dirty="0" err="1" smtClean="0"/>
                        <a:t>Gan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Yuchen</a:t>
                      </a:r>
                      <a:r>
                        <a:rPr lang="en-US" altLang="zh-CN" sz="1100" baseline="0" dirty="0" smtClean="0"/>
                        <a:t> </a:t>
                      </a:r>
                      <a:r>
                        <a:rPr lang="en-US" altLang="zh-CN" sz="1100" baseline="0" dirty="0" err="1" smtClean="0"/>
                        <a:t>Guo</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Guogang</a:t>
                      </a:r>
                      <a:r>
                        <a:rPr lang="en-US" altLang="zh-CN" sz="1100" dirty="0" smtClean="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Yuxin</a:t>
                      </a:r>
                      <a:r>
                        <a:rPr lang="en-US" altLang="zh-CN" sz="1100" dirty="0" smtClean="0"/>
                        <a:t>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Yousi</a:t>
                      </a:r>
                      <a:r>
                        <a:rPr lang="en-US" altLang="zh-CN" sz="1100" baseline="0" dirty="0" smtClean="0"/>
                        <a:t> Lin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Edward</a:t>
                      </a:r>
                      <a:r>
                        <a:rPr lang="en-US" sz="1100" baseline="0" dirty="0" smtClean="0"/>
                        <a:t> Au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Stephen McCann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
        <p:nvSpPr>
          <p:cNvPr id="11"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772400" cy="1058862"/>
          </a:xfrm>
        </p:spPr>
        <p:txBody>
          <a:bodyPr/>
          <a:lstStyle/>
          <a:p>
            <a:pPr algn="just"/>
            <a:r>
              <a:rPr lang="en-US" altLang="zh-CN" sz="1800" dirty="0" smtClean="0"/>
              <a:t>Do you agree to resolve CID 5773 as below?</a:t>
            </a:r>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标题 5"/>
          <p:cNvSpPr>
            <a:spLocks noGrp="1"/>
          </p:cNvSpPr>
          <p:nvPr>
            <p:ph type="title"/>
          </p:nvPr>
        </p:nvSpPr>
        <p:spPr/>
        <p:txBody>
          <a:bodyPr/>
          <a:lstStyle/>
          <a:p>
            <a:r>
              <a:rPr lang="en-US" dirty="0" smtClean="0"/>
              <a:t>Straw Poll</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8" name="表格 7"/>
          <p:cNvGraphicFramePr>
            <a:graphicFrameLocks noGrp="1"/>
          </p:cNvGraphicFramePr>
          <p:nvPr>
            <p:extLst>
              <p:ext uri="{D42A27DB-BD31-4B8C-83A1-F6EECF244321}">
                <p14:modId xmlns:p14="http://schemas.microsoft.com/office/powerpoint/2010/main" val="2577706896"/>
              </p:ext>
            </p:extLst>
          </p:nvPr>
        </p:nvGraphicFramePr>
        <p:xfrm>
          <a:off x="466725" y="2667000"/>
          <a:ext cx="8077200" cy="3356674"/>
        </p:xfrm>
        <a:graphic>
          <a:graphicData uri="http://schemas.openxmlformats.org/drawingml/2006/table">
            <a:tbl>
              <a:tblPr firstRow="1" firstCol="1" bandRow="1">
                <a:tableStyleId>{5C22544A-7EE6-4342-B048-85BDC9FD1C3A}</a:tableStyleId>
              </a:tblPr>
              <a:tblGrid>
                <a:gridCol w="430966"/>
                <a:gridCol w="861933"/>
                <a:gridCol w="615666"/>
                <a:gridCol w="677233"/>
                <a:gridCol w="2093266"/>
                <a:gridCol w="1838448"/>
                <a:gridCol w="1559688"/>
              </a:tblGrid>
              <a:tr h="179314">
                <a:tc>
                  <a:txBody>
                    <a:bodyPr/>
                    <a:lstStyle/>
                    <a:p>
                      <a:pPr algn="r">
                        <a:lnSpc>
                          <a:spcPct val="107000"/>
                        </a:lnSpc>
                        <a:spcAft>
                          <a:spcPts val="0"/>
                        </a:spcAft>
                      </a:pPr>
                      <a:r>
                        <a:rPr lang="en-US" sz="900" dirty="0">
                          <a:effectLst/>
                        </a:rPr>
                        <a:t>CID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Section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err="1">
                          <a:effectLst/>
                        </a:rPr>
                        <a:t>Page.Line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Proposed Change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Resolution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177360">
                <a:tc>
                  <a:txBody>
                    <a:bodyPr/>
                    <a:lstStyle/>
                    <a:p>
                      <a:pPr algn="r" fontAlgn="t"/>
                      <a:r>
                        <a:rPr lang="en-US" altLang="zh-CN" sz="1000" b="0" i="0" u="none" strike="noStrike">
                          <a:solidFill>
                            <a:srgbClr val="000000"/>
                          </a:solidFill>
                          <a:effectLst/>
                          <a:latin typeface="Arial" panose="020B0604020202020204" pitchFamily="34" charset="0"/>
                          <a:ea typeface="宋体" panose="02010600030101010101" pitchFamily="2" charset="-122"/>
                        </a:rPr>
                        <a:t>5773</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Laurent </a:t>
                      </a:r>
                      <a:r>
                        <a:rPr lang="en-US" sz="1000" b="0" i="0" u="none" strike="noStrike" dirty="0" err="1">
                          <a:solidFill>
                            <a:srgbClr val="000000"/>
                          </a:solidFill>
                          <a:effectLst/>
                          <a:latin typeface="Arial" panose="020B0604020202020204" pitchFamily="34" charset="0"/>
                          <a:ea typeface="宋体" panose="02010600030101010101" pitchFamily="2" charset="-122"/>
                        </a:rPr>
                        <a:t>Cariou</a:t>
                      </a:r>
                      <a:endParaRPr lang="en-US" sz="1000" b="0"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35.3.15</a:t>
                      </a: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281.17</a:t>
                      </a:r>
                    </a:p>
                  </a:txBody>
                  <a:tcPr marL="9525" marR="9525" marT="9525" marB="0"/>
                </a:tc>
                <a:tc>
                  <a:txBody>
                    <a:bodyPr/>
                    <a:lstStyle/>
                    <a:p>
                      <a:pPr algn="l" fontAlgn="t"/>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been introduced a bit late compared to other modes like NSTR and has therefore been introduced as optional. However, support for operation with non-AP MLD with the other main modes is mandatory at the AP MLD side (NSTR, STR). It would make sense that all the main modes are actually mandatory supported on all AP MLDs. On top of that,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shown significant gains and is clearly a very important features for MLO in 11be. Also complexity to support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for an AP MLD that already supports operation for NSTR or STR non-AP MLD is relatively minor.</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Make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support mandatory on AP MLD side.</a:t>
                      </a:r>
                    </a:p>
                  </a:txBody>
                  <a:tcPr marL="9525" marR="9525" marT="9525" marB="0"/>
                </a:tc>
                <a:tc>
                  <a:txBody>
                    <a:bodyPr/>
                    <a:lstStyle/>
                    <a:p>
                      <a:pPr>
                        <a:lnSpc>
                          <a:spcPct val="107000"/>
                        </a:lnSpc>
                        <a:spcAft>
                          <a:spcPts val="0"/>
                        </a:spcAft>
                      </a:pPr>
                      <a:r>
                        <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rPr>
                        <a:t>Rejected.</a:t>
                      </a:r>
                    </a:p>
                    <a:p>
                      <a:pPr>
                        <a:lnSpc>
                          <a:spcPct val="107000"/>
                        </a:lnSpc>
                        <a:spcAft>
                          <a:spcPts val="0"/>
                        </a:spcAft>
                      </a:pP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r>
                        <a:rPr lang="en-US" altLang="zh-CN" sz="1100" dirty="0" smtClean="0"/>
                        <a:t>Base on the performance analysis in doc</a:t>
                      </a:r>
                      <a:r>
                        <a:rPr lang="en-US" altLang="zh-CN" sz="1100" baseline="0" dirty="0" smtClean="0"/>
                        <a:t> 11-22/0349r0</a:t>
                      </a:r>
                      <a:r>
                        <a:rPr lang="en-US" altLang="zh-CN" sz="1100" dirty="0" smtClean="0"/>
                        <a:t>, NSTR is the best, EMLSR is the second, and MLSR is the worst. </a:t>
                      </a: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r>
                        <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rPr>
                        <a:t>Since NSTR</a:t>
                      </a:r>
                      <a:r>
                        <a:rPr lang="en-US" altLang="zh-CN" sz="1100" baseline="0" dirty="0" smtClean="0">
                          <a:effectLst/>
                          <a:latin typeface="Calibri" panose="020F0502020204030204" pitchFamily="34" charset="0"/>
                          <a:ea typeface="宋体" panose="02010600030101010101" pitchFamily="2" charset="-122"/>
                          <a:cs typeface="Times New Roman" panose="02020603050405020304" pitchFamily="18" charset="0"/>
                        </a:rPr>
                        <a:t> and MLSR already been mandated at AP MLD side, </a:t>
                      </a:r>
                      <a:r>
                        <a:rPr lang="en-US" altLang="zh-CN" sz="1100" baseline="0" dirty="0" smtClean="0">
                          <a:effectLst/>
                          <a:latin typeface="+mn-lt"/>
                          <a:ea typeface="+mn-ea"/>
                          <a:cs typeface="+mn-cs"/>
                        </a:rPr>
                        <a:t>m</a:t>
                      </a:r>
                      <a:r>
                        <a:rPr lang="en-US" altLang="zh-CN" sz="1100" dirty="0" smtClean="0"/>
                        <a:t>andating EMLSR at AP MLD side will add too many options which add the complexity at AP MLD side</a:t>
                      </a:r>
                      <a:r>
                        <a:rPr lang="en-US" altLang="zh-CN" sz="1100" baseline="0" dirty="0" smtClean="0">
                          <a:effectLst/>
                          <a:latin typeface="Calibri" panose="020F0502020204030204" pitchFamily="34" charset="0"/>
                          <a:ea typeface="宋体" panose="02010600030101010101" pitchFamily="2" charset="-122"/>
                          <a:cs typeface="Times New Roman" panose="02020603050405020304" pitchFamily="18" charset="0"/>
                        </a:rPr>
                        <a:t>.</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24891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p:txBody>
          <a:bodyPr/>
          <a:lstStyle/>
          <a:p>
            <a:r>
              <a:rPr lang="en-US" dirty="0" smtClean="0"/>
              <a:t>CID 5773</a:t>
            </a:r>
            <a:endParaRPr lang="en-US"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12" name="表格 11"/>
          <p:cNvGraphicFramePr>
            <a:graphicFrameLocks noGrp="1"/>
          </p:cNvGraphicFramePr>
          <p:nvPr>
            <p:extLst>
              <p:ext uri="{D42A27DB-BD31-4B8C-83A1-F6EECF244321}">
                <p14:modId xmlns:p14="http://schemas.microsoft.com/office/powerpoint/2010/main" val="2782566805"/>
              </p:ext>
            </p:extLst>
          </p:nvPr>
        </p:nvGraphicFramePr>
        <p:xfrm>
          <a:off x="533400" y="2053526"/>
          <a:ext cx="8077200" cy="3356674"/>
        </p:xfrm>
        <a:graphic>
          <a:graphicData uri="http://schemas.openxmlformats.org/drawingml/2006/table">
            <a:tbl>
              <a:tblPr firstRow="1" firstCol="1" bandRow="1">
                <a:tableStyleId>{5C22544A-7EE6-4342-B048-85BDC9FD1C3A}</a:tableStyleId>
              </a:tblPr>
              <a:tblGrid>
                <a:gridCol w="430966"/>
                <a:gridCol w="861933"/>
                <a:gridCol w="615666"/>
                <a:gridCol w="677233"/>
                <a:gridCol w="2093266"/>
                <a:gridCol w="1838448"/>
                <a:gridCol w="1559688"/>
              </a:tblGrid>
              <a:tr h="179314">
                <a:tc>
                  <a:txBody>
                    <a:bodyPr/>
                    <a:lstStyle/>
                    <a:p>
                      <a:pPr algn="r">
                        <a:lnSpc>
                          <a:spcPct val="107000"/>
                        </a:lnSpc>
                        <a:spcAft>
                          <a:spcPts val="0"/>
                        </a:spcAft>
                      </a:pPr>
                      <a:r>
                        <a:rPr lang="en-US" sz="900" dirty="0">
                          <a:effectLst/>
                        </a:rPr>
                        <a:t>CID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Section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err="1">
                          <a:effectLst/>
                        </a:rPr>
                        <a:t>Page.Line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Proposed Change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Resolution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177360">
                <a:tc>
                  <a:txBody>
                    <a:bodyPr/>
                    <a:lstStyle/>
                    <a:p>
                      <a:pPr algn="r" fontAlgn="t"/>
                      <a:r>
                        <a:rPr lang="en-US" altLang="zh-CN" sz="1000" b="0" i="0" u="none" strike="noStrike">
                          <a:solidFill>
                            <a:srgbClr val="000000"/>
                          </a:solidFill>
                          <a:effectLst/>
                          <a:latin typeface="Arial" panose="020B0604020202020204" pitchFamily="34" charset="0"/>
                          <a:ea typeface="宋体" panose="02010600030101010101" pitchFamily="2" charset="-122"/>
                        </a:rPr>
                        <a:t>5773</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Laurent </a:t>
                      </a:r>
                      <a:r>
                        <a:rPr lang="en-US" sz="1000" b="0" i="0" u="none" strike="noStrike" dirty="0" err="1">
                          <a:solidFill>
                            <a:srgbClr val="000000"/>
                          </a:solidFill>
                          <a:effectLst/>
                          <a:latin typeface="Arial" panose="020B0604020202020204" pitchFamily="34" charset="0"/>
                          <a:ea typeface="宋体" panose="02010600030101010101" pitchFamily="2" charset="-122"/>
                        </a:rPr>
                        <a:t>Cariou</a:t>
                      </a:r>
                      <a:endParaRPr lang="en-US" sz="1000" b="0"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35.3.15</a:t>
                      </a: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281.17</a:t>
                      </a:r>
                    </a:p>
                  </a:txBody>
                  <a:tcPr marL="9525" marR="9525" marT="9525" marB="0"/>
                </a:tc>
                <a:tc>
                  <a:txBody>
                    <a:bodyPr/>
                    <a:lstStyle/>
                    <a:p>
                      <a:pPr algn="l" fontAlgn="t"/>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been introduced a bit late compared to other modes like NSTR and has therefore been introduced as optional. However, support for operation with non-AP MLD with the other main modes is mandatory at the AP MLD side (NSTR, STR). It would make sense that all the main modes are actually mandatory supported on all AP MLDs. On top of that,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shown significant gains and is clearly a very important features for MLO in 11be. Also complexity to support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for an AP MLD that already supports operation for NSTR or STR non-AP MLD is relatively minor.</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Make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support mandatory on AP MLD side.</a:t>
                      </a:r>
                    </a:p>
                  </a:txBody>
                  <a:tcPr marL="9525" marR="9525" marT="9525" marB="0"/>
                </a:tc>
                <a:tc>
                  <a:txBody>
                    <a:bodyPr/>
                    <a:lstStyle/>
                    <a:p>
                      <a:pPr>
                        <a:lnSpc>
                          <a:spcPct val="107000"/>
                        </a:lnSpc>
                        <a:spcAft>
                          <a:spcPts val="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63033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altLang="zh-CN" sz="1800" dirty="0" smtClean="0"/>
              <a:t>A link pair in an </a:t>
            </a:r>
            <a:r>
              <a:rPr lang="en-US" altLang="zh-CN" sz="1800" dirty="0"/>
              <a:t>AP </a:t>
            </a:r>
            <a:r>
              <a:rPr lang="en-US" altLang="zh-CN" sz="1800" dirty="0" smtClean="0"/>
              <a:t>MLD, except </a:t>
            </a:r>
            <a:r>
              <a:rPr lang="en-US" altLang="zh-CN" sz="1800" dirty="0"/>
              <a:t>mobile AP </a:t>
            </a:r>
            <a:r>
              <a:rPr lang="en-US" altLang="zh-CN" sz="1800" dirty="0" smtClean="0"/>
              <a:t>MLD, is mandate to be STR.</a:t>
            </a:r>
          </a:p>
          <a:p>
            <a:pPr algn="just"/>
            <a:r>
              <a:rPr lang="en-US" altLang="zh-CN" sz="1800" dirty="0" smtClean="0"/>
              <a:t>A link pair in a non-AP MLD could be STR, NSTR, MLSR, or EMLSR; </a:t>
            </a:r>
          </a:p>
          <a:p>
            <a:r>
              <a:rPr lang="en-US" altLang="zh-CN" sz="1800" dirty="0" smtClean="0"/>
              <a:t>Considering the differences between AP MLD and non-AP MLD (e.g. cost, size, etc.), it is normal that AP MLD side can achieve STR while non-AP MLDs cannot;</a:t>
            </a:r>
          </a:p>
          <a:p>
            <a:r>
              <a:rPr lang="en-US" altLang="zh-CN" sz="1800" dirty="0" smtClean="0"/>
              <a:t>MLSR can reach limited gain by selecting a better link based on the traffic load, but cannot increase the throughput or reduce the latency through ML operation. MLSR will obviously have a worse performance than NSTR and EMLSR;</a:t>
            </a:r>
          </a:p>
          <a:p>
            <a:r>
              <a:rPr lang="en-US" altLang="zh-CN" sz="1800" dirty="0" smtClean="0"/>
              <a:t>This presentation mainly discusses NSTR and EMLSR.</a:t>
            </a:r>
            <a:endParaRPr lang="en-US" altLang="zh-CN" sz="1800" dirty="0"/>
          </a:p>
          <a:p>
            <a:pPr algn="just"/>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Background</a:t>
            </a:r>
            <a:endParaRPr lang="en-US"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23800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348655"/>
          </a:xfrm>
        </p:spPr>
        <p:txBody>
          <a:bodyPr/>
          <a:lstStyle/>
          <a:p>
            <a:pPr algn="just"/>
            <a:r>
              <a:rPr lang="en-US" altLang="zh-CN" sz="1800" dirty="0" smtClean="0"/>
              <a:t>NSTR</a:t>
            </a:r>
          </a:p>
          <a:p>
            <a:pPr lvl="1" algn="just"/>
            <a:r>
              <a:rPr lang="en-US" altLang="zh-CN" sz="1400" dirty="0" smtClean="0"/>
              <a:t>In UL channel access, the link finished the </a:t>
            </a:r>
            <a:r>
              <a:rPr lang="en-US" altLang="zh-CN" sz="1400" dirty="0" err="1" smtClean="0"/>
              <a:t>backoff</a:t>
            </a:r>
            <a:r>
              <a:rPr lang="en-US" altLang="zh-CN" sz="1400" dirty="0" smtClean="0"/>
              <a:t> first needs to wait for another link of the NSTR link pair if the non-AP MLD intends to simultaneously transmit on two links;</a:t>
            </a:r>
          </a:p>
          <a:p>
            <a:pPr lvl="1" algn="just"/>
            <a:r>
              <a:rPr lang="en-US" altLang="zh-CN" sz="1400" dirty="0" smtClean="0"/>
              <a:t>When AP MLD schedules the UL/DL transmission, due to cross link interference constrain at non-AP MLD side, needs to be considered</a:t>
            </a:r>
          </a:p>
          <a:p>
            <a:pPr lvl="1" algn="just"/>
            <a:r>
              <a:rPr lang="en-US" altLang="zh-CN" sz="1400" dirty="0" smtClean="0"/>
              <a:t>Blindness of one link due to the transmission on another link exceeds the </a:t>
            </a:r>
            <a:r>
              <a:rPr lang="en-US" altLang="zh-CN" sz="1400" dirty="0" err="1" smtClean="0"/>
              <a:t>MediumSyncThreshold</a:t>
            </a:r>
            <a:r>
              <a:rPr lang="en-US" altLang="zh-CN" sz="1400" dirty="0" smtClean="0"/>
              <a:t>;</a:t>
            </a:r>
            <a:endParaRPr lang="zh-CN" altLang="en-US" sz="1400" dirty="0"/>
          </a:p>
          <a:p>
            <a:pPr marL="0" indent="0" algn="just">
              <a:buNone/>
            </a:pPr>
            <a:endParaRPr lang="en-US" altLang="zh-CN" sz="1800" dirty="0" smtClean="0"/>
          </a:p>
          <a:p>
            <a:pPr algn="just"/>
            <a:r>
              <a:rPr lang="en-US" altLang="zh-CN" sz="1800" dirty="0" smtClean="0"/>
              <a:t>EMLSR </a:t>
            </a:r>
          </a:p>
          <a:p>
            <a:pPr lvl="1" algn="just"/>
            <a:r>
              <a:rPr lang="en-US" altLang="zh-CN" sz="1400" dirty="0" smtClean="0"/>
              <a:t>Overhead of initial control (MU-RTS/CTS, or BSRP/BSR)</a:t>
            </a:r>
          </a:p>
          <a:p>
            <a:pPr lvl="1" algn="just"/>
            <a:r>
              <a:rPr lang="en-US" altLang="zh-CN" sz="1400" dirty="0" smtClean="0"/>
              <a:t>Overhead of switch delay between receiving mode and listen mode</a:t>
            </a:r>
          </a:p>
          <a:p>
            <a:pPr lvl="1" algn="just"/>
            <a:r>
              <a:rPr lang="en-US" altLang="zh-CN" sz="1400" dirty="0" smtClean="0"/>
              <a:t>Blindness once a link switches back to listening mode</a:t>
            </a:r>
          </a:p>
          <a:p>
            <a:pPr lvl="1" algn="just"/>
            <a:endParaRPr lang="en-US" altLang="zh-CN" sz="1400" dirty="0" smtClean="0"/>
          </a:p>
          <a:p>
            <a:pPr algn="just"/>
            <a:endParaRPr lang="en-US" altLang="zh-CN" sz="1800" dirty="0"/>
          </a:p>
          <a:p>
            <a:pPr algn="just"/>
            <a:endParaRPr lang="en-US" altLang="zh-CN" sz="1800" dirty="0" smtClean="0"/>
          </a:p>
          <a:p>
            <a:pPr algn="just"/>
            <a:endParaRPr lang="en-US" altLang="zh-CN" sz="1800" dirty="0"/>
          </a:p>
          <a:p>
            <a:pPr algn="just"/>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Performance </a:t>
            </a:r>
            <a:r>
              <a:rPr lang="en-US" dirty="0" smtClean="0">
                <a:solidFill>
                  <a:schemeClr val="tx1"/>
                </a:solidFill>
              </a:rPr>
              <a:t>loss compared with </a:t>
            </a:r>
            <a:r>
              <a:rPr lang="en-US" dirty="0" smtClean="0"/>
              <a:t>STR</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4222003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Comparison between NSTR </a:t>
            </a:r>
            <a:r>
              <a:rPr lang="en-US" dirty="0" smtClean="0"/>
              <a:t>and EMLSR</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8" name="表格 7"/>
          <p:cNvGraphicFramePr>
            <a:graphicFrameLocks noGrp="1"/>
          </p:cNvGraphicFramePr>
          <p:nvPr>
            <p:extLst>
              <p:ext uri="{D42A27DB-BD31-4B8C-83A1-F6EECF244321}">
                <p14:modId xmlns:p14="http://schemas.microsoft.com/office/powerpoint/2010/main" val="2465833143"/>
              </p:ext>
            </p:extLst>
          </p:nvPr>
        </p:nvGraphicFramePr>
        <p:xfrm>
          <a:off x="577651" y="1905000"/>
          <a:ext cx="8064897" cy="3825240"/>
        </p:xfrm>
        <a:graphic>
          <a:graphicData uri="http://schemas.openxmlformats.org/drawingml/2006/table">
            <a:tbl>
              <a:tblPr firstRow="1" bandRow="1">
                <a:tableStyleId>{5C22544A-7EE6-4342-B048-85BDC9FD1C3A}</a:tableStyleId>
              </a:tblPr>
              <a:tblGrid>
                <a:gridCol w="2197497"/>
                <a:gridCol w="2863652"/>
                <a:gridCol w="3003748"/>
              </a:tblGrid>
              <a:tr h="370840">
                <a:tc>
                  <a:txBody>
                    <a:bodyPr/>
                    <a:lstStyle/>
                    <a:p>
                      <a:pPr algn="ctr"/>
                      <a:endParaRPr lang="zh-CN" altLang="en-US" sz="1400" dirty="0"/>
                    </a:p>
                  </a:txBody>
                  <a:tcPr/>
                </a:tc>
                <a:tc>
                  <a:txBody>
                    <a:bodyPr/>
                    <a:lstStyle/>
                    <a:p>
                      <a:pPr algn="ctr"/>
                      <a:r>
                        <a:rPr lang="en-US" altLang="zh-CN" sz="1400" dirty="0" smtClean="0"/>
                        <a:t>NSTR</a:t>
                      </a:r>
                      <a:endParaRPr lang="zh-CN" altLang="en-US" sz="1400" dirty="0"/>
                    </a:p>
                  </a:txBody>
                  <a:tcPr/>
                </a:tc>
                <a:tc>
                  <a:txBody>
                    <a:bodyPr/>
                    <a:lstStyle/>
                    <a:p>
                      <a:pPr algn="ctr"/>
                      <a:r>
                        <a:rPr lang="en-US" altLang="zh-CN" sz="1400" dirty="0" smtClean="0"/>
                        <a:t>EMLSR</a:t>
                      </a:r>
                      <a:endParaRPr lang="zh-CN" altLang="en-US" sz="1400" dirty="0"/>
                    </a:p>
                  </a:txBody>
                  <a:tcPr/>
                </a:tc>
              </a:tr>
              <a:tr h="370840">
                <a:tc>
                  <a:txBody>
                    <a:bodyPr/>
                    <a:lstStyle/>
                    <a:p>
                      <a:pPr algn="ctr"/>
                      <a:r>
                        <a:rPr lang="en-US" altLang="zh-CN" sz="1400" dirty="0" smtClean="0">
                          <a:solidFill>
                            <a:schemeClr val="tx1"/>
                          </a:solidFill>
                        </a:rPr>
                        <a:t>MIMO</a:t>
                      </a:r>
                      <a:endParaRPr lang="zh-CN" altLang="en-US" sz="1400" dirty="0">
                        <a:solidFill>
                          <a:schemeClr val="tx1"/>
                        </a:solidFill>
                      </a:endParaRPr>
                    </a:p>
                  </a:txBody>
                  <a:tcPr/>
                </a:tc>
                <a:tc>
                  <a:txBody>
                    <a:bodyPr/>
                    <a:lstStyle/>
                    <a:p>
                      <a:pPr marL="0" indent="0" algn="l" defTabSz="914400" rtl="0" eaLnBrk="1" latinLnBrk="0" hangingPunct="1">
                        <a:buFont typeface="Arial" panose="020B0604020202020204" pitchFamily="34" charset="0"/>
                        <a:buNone/>
                      </a:pPr>
                      <a:r>
                        <a:rPr lang="en-US" altLang="zh-CN" sz="1400" kern="1200" dirty="0" smtClean="0">
                          <a:solidFill>
                            <a:schemeClr val="tx1"/>
                          </a:solidFill>
                          <a:latin typeface="+mn-lt"/>
                          <a:ea typeface="+mn-ea"/>
                          <a:cs typeface="+mn-cs"/>
                        </a:rPr>
                        <a:t>Flexible to be SISO or MIMO</a:t>
                      </a:r>
                    </a:p>
                  </a:txBody>
                  <a:tcPr/>
                </a:tc>
                <a:tc>
                  <a:txBody>
                    <a:bodyPr/>
                    <a:lstStyle/>
                    <a:p>
                      <a:pPr marL="0" indent="0" algn="l">
                        <a:buFont typeface="Arial" panose="020B0604020202020204" pitchFamily="34" charset="0"/>
                        <a:buNone/>
                      </a:pPr>
                      <a:r>
                        <a:rPr lang="en-US" altLang="zh-CN" sz="1400" dirty="0" smtClean="0">
                          <a:solidFill>
                            <a:schemeClr val="tx1"/>
                          </a:solidFill>
                        </a:rPr>
                        <a:t>Mandatory to support MIMO</a:t>
                      </a:r>
                    </a:p>
                  </a:txBody>
                  <a:tcPr/>
                </a:tc>
              </a:tr>
              <a:tr h="370840">
                <a:tc>
                  <a:txBody>
                    <a:bodyPr/>
                    <a:lstStyle/>
                    <a:p>
                      <a:pPr algn="ctr"/>
                      <a:r>
                        <a:rPr lang="en-US" altLang="zh-CN" sz="1400" dirty="0" smtClean="0">
                          <a:solidFill>
                            <a:schemeClr val="tx1"/>
                          </a:solidFill>
                        </a:rPr>
                        <a:t>RF switch</a:t>
                      </a:r>
                      <a:endParaRPr lang="zh-CN" altLang="en-US" sz="1400" dirty="0">
                        <a:solidFill>
                          <a:schemeClr val="tx1"/>
                        </a:solidFill>
                      </a:endParaRPr>
                    </a:p>
                  </a:txBody>
                  <a:tcPr/>
                </a:tc>
                <a:tc>
                  <a:txBody>
                    <a:bodyPr/>
                    <a:lstStyle/>
                    <a:p>
                      <a:pPr algn="l"/>
                      <a:r>
                        <a:rPr lang="en-US" altLang="zh-CN" sz="1400" dirty="0" smtClean="0">
                          <a:solidFill>
                            <a:schemeClr val="tx1"/>
                          </a:solidFill>
                        </a:rPr>
                        <a:t>No</a:t>
                      </a:r>
                      <a:endParaRPr lang="zh-CN" altLang="en-US" sz="1400" dirty="0">
                        <a:solidFill>
                          <a:schemeClr val="tx1"/>
                        </a:solidFill>
                      </a:endParaRPr>
                    </a:p>
                  </a:txBody>
                  <a:tcPr/>
                </a:tc>
                <a:tc>
                  <a:txBody>
                    <a:bodyPr/>
                    <a:lstStyle/>
                    <a:p>
                      <a:pPr algn="l"/>
                      <a:r>
                        <a:rPr lang="en-US" altLang="zh-CN" sz="1400" dirty="0" smtClean="0">
                          <a:solidFill>
                            <a:schemeClr val="tx1"/>
                          </a:solidFill>
                        </a:rPr>
                        <a:t>Frequent</a:t>
                      </a:r>
                      <a:endParaRPr lang="zh-CN" altLang="en-US" sz="1400" dirty="0">
                        <a:solidFill>
                          <a:schemeClr val="tx1"/>
                        </a:solidFill>
                      </a:endParaRPr>
                    </a:p>
                  </a:txBody>
                  <a:tcPr/>
                </a:tc>
              </a:tr>
              <a:tr h="370840">
                <a:tc>
                  <a:txBody>
                    <a:bodyPr/>
                    <a:lstStyle/>
                    <a:p>
                      <a:pPr algn="ctr"/>
                      <a:r>
                        <a:rPr lang="en-US" altLang="zh-CN" sz="1400" dirty="0" smtClean="0">
                          <a:solidFill>
                            <a:schemeClr val="tx1"/>
                          </a:solidFill>
                        </a:rPr>
                        <a:t>Peak throughput</a:t>
                      </a:r>
                    </a:p>
                    <a:p>
                      <a:pPr algn="ctr"/>
                      <a:r>
                        <a:rPr lang="en-US" altLang="zh-CN" sz="1400" dirty="0" smtClean="0">
                          <a:solidFill>
                            <a:schemeClr val="tx1"/>
                          </a:solidFill>
                        </a:rPr>
                        <a:t>(1+1 for NSTR;</a:t>
                      </a:r>
                    </a:p>
                    <a:p>
                      <a:pPr algn="ctr"/>
                      <a:r>
                        <a:rPr lang="en-US" altLang="zh-CN" sz="1400" dirty="0" smtClean="0">
                          <a:solidFill>
                            <a:schemeClr val="tx1"/>
                          </a:solidFill>
                        </a:rPr>
                        <a:t>2*2</a:t>
                      </a:r>
                      <a:r>
                        <a:rPr lang="en-US" altLang="zh-CN" sz="1400" baseline="0" dirty="0" smtClean="0">
                          <a:solidFill>
                            <a:schemeClr val="tx1"/>
                          </a:solidFill>
                        </a:rPr>
                        <a:t> for EMLSR</a:t>
                      </a:r>
                      <a:r>
                        <a:rPr lang="en-US" altLang="zh-CN" sz="1400" dirty="0" smtClean="0">
                          <a:solidFill>
                            <a:schemeClr val="tx1"/>
                          </a:solidFill>
                        </a:rPr>
                        <a:t>)</a:t>
                      </a:r>
                      <a:endParaRPr lang="zh-CN" altLang="en-US" sz="1400" dirty="0">
                        <a:solidFill>
                          <a:schemeClr val="tx1"/>
                        </a:solidFill>
                      </a:endParaRPr>
                    </a:p>
                  </a:txBody>
                  <a:tcPr/>
                </a:tc>
                <a:tc>
                  <a:txBody>
                    <a:bodyPr/>
                    <a:lstStyle/>
                    <a:p>
                      <a:pPr algn="l"/>
                      <a:r>
                        <a:rPr lang="en-US" altLang="zh-CN" sz="1400" dirty="0" smtClean="0">
                          <a:solidFill>
                            <a:schemeClr val="tx1"/>
                          </a:solidFill>
                        </a:rPr>
                        <a:t>higher</a:t>
                      </a:r>
                      <a:endParaRPr lang="zh-CN" altLang="en-US" sz="1400" dirty="0">
                        <a:solidFill>
                          <a:schemeClr val="tx1"/>
                        </a:solidFill>
                      </a:endParaRPr>
                    </a:p>
                  </a:txBody>
                  <a:tcPr/>
                </a:tc>
                <a:tc>
                  <a:txBody>
                    <a:bodyPr/>
                    <a:lstStyle/>
                    <a:p>
                      <a:pPr algn="l"/>
                      <a:r>
                        <a:rPr lang="en-US" altLang="zh-CN" sz="1400" dirty="0" smtClean="0">
                          <a:solidFill>
                            <a:schemeClr val="tx1"/>
                          </a:solidFill>
                        </a:rPr>
                        <a:t>Lower due to</a:t>
                      </a:r>
                    </a:p>
                    <a:p>
                      <a:pPr marL="285750" indent="-285750" algn="l">
                        <a:buFontTx/>
                        <a:buChar char="―"/>
                      </a:pPr>
                      <a:r>
                        <a:rPr lang="en-US" altLang="zh-CN" sz="1400" dirty="0" smtClean="0">
                          <a:solidFill>
                            <a:schemeClr val="tx1"/>
                          </a:solidFill>
                        </a:rPr>
                        <a:t>Lower MCS for 2SS</a:t>
                      </a:r>
                    </a:p>
                    <a:p>
                      <a:pPr marL="285750" indent="-285750" algn="l">
                        <a:buFontTx/>
                        <a:buChar char="―"/>
                      </a:pPr>
                      <a:r>
                        <a:rPr lang="en-US" altLang="zh-CN" sz="1400" dirty="0" smtClean="0">
                          <a:solidFill>
                            <a:schemeClr val="tx1"/>
                          </a:solidFill>
                        </a:rPr>
                        <a:t>Sounding cost</a:t>
                      </a:r>
                      <a:endParaRPr lang="zh-CN" altLang="en-US" sz="1400" dirty="0">
                        <a:solidFill>
                          <a:schemeClr val="tx1"/>
                        </a:solidFill>
                      </a:endParaRPr>
                    </a:p>
                  </a:txBody>
                  <a:tcPr/>
                </a:tc>
              </a:tr>
              <a:tr h="370840">
                <a:tc>
                  <a:txBody>
                    <a:bodyPr/>
                    <a:lstStyle/>
                    <a:p>
                      <a:pPr algn="ctr"/>
                      <a:r>
                        <a:rPr lang="en-US" altLang="zh-CN" sz="1400" dirty="0" smtClean="0">
                          <a:solidFill>
                            <a:schemeClr val="tx1"/>
                          </a:solidFill>
                        </a:rPr>
                        <a:t>Whether UL</a:t>
                      </a:r>
                      <a:r>
                        <a:rPr lang="en-US" altLang="zh-CN" sz="1400" baseline="0" dirty="0" smtClean="0">
                          <a:solidFill>
                            <a:schemeClr val="tx1"/>
                          </a:solidFill>
                        </a:rPr>
                        <a:t> Data transmission in link 1 will cause blindness in link2</a:t>
                      </a:r>
                      <a:endParaRPr lang="zh-CN" altLang="en-US" sz="1400" dirty="0">
                        <a:solidFill>
                          <a:schemeClr val="tx1"/>
                        </a:solidFill>
                      </a:endParaRPr>
                    </a:p>
                  </a:txBody>
                  <a:tcPr/>
                </a:tc>
                <a:tc>
                  <a:txBody>
                    <a:bodyPr/>
                    <a:lstStyle/>
                    <a:p>
                      <a:pPr algn="l"/>
                      <a:r>
                        <a:rPr lang="en-US" altLang="zh-CN" sz="1400" dirty="0" smtClean="0">
                          <a:solidFill>
                            <a:schemeClr val="tx1"/>
                          </a:solidFill>
                        </a:rPr>
                        <a:t>No</a:t>
                      </a:r>
                      <a:r>
                        <a:rPr lang="en-US" altLang="zh-CN" sz="1400" baseline="0" dirty="0" smtClean="0">
                          <a:solidFill>
                            <a:schemeClr val="tx1"/>
                          </a:solidFill>
                        </a:rPr>
                        <a:t> for single short packet (&lt;72us) ;</a:t>
                      </a:r>
                    </a:p>
                    <a:p>
                      <a:pPr algn="l"/>
                      <a:r>
                        <a:rPr lang="en-US" altLang="zh-CN" sz="1400" baseline="0" dirty="0" smtClean="0">
                          <a:solidFill>
                            <a:schemeClr val="tx1"/>
                          </a:solidFill>
                        </a:rPr>
                        <a:t>Yes for long packet (≥72us)</a:t>
                      </a:r>
                      <a:endParaRPr lang="zh-CN" altLang="en-US" sz="1400" dirty="0">
                        <a:solidFill>
                          <a:schemeClr val="tx1"/>
                        </a:solidFill>
                      </a:endParaRPr>
                    </a:p>
                  </a:txBody>
                  <a:tcPr/>
                </a:tc>
                <a:tc>
                  <a:txBody>
                    <a:bodyPr/>
                    <a:lstStyle/>
                    <a:p>
                      <a:pPr algn="l"/>
                      <a:r>
                        <a:rPr lang="en-US" altLang="zh-CN" sz="1400" dirty="0" smtClean="0">
                          <a:solidFill>
                            <a:schemeClr val="tx1"/>
                          </a:solidFill>
                        </a:rPr>
                        <a:t>Yes</a:t>
                      </a:r>
                      <a:endParaRPr lang="zh-CN" altLang="en-US" sz="1400" dirty="0">
                        <a:solidFill>
                          <a:schemeClr val="tx1"/>
                        </a:solidFill>
                      </a:endParaRPr>
                    </a:p>
                  </a:txBody>
                  <a:tcPr/>
                </a:tc>
              </a:tr>
              <a:tr h="370840">
                <a:tc>
                  <a:txBody>
                    <a:bodyPr/>
                    <a:lstStyle/>
                    <a:p>
                      <a:pPr algn="ctr"/>
                      <a:r>
                        <a:rPr lang="en-US" altLang="zh-CN" sz="1400" dirty="0" smtClean="0">
                          <a:solidFill>
                            <a:schemeClr val="tx1"/>
                          </a:solidFill>
                        </a:rPr>
                        <a:t>Whether DL</a:t>
                      </a:r>
                      <a:r>
                        <a:rPr lang="en-US" altLang="zh-CN" sz="1400" baseline="0" dirty="0" smtClean="0">
                          <a:solidFill>
                            <a:schemeClr val="tx1"/>
                          </a:solidFill>
                        </a:rPr>
                        <a:t> Data transmission in link 1 will cause blindness in link2</a:t>
                      </a:r>
                      <a:endParaRPr lang="zh-CN" altLang="en-US" sz="1400" dirty="0">
                        <a:solidFill>
                          <a:schemeClr val="tx1"/>
                        </a:solidFill>
                      </a:endParaRPr>
                    </a:p>
                  </a:txBody>
                  <a:tcPr/>
                </a:tc>
                <a:tc>
                  <a:txBody>
                    <a:bodyPr/>
                    <a:lstStyle/>
                    <a:p>
                      <a:pPr algn="l"/>
                      <a:r>
                        <a:rPr lang="en-US" altLang="zh-CN" sz="1400" dirty="0" smtClean="0">
                          <a:solidFill>
                            <a:schemeClr val="tx1"/>
                          </a:solidFill>
                        </a:rPr>
                        <a:t>No for most cases. Because,</a:t>
                      </a:r>
                      <a:r>
                        <a:rPr lang="en-US" altLang="zh-CN" sz="1400" baseline="0" dirty="0" smtClean="0">
                          <a:solidFill>
                            <a:schemeClr val="tx1"/>
                          </a:solidFill>
                        </a:rPr>
                        <a:t> in many cases, BA is shorter than </a:t>
                      </a:r>
                      <a:r>
                        <a:rPr lang="en-US" altLang="zh-CN" sz="1400" baseline="0" dirty="0" err="1" smtClean="0">
                          <a:solidFill>
                            <a:schemeClr val="tx1"/>
                          </a:solidFill>
                        </a:rPr>
                        <a:t>MediumSyncThreshold</a:t>
                      </a:r>
                      <a:endParaRPr lang="zh-CN" altLang="en-US" sz="1400" dirty="0">
                        <a:solidFill>
                          <a:schemeClr val="tx1"/>
                        </a:solidFill>
                      </a:endParaRPr>
                    </a:p>
                  </a:txBody>
                  <a:tcPr/>
                </a:tc>
                <a:tc>
                  <a:txBody>
                    <a:bodyPr/>
                    <a:lstStyle/>
                    <a:p>
                      <a:pPr algn="l"/>
                      <a:r>
                        <a:rPr lang="en-US" altLang="zh-CN" sz="1400" dirty="0" smtClean="0">
                          <a:solidFill>
                            <a:schemeClr val="tx1"/>
                          </a:solidFill>
                        </a:rPr>
                        <a:t>Yes</a:t>
                      </a:r>
                      <a:endParaRPr lang="zh-CN" altLang="en-US" sz="1400" dirty="0">
                        <a:solidFill>
                          <a:schemeClr val="tx1"/>
                        </a:solidFill>
                      </a:endParaRPr>
                    </a:p>
                  </a:txBody>
                  <a:tcPr/>
                </a:tc>
              </a:tr>
              <a:tr h="370840">
                <a:tc>
                  <a:txBody>
                    <a:bodyPr/>
                    <a:lstStyle/>
                    <a:p>
                      <a:r>
                        <a:rPr lang="en-US" altLang="zh-CN" sz="1400" dirty="0" smtClean="0">
                          <a:solidFill>
                            <a:schemeClr val="tx1"/>
                          </a:solidFill>
                        </a:rPr>
                        <a:t>Delay (for short frame)</a:t>
                      </a:r>
                      <a:endParaRPr lang="zh-CN" altLang="en-US" sz="1400" dirty="0">
                        <a:solidFill>
                          <a:schemeClr val="tx1"/>
                        </a:solidFill>
                      </a:endParaRPr>
                    </a:p>
                  </a:txBody>
                  <a:tcPr/>
                </a:tc>
                <a:tc>
                  <a:txBody>
                    <a:bodyPr/>
                    <a:lstStyle/>
                    <a:p>
                      <a:pPr marL="0" indent="0" algn="l" defTabSz="914400" rtl="0" eaLnBrk="1" latinLnBrk="0" hangingPunct="1">
                        <a:buFont typeface="Arial" panose="020B0604020202020204" pitchFamily="34" charset="0"/>
                        <a:buNone/>
                      </a:pPr>
                      <a:r>
                        <a:rPr lang="en-US" altLang="zh-CN" sz="1400" kern="1200" baseline="0" dirty="0" smtClean="0">
                          <a:solidFill>
                            <a:schemeClr val="tx1"/>
                          </a:solidFill>
                          <a:latin typeface="+mn-lt"/>
                          <a:ea typeface="+mn-ea"/>
                          <a:cs typeface="+mn-cs"/>
                        </a:rPr>
                        <a:t>May be better than EMLSR due to less chance to enter blindness </a:t>
                      </a:r>
                      <a:endParaRPr lang="zh-CN" altLang="en-US" sz="1400" kern="1200" dirty="0">
                        <a:solidFill>
                          <a:schemeClr val="tx1"/>
                        </a:solidFill>
                        <a:latin typeface="+mn-lt"/>
                        <a:ea typeface="+mn-ea"/>
                        <a:cs typeface="+mn-cs"/>
                      </a:endParaRPr>
                    </a:p>
                  </a:txBody>
                  <a:tcPr/>
                </a:tc>
                <a:tc>
                  <a:txBody>
                    <a:bodyPr/>
                    <a:lstStyle/>
                    <a:p>
                      <a:pPr marL="0" indent="0" algn="l" defTabSz="914400" rtl="0" eaLnBrk="1" latinLnBrk="0" hangingPunct="1">
                        <a:buFont typeface="Arial" panose="020B0604020202020204" pitchFamily="34" charset="0"/>
                        <a:buNone/>
                      </a:pPr>
                      <a:r>
                        <a:rPr lang="en-US" altLang="zh-CN" sz="1400" kern="1200" baseline="0" dirty="0" smtClean="0">
                          <a:solidFill>
                            <a:schemeClr val="tx1"/>
                          </a:solidFill>
                          <a:latin typeface="+mn-lt"/>
                          <a:ea typeface="+mn-ea"/>
                          <a:cs typeface="+mn-cs"/>
                        </a:rPr>
                        <a:t>May be worse than NSTR due to higher chance to enter blindness </a:t>
                      </a:r>
                      <a:endParaRPr lang="zh-CN" altLang="en-US" sz="1400" kern="1200" dirty="0">
                        <a:solidFill>
                          <a:schemeClr val="tx1"/>
                        </a:solidFill>
                        <a:latin typeface="+mn-lt"/>
                        <a:ea typeface="+mn-ea"/>
                        <a:cs typeface="+mn-cs"/>
                      </a:endParaRPr>
                    </a:p>
                  </a:txBody>
                  <a:tcPr/>
                </a:tc>
              </a:tr>
            </a:tbl>
          </a:graphicData>
        </a:graphic>
      </p:graphicFrame>
    </p:spTree>
    <p:extLst>
      <p:ext uri="{BB962C8B-B14F-4D97-AF65-F5344CB8AC3E}">
        <p14:creationId xmlns:p14="http://schemas.microsoft.com/office/powerpoint/2010/main" val="3236239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Setting of System Level Simulation</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1605138028"/>
              </p:ext>
            </p:extLst>
          </p:nvPr>
        </p:nvGraphicFramePr>
        <p:xfrm>
          <a:off x="696913" y="1458015"/>
          <a:ext cx="7848600" cy="5025867"/>
        </p:xfrm>
        <a:graphic>
          <a:graphicData uri="http://schemas.openxmlformats.org/drawingml/2006/table">
            <a:tbl>
              <a:tblPr firstRow="1" bandRow="1">
                <a:tableStyleId>{5C22544A-7EE6-4342-B048-85BDC9FD1C3A}</a:tableStyleId>
              </a:tblPr>
              <a:tblGrid>
                <a:gridCol w="4379859"/>
                <a:gridCol w="3468741"/>
              </a:tblGrid>
              <a:tr h="285810">
                <a:tc>
                  <a:txBody>
                    <a:bodyPr/>
                    <a:lstStyle/>
                    <a:p>
                      <a:pPr algn="ctr"/>
                      <a:r>
                        <a:rPr lang="en-US" altLang="zh-CN" sz="1400" dirty="0" smtClean="0"/>
                        <a:t>Parameters</a:t>
                      </a:r>
                      <a:endParaRPr lang="zh-CN" altLang="en-US" sz="1400" dirty="0"/>
                    </a:p>
                  </a:txBody>
                  <a:tcPr/>
                </a:tc>
                <a:tc>
                  <a:txBody>
                    <a:bodyPr/>
                    <a:lstStyle/>
                    <a:p>
                      <a:pPr algn="ctr"/>
                      <a:r>
                        <a:rPr lang="en-US" altLang="zh-CN" sz="1400" dirty="0" smtClean="0"/>
                        <a:t>Value</a:t>
                      </a:r>
                      <a:endParaRPr lang="zh-CN" altLang="en-US" sz="1400" dirty="0"/>
                    </a:p>
                  </a:txBody>
                  <a:tcPr/>
                </a:tc>
              </a:tr>
              <a:tr h="285810">
                <a:tc>
                  <a:txBody>
                    <a:bodyPr/>
                    <a:lstStyle/>
                    <a:p>
                      <a:pPr algn="l"/>
                      <a:r>
                        <a:rPr lang="en-US" altLang="zh-CN" sz="1400" dirty="0" smtClean="0"/>
                        <a:t># of AP MLDs</a:t>
                      </a:r>
                      <a:endParaRPr lang="zh-CN" altLang="en-US" sz="1400" dirty="0"/>
                    </a:p>
                  </a:txBody>
                  <a:tcPr/>
                </a:tc>
                <a:tc>
                  <a:txBody>
                    <a:bodyPr/>
                    <a:lstStyle/>
                    <a:p>
                      <a:pPr algn="ctr"/>
                      <a:r>
                        <a:rPr lang="en-US" altLang="zh-CN" sz="1400" dirty="0" smtClean="0"/>
                        <a:t>2</a:t>
                      </a:r>
                      <a:endParaRPr lang="zh-CN" altLang="en-US" sz="1400" dirty="0"/>
                    </a:p>
                  </a:txBody>
                  <a:tcPr/>
                </a:tc>
              </a:tr>
              <a:tr h="415449">
                <a:tc>
                  <a:txBody>
                    <a:bodyPr/>
                    <a:lstStyle/>
                    <a:p>
                      <a:pPr algn="l"/>
                      <a:r>
                        <a:rPr lang="en-US" altLang="zh-CN" sz="1400" dirty="0" smtClean="0"/>
                        <a:t># of affiliated</a:t>
                      </a:r>
                      <a:r>
                        <a:rPr lang="en-US" altLang="zh-CN" sz="1400" baseline="0" dirty="0" smtClean="0"/>
                        <a:t> APs for each AP MLD</a:t>
                      </a:r>
                      <a:endParaRPr lang="zh-CN" altLang="en-US" sz="1400" dirty="0"/>
                    </a:p>
                  </a:txBody>
                  <a:tcPr/>
                </a:tc>
                <a:tc>
                  <a:txBody>
                    <a:bodyPr/>
                    <a:lstStyle/>
                    <a:p>
                      <a:pPr algn="ctr"/>
                      <a:r>
                        <a:rPr lang="en-US" altLang="zh-CN" sz="1400" dirty="0" smtClean="0"/>
                        <a:t>2</a:t>
                      </a:r>
                      <a:endParaRPr lang="zh-CN" altLang="en-US" sz="1400" dirty="0"/>
                    </a:p>
                  </a:txBody>
                  <a:tcPr/>
                </a:tc>
              </a:tr>
              <a:tr h="415449">
                <a:tc>
                  <a:txBody>
                    <a:bodyPr/>
                    <a:lstStyle/>
                    <a:p>
                      <a:pPr algn="l"/>
                      <a:r>
                        <a:rPr lang="en-US" altLang="zh-CN" sz="1400" dirty="0" smtClean="0"/>
                        <a:t># of associated</a:t>
                      </a:r>
                      <a:r>
                        <a:rPr lang="en-US" altLang="zh-CN" sz="1400" baseline="0" dirty="0" smtClean="0"/>
                        <a:t> non-AP MLDs for each AP MLD</a:t>
                      </a:r>
                      <a:endParaRPr lang="zh-CN" altLang="en-US" sz="1400" dirty="0"/>
                    </a:p>
                  </a:txBody>
                  <a:tcPr/>
                </a:tc>
                <a:tc>
                  <a:txBody>
                    <a:bodyPr/>
                    <a:lstStyle/>
                    <a:p>
                      <a:pPr algn="ctr"/>
                      <a:r>
                        <a:rPr lang="en-US" altLang="zh-CN" sz="1400" dirty="0" smtClean="0"/>
                        <a:t>8</a:t>
                      </a:r>
                      <a:endParaRPr lang="zh-CN" altLang="en-US" sz="1400" dirty="0"/>
                    </a:p>
                  </a:txBody>
                  <a:tcPr/>
                </a:tc>
              </a:tr>
              <a:tr h="285810">
                <a:tc>
                  <a:txBody>
                    <a:bodyPr/>
                    <a:lstStyle/>
                    <a:p>
                      <a:pPr algn="l"/>
                      <a:r>
                        <a:rPr lang="en-US" altLang="zh-CN" sz="1400" dirty="0" smtClean="0"/>
                        <a:t>coverage</a:t>
                      </a:r>
                      <a:r>
                        <a:rPr lang="en-US" altLang="zh-CN" sz="1400" baseline="0" dirty="0" smtClean="0"/>
                        <a:t> of BSS</a:t>
                      </a:r>
                      <a:endParaRPr lang="zh-CN" altLang="en-US" sz="1400" dirty="0"/>
                    </a:p>
                  </a:txBody>
                  <a:tcPr/>
                </a:tc>
                <a:tc>
                  <a:txBody>
                    <a:bodyPr/>
                    <a:lstStyle/>
                    <a:p>
                      <a:pPr algn="ctr"/>
                      <a:r>
                        <a:rPr lang="en-US" altLang="zh-CN" sz="1400" dirty="0" smtClean="0"/>
                        <a:t>10 m * 10 m</a:t>
                      </a:r>
                      <a:endParaRPr lang="zh-CN" altLang="en-US" sz="1400" dirty="0"/>
                    </a:p>
                  </a:txBody>
                  <a:tcPr/>
                </a:tc>
              </a:tr>
              <a:tr h="415449">
                <a:tc>
                  <a:txBody>
                    <a:bodyPr/>
                    <a:lstStyle/>
                    <a:p>
                      <a:pPr algn="l"/>
                      <a:r>
                        <a:rPr lang="en-US" altLang="zh-CN" sz="1400" dirty="0" smtClean="0"/>
                        <a:t>Distance between two AP MLDs</a:t>
                      </a:r>
                      <a:endParaRPr lang="zh-CN" altLang="en-US" sz="1400" dirty="0"/>
                    </a:p>
                  </a:txBody>
                  <a:tcPr/>
                </a:tc>
                <a:tc>
                  <a:txBody>
                    <a:bodyPr/>
                    <a:lstStyle/>
                    <a:p>
                      <a:pPr algn="ctr"/>
                      <a:r>
                        <a:rPr lang="en-US" altLang="zh-CN" sz="1400" dirty="0" smtClean="0"/>
                        <a:t>30 m</a:t>
                      </a:r>
                      <a:endParaRPr lang="zh-CN" altLang="en-US" sz="1400" dirty="0"/>
                    </a:p>
                  </a:txBody>
                  <a:tcPr/>
                </a:tc>
              </a:tr>
              <a:tr h="285810">
                <a:tc>
                  <a:txBody>
                    <a:bodyPr/>
                    <a:lstStyle/>
                    <a:p>
                      <a:pPr algn="l"/>
                      <a:r>
                        <a:rPr lang="en-US" altLang="zh-CN" sz="1400" dirty="0" smtClean="0"/>
                        <a:t>BW</a:t>
                      </a:r>
                      <a:endParaRPr lang="zh-CN" altLang="en-US" sz="1400" dirty="0"/>
                    </a:p>
                  </a:txBody>
                  <a:tcPr/>
                </a:tc>
                <a:tc>
                  <a:txBody>
                    <a:bodyPr/>
                    <a:lstStyle/>
                    <a:p>
                      <a:pPr algn="ctr"/>
                      <a:r>
                        <a:rPr lang="en-US" altLang="zh-CN" sz="1400" dirty="0" smtClean="0"/>
                        <a:t>80 MHz</a:t>
                      </a:r>
                      <a:endParaRPr lang="zh-CN" altLang="en-US" sz="1400" dirty="0"/>
                    </a:p>
                  </a:txBody>
                  <a:tcPr/>
                </a:tc>
              </a:tr>
              <a:tr h="285810">
                <a:tc>
                  <a:txBody>
                    <a:bodyPr/>
                    <a:lstStyle/>
                    <a:p>
                      <a:pPr algn="l"/>
                      <a:r>
                        <a:rPr lang="en-US" altLang="zh-CN" sz="1400" dirty="0" smtClean="0"/>
                        <a:t>MCS</a:t>
                      </a:r>
                      <a:endParaRPr lang="zh-CN" altLang="en-US" sz="1400" dirty="0"/>
                    </a:p>
                  </a:txBody>
                  <a:tcPr/>
                </a:tc>
                <a:tc>
                  <a:txBody>
                    <a:bodyPr/>
                    <a:lstStyle/>
                    <a:p>
                      <a:pPr algn="ctr"/>
                      <a:r>
                        <a:rPr lang="en-US" altLang="zh-CN" sz="1400" dirty="0" smtClean="0"/>
                        <a:t>11</a:t>
                      </a:r>
                      <a:endParaRPr lang="zh-CN" altLang="en-US" sz="1400" dirty="0"/>
                    </a:p>
                  </a:txBody>
                  <a:tcPr/>
                </a:tc>
              </a:tr>
              <a:tr h="285810">
                <a:tc>
                  <a:txBody>
                    <a:bodyPr/>
                    <a:lstStyle/>
                    <a:p>
                      <a:pPr algn="l"/>
                      <a:r>
                        <a:rPr lang="en-US" altLang="zh-CN" sz="1400" dirty="0" smtClean="0"/>
                        <a:t>Traffic direction </a:t>
                      </a:r>
                      <a:endParaRPr lang="zh-CN" altLang="en-US" sz="1400" dirty="0"/>
                    </a:p>
                  </a:txBody>
                  <a:tcPr/>
                </a:tc>
                <a:tc>
                  <a:txBody>
                    <a:bodyPr/>
                    <a:lstStyle/>
                    <a:p>
                      <a:pPr algn="ctr"/>
                      <a:r>
                        <a:rPr lang="en-US" altLang="zh-CN" sz="1400" dirty="0" smtClean="0"/>
                        <a:t>UL + DL</a:t>
                      </a:r>
                      <a:endParaRPr lang="zh-CN" altLang="en-US" sz="1400" dirty="0"/>
                    </a:p>
                  </a:txBody>
                  <a:tcPr/>
                </a:tc>
              </a:tr>
              <a:tr h="285810">
                <a:tc>
                  <a:txBody>
                    <a:bodyPr/>
                    <a:lstStyle/>
                    <a:p>
                      <a:pPr algn="l"/>
                      <a:r>
                        <a:rPr lang="en-US" altLang="zh-CN" sz="1400" dirty="0" smtClean="0"/>
                        <a:t>DL</a:t>
                      </a:r>
                      <a:r>
                        <a:rPr lang="en-US" altLang="zh-CN" sz="1400" baseline="0" dirty="0" smtClean="0"/>
                        <a:t> PPDU type</a:t>
                      </a:r>
                      <a:endParaRPr lang="zh-CN" altLang="en-US" sz="1400" dirty="0"/>
                    </a:p>
                  </a:txBody>
                  <a:tcPr/>
                </a:tc>
                <a:tc>
                  <a:txBody>
                    <a:bodyPr/>
                    <a:lstStyle/>
                    <a:p>
                      <a:pPr algn="ctr"/>
                      <a:r>
                        <a:rPr lang="en-US" altLang="zh-CN" sz="1400" dirty="0" smtClean="0"/>
                        <a:t>MU-MIMO (4*4)</a:t>
                      </a:r>
                      <a:endParaRPr lang="zh-CN" altLang="en-US" sz="1400" dirty="0"/>
                    </a:p>
                  </a:txBody>
                  <a:tcPr/>
                </a:tc>
              </a:tr>
              <a:tr h="685943">
                <a:tc>
                  <a:txBody>
                    <a:bodyPr/>
                    <a:lstStyle/>
                    <a:p>
                      <a:pPr algn="l"/>
                      <a:r>
                        <a:rPr lang="en-US" altLang="zh-CN" sz="1400" dirty="0" smtClean="0"/>
                        <a:t>UL PPDU type</a:t>
                      </a:r>
                      <a:endParaRPr lang="zh-CN" altLang="en-US" sz="1400" dirty="0"/>
                    </a:p>
                  </a:txBody>
                  <a:tcPr/>
                </a:tc>
                <a:tc>
                  <a:txBody>
                    <a:bodyPr/>
                    <a:lstStyle/>
                    <a:p>
                      <a:pPr algn="ctr"/>
                      <a:r>
                        <a:rPr lang="en-US" altLang="zh-CN" sz="1400" dirty="0" smtClean="0"/>
                        <a:t>MU-MIMO for TB PPDU (4*4);</a:t>
                      </a:r>
                    </a:p>
                    <a:p>
                      <a:pPr algn="ctr"/>
                      <a:r>
                        <a:rPr lang="en-US" altLang="zh-CN" sz="1400" dirty="0" smtClean="0"/>
                        <a:t>SISO</a:t>
                      </a:r>
                      <a:r>
                        <a:rPr lang="en-US" altLang="zh-CN" sz="1400" baseline="0" dirty="0" smtClean="0"/>
                        <a:t> for NSTR EDCA;</a:t>
                      </a:r>
                    </a:p>
                    <a:p>
                      <a:pPr algn="ctr"/>
                      <a:r>
                        <a:rPr lang="en-US" altLang="zh-CN" sz="1400" baseline="0" dirty="0" smtClean="0"/>
                        <a:t>2*2 MIMO for EMLSR EDCA</a:t>
                      </a:r>
                      <a:endParaRPr lang="zh-CN" altLang="en-US" sz="1400" dirty="0"/>
                    </a:p>
                  </a:txBody>
                  <a:tcPr/>
                </a:tc>
              </a:tr>
              <a:tr h="285810">
                <a:tc>
                  <a:txBody>
                    <a:bodyPr/>
                    <a:lstStyle/>
                    <a:p>
                      <a:pPr algn="l"/>
                      <a:r>
                        <a:rPr lang="en-US" altLang="zh-CN" sz="1400" dirty="0" smtClean="0"/>
                        <a:t>MPDU size</a:t>
                      </a:r>
                      <a:endParaRPr lang="zh-CN" altLang="en-US" sz="1400" dirty="0"/>
                    </a:p>
                  </a:txBody>
                  <a:tcPr/>
                </a:tc>
                <a:tc>
                  <a:txBody>
                    <a:bodyPr/>
                    <a:lstStyle/>
                    <a:p>
                      <a:pPr algn="ctr"/>
                      <a:r>
                        <a:rPr lang="en-US" altLang="zh-CN" sz="1400" dirty="0" smtClean="0"/>
                        <a:t>1500 Bytes</a:t>
                      </a:r>
                      <a:endParaRPr lang="zh-CN" altLang="en-US" sz="1400" dirty="0"/>
                    </a:p>
                  </a:txBody>
                  <a:tcPr/>
                </a:tc>
              </a:tr>
              <a:tr h="285810">
                <a:tc>
                  <a:txBody>
                    <a:bodyPr/>
                    <a:lstStyle/>
                    <a:p>
                      <a:pPr algn="l"/>
                      <a:r>
                        <a:rPr lang="en-US" altLang="zh-CN" sz="1400" dirty="0" smtClean="0"/>
                        <a:t>Switch</a:t>
                      </a:r>
                      <a:r>
                        <a:rPr lang="en-US" altLang="zh-CN" sz="1400" baseline="0" dirty="0" smtClean="0"/>
                        <a:t> delay of EMLSR</a:t>
                      </a:r>
                      <a:endParaRPr lang="zh-CN" altLang="en-US" sz="1400" dirty="0"/>
                    </a:p>
                  </a:txBody>
                  <a:tcPr/>
                </a:tc>
                <a:tc>
                  <a:txBody>
                    <a:bodyPr/>
                    <a:lstStyle/>
                    <a:p>
                      <a:pPr algn="ctr"/>
                      <a:r>
                        <a:rPr lang="en-US" altLang="zh-CN" sz="1400" dirty="0" smtClean="0"/>
                        <a:t>128 us</a:t>
                      </a:r>
                      <a:endParaRPr lang="zh-CN" altLang="en-US" sz="1400" dirty="0"/>
                    </a:p>
                  </a:txBody>
                  <a:tcPr/>
                </a:tc>
              </a:tr>
              <a:tr h="285810">
                <a:tc>
                  <a:txBody>
                    <a:bodyPr/>
                    <a:lstStyle/>
                    <a:p>
                      <a:pPr algn="l"/>
                      <a:r>
                        <a:rPr lang="en-US" altLang="zh-CN" sz="1400" dirty="0" smtClean="0"/>
                        <a:t>Blindness period</a:t>
                      </a:r>
                      <a:endParaRPr lang="zh-CN" altLang="en-US" sz="1400" dirty="0"/>
                    </a:p>
                  </a:txBody>
                  <a:tcPr/>
                </a:tc>
                <a:tc>
                  <a:txBody>
                    <a:bodyPr/>
                    <a:lstStyle/>
                    <a:p>
                      <a:pPr algn="ctr"/>
                      <a:r>
                        <a:rPr lang="en-US" altLang="zh-CN" sz="1400" dirty="0" smtClean="0"/>
                        <a:t>5.484 </a:t>
                      </a:r>
                      <a:r>
                        <a:rPr lang="en-US" altLang="zh-CN" sz="1400" dirty="0" err="1" smtClean="0"/>
                        <a:t>ms</a:t>
                      </a:r>
                      <a:endParaRPr lang="zh-CN" altLang="en-US" sz="1400" dirty="0"/>
                    </a:p>
                  </a:txBody>
                  <a:tcPr/>
                </a:tc>
              </a:tr>
            </a:tbl>
          </a:graphicData>
        </a:graphic>
      </p:graphicFrame>
    </p:spTree>
    <p:extLst>
      <p:ext uri="{BB962C8B-B14F-4D97-AF65-F5344CB8AC3E}">
        <p14:creationId xmlns:p14="http://schemas.microsoft.com/office/powerpoint/2010/main" val="4025854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Simulation Results of Throughput</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7" name="文本框 6"/>
          <p:cNvSpPr txBox="1"/>
          <p:nvPr/>
        </p:nvSpPr>
        <p:spPr>
          <a:xfrm>
            <a:off x="792933" y="1752600"/>
            <a:ext cx="2305439" cy="276999"/>
          </a:xfrm>
          <a:prstGeom prst="rect">
            <a:avLst/>
          </a:prstGeom>
          <a:noFill/>
        </p:spPr>
        <p:txBody>
          <a:bodyPr wrap="none" rtlCol="0">
            <a:spAutoFit/>
          </a:bodyPr>
          <a:lstStyle/>
          <a:p>
            <a:r>
              <a:rPr lang="en-US" altLang="zh-CN" dirty="0" smtClean="0"/>
              <a:t>Max number </a:t>
            </a:r>
            <a:r>
              <a:rPr lang="en-US" altLang="zh-CN" dirty="0" smtClean="0"/>
              <a:t>of aggregation = 256</a:t>
            </a:r>
            <a:endParaRPr lang="zh-CN" altLang="en-US" dirty="0"/>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293161"/>
            <a:ext cx="7328153" cy="2431239"/>
          </a:xfrm>
          <a:prstGeom prst="rect">
            <a:avLst/>
          </a:prstGeom>
        </p:spPr>
      </p:pic>
    </p:spTree>
    <p:extLst>
      <p:ext uri="{BB962C8B-B14F-4D97-AF65-F5344CB8AC3E}">
        <p14:creationId xmlns:p14="http://schemas.microsoft.com/office/powerpoint/2010/main" val="1650728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Simulation Results of Delay</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10" name="文本框 9"/>
          <p:cNvSpPr txBox="1"/>
          <p:nvPr/>
        </p:nvSpPr>
        <p:spPr>
          <a:xfrm>
            <a:off x="423472" y="1475601"/>
            <a:ext cx="1689886" cy="276999"/>
          </a:xfrm>
          <a:prstGeom prst="rect">
            <a:avLst/>
          </a:prstGeom>
          <a:noFill/>
        </p:spPr>
        <p:txBody>
          <a:bodyPr wrap="none" rtlCol="0">
            <a:spAutoFit/>
          </a:bodyPr>
          <a:lstStyle/>
          <a:p>
            <a:r>
              <a:rPr lang="en-US" altLang="zh-CN" dirty="0" smtClean="0"/>
              <a:t>MPDU size = 200 Bytes</a:t>
            </a:r>
            <a:endParaRPr lang="zh-CN" altLang="en-US" dirty="0"/>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752600"/>
            <a:ext cx="8229600" cy="2286000"/>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0507"/>
            <a:ext cx="2395896" cy="2088000"/>
          </a:xfrm>
          <a:prstGeom prst="rect">
            <a:avLst/>
          </a:prstGeom>
        </p:spPr>
      </p:pic>
      <p:pic>
        <p:nvPicPr>
          <p:cNvPr id="12" name="图片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52303" y="4100997"/>
            <a:ext cx="2395897" cy="2088000"/>
          </a:xfrm>
          <a:prstGeom prst="rect">
            <a:avLst/>
          </a:prstGeom>
        </p:spPr>
      </p:pic>
      <p:pic>
        <p:nvPicPr>
          <p:cNvPr id="16" name="图片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38304" y="4114800"/>
            <a:ext cx="2395896" cy="2088000"/>
          </a:xfrm>
          <a:prstGeom prst="rect">
            <a:avLst/>
          </a:prstGeom>
        </p:spPr>
      </p:pic>
      <p:pic>
        <p:nvPicPr>
          <p:cNvPr id="17" name="图片 1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05600" y="4114800"/>
            <a:ext cx="2395898" cy="2088000"/>
          </a:xfrm>
          <a:prstGeom prst="rect">
            <a:avLst/>
          </a:prstGeom>
        </p:spPr>
      </p:pic>
    </p:spTree>
    <p:extLst>
      <p:ext uri="{BB962C8B-B14F-4D97-AF65-F5344CB8AC3E}">
        <p14:creationId xmlns:p14="http://schemas.microsoft.com/office/powerpoint/2010/main" val="1598916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sz="1800" dirty="0" smtClean="0"/>
              <a:t>When a link pair of a non-AP MLD cannot realize STR, there are three possible modes to choose: NSTR, MLSR and EMLSR. </a:t>
            </a:r>
          </a:p>
          <a:p>
            <a:pPr algn="just"/>
            <a:r>
              <a:rPr lang="en-US" sz="1800" dirty="0" smtClean="0"/>
              <a:t>Based on the performance analysis, NSTR is the best, EMLSR is the second, and MLSR is the worst;</a:t>
            </a:r>
          </a:p>
          <a:p>
            <a:pPr algn="just"/>
            <a:r>
              <a:rPr lang="en-US" sz="1800" dirty="0" smtClean="0"/>
              <a:t>NSTR and MLSR are already mandatorily supported at AP MLD side, a non-AP STA could choose NSTR for better performance, or MLSR for simple operation;</a:t>
            </a:r>
            <a:endParaRPr lang="en-US" sz="1600" dirty="0" smtClean="0"/>
          </a:p>
          <a:p>
            <a:pPr algn="just"/>
            <a:r>
              <a:rPr lang="en-US" sz="1800" dirty="0"/>
              <a:t>Mandate EMLSR at AP MLD side </a:t>
            </a:r>
            <a:r>
              <a:rPr lang="en-US" sz="1800" dirty="0" smtClean="0"/>
              <a:t>will add too many options which add the complexity at AP MLD side;</a:t>
            </a:r>
          </a:p>
          <a:p>
            <a:pPr algn="just"/>
            <a:r>
              <a:rPr lang="en-US" sz="1800" dirty="0" smtClean="0"/>
              <a:t>Suggest to keep EMLSR as an optional feature.</a:t>
            </a:r>
            <a:endParaRPr lang="en-US" sz="1800" dirty="0"/>
          </a:p>
          <a:p>
            <a:endParaRPr lang="en-US" sz="18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标题 5"/>
          <p:cNvSpPr>
            <a:spLocks noGrp="1"/>
          </p:cNvSpPr>
          <p:nvPr>
            <p:ph type="title"/>
          </p:nvPr>
        </p:nvSpPr>
        <p:spPr/>
        <p:txBody>
          <a:bodyPr/>
          <a:lstStyle/>
          <a:p>
            <a:r>
              <a:rPr lang="en-US" dirty="0" smtClean="0"/>
              <a:t>Summary</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112099</TotalTime>
  <Words>1121</Words>
  <Application>Microsoft Office PowerPoint</Application>
  <PresentationFormat>全屏显示(4:3)</PresentationFormat>
  <Paragraphs>194</Paragraphs>
  <Slides>10</Slides>
  <Notes>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Qualcomm Office Regular</vt:lpstr>
      <vt:lpstr>Qualcomm Regular</vt:lpstr>
      <vt:lpstr>宋体</vt:lpstr>
      <vt:lpstr>Arial</vt:lpstr>
      <vt:lpstr>Calibri</vt:lpstr>
      <vt:lpstr>Times New Roman</vt:lpstr>
      <vt:lpstr>802-11-Submission</vt:lpstr>
      <vt:lpstr>Discussion of NSTR and EMLSR</vt:lpstr>
      <vt:lpstr>CID 5773</vt:lpstr>
      <vt:lpstr>Background</vt:lpstr>
      <vt:lpstr>Performance loss compared with STR</vt:lpstr>
      <vt:lpstr>Comparison between NSTR and EMLSR</vt:lpstr>
      <vt:lpstr>Setting of System Level Simulation</vt:lpstr>
      <vt:lpstr>Simulation Results of Throughput</vt:lpstr>
      <vt:lpstr>Simulation Results of Delay</vt:lpstr>
      <vt:lpstr>Summary</vt:lpstr>
      <vt:lpstr>Straw Poll</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2139</cp:revision>
  <cp:lastPrinted>1998-02-10T13:28:06Z</cp:lastPrinted>
  <dcterms:created xsi:type="dcterms:W3CDTF">2004-12-02T14:01:45Z</dcterms:created>
  <dcterms:modified xsi:type="dcterms:W3CDTF">2022-03-08T03:38:12Z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(3)7JsiaHRw93gGjXHhCMdgMAVhm7Ru0mh6N7ZU2gH7iXxxksqX2WfN6Ghv2mwmJeOoHM6XYfr6
rp+9yJz4vPUjjkGqtpXT4aO6FPcLCDhS/hyhMyOWItA3iMhYC/i+fpdJ+fw7rVLV+RcyPrh9
Kw+wAum8rDJ+F7Uk4dsak7nRbRo0DUznNjvUTWHEYKkMYYS84iW7oecQ5A58RWWvC70D5EVH
6a7PfxzoDV32I8LSmN</vt:lpwstr>
  </property>
  <property fmtid="{D5CDD505-2E9C-101B-9397-08002B2CF9AE}" pid="4" name="_2015_ms_pID_7253431">
    <vt:lpwstr>AavxdZ2UWXONiuMIBa6KHm3O6DCYUFlB7XWuZRCFRzKICOTQmUyTSn
jIlEIO5JqHWLjrSe7/OM7co6JIJ4esYRFPp26nmWeipkWIciCwi/CWJdpfXxZQsD9F4lS7Us
K3HZ8lcDAhX2pj4bmRn6LinvAXP2xJzZHAs6tdyjTOYakzmBDa1vC6lsIaGl1or9oc+Sug6T
I3ue16vI0/veG89B9rZvDlMtMkyQSirlpZJC</vt:lpwstr>
  </property>
  <property fmtid="{D5CDD505-2E9C-101B-9397-08002B2CF9AE}" pid="5" name="_2015_ms_pID_7253432">
    <vt:lpwstr>MCPwEJ3LYvW9ZqYA+wmhLMw=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1645669543</vt:lpwstr>
  </property>
</Properties>
</file>