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11"/>
    <p:restoredTop sz="94694"/>
  </p:normalViewPr>
  <p:slideViewPr>
    <p:cSldViewPr snapToGrid="0" snapToObjects="1">
      <p:cViewPr varScale="1">
        <p:scale>
          <a:sx n="125" d="100"/>
          <a:sy n="125" d="100"/>
        </p:scale>
        <p:origin x="48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B7E18-5D77-214C-AA21-4784393E5004}" type="datetimeFigureOut">
              <a:rPr lang="en-ES" smtClean="0"/>
              <a:t>15/2/22</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6D337D-7ADC-3A46-B3F9-7D83C346E976}" type="slidenum">
              <a:rPr lang="en-ES" smtClean="0"/>
              <a:t>‹#›</a:t>
            </a:fld>
            <a:endParaRPr lang="en-ES"/>
          </a:p>
        </p:txBody>
      </p:sp>
    </p:spTree>
    <p:extLst>
      <p:ext uri="{BB962C8B-B14F-4D97-AF65-F5344CB8AC3E}">
        <p14:creationId xmlns:p14="http://schemas.microsoft.com/office/powerpoint/2010/main" val="2309896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9C6D337D-7ADC-3A46-B3F9-7D83C346E976}" type="slidenum">
              <a:rPr lang="en-ES" smtClean="0"/>
              <a:t>4</a:t>
            </a:fld>
            <a:endParaRPr lang="en-ES"/>
          </a:p>
        </p:txBody>
      </p:sp>
    </p:spTree>
    <p:extLst>
      <p:ext uri="{BB962C8B-B14F-4D97-AF65-F5344CB8AC3E}">
        <p14:creationId xmlns:p14="http://schemas.microsoft.com/office/powerpoint/2010/main" val="1648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February 2022</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88398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February 2022</a:t>
            </a:r>
            <a:endParaRPr lang="en-GB" dirty="0"/>
          </a:p>
        </p:txBody>
      </p:sp>
    </p:spTree>
    <p:extLst>
      <p:ext uri="{BB962C8B-B14F-4D97-AF65-F5344CB8AC3E}">
        <p14:creationId xmlns:p14="http://schemas.microsoft.com/office/powerpoint/2010/main" val="32576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February 2022</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34612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February 2022</a:t>
            </a:r>
            <a:endParaRPr lang="en-GB" dirty="0"/>
          </a:p>
        </p:txBody>
      </p:sp>
      <p:sp>
        <p:nvSpPr>
          <p:cNvPr id="6" name="Footer Placeholder 5"/>
          <p:cNvSpPr>
            <a:spLocks noGrp="1"/>
          </p:cNvSpPr>
          <p:nvPr>
            <p:ph type="ftr" idx="11"/>
          </p:nvPr>
        </p:nvSpPr>
        <p:spPr/>
        <p:txBody>
          <a:bodyPr/>
          <a:lstStyle>
            <a:lvl1pPr>
              <a:defRPr/>
            </a:lvl1pPr>
          </a:lstStyle>
          <a:p>
            <a:r>
              <a:rPr lang="en-GB"/>
              <a:t>A.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1648826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February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4165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February 2022</a:t>
            </a:r>
            <a:endParaRPr lang="en-GB" dirty="0"/>
          </a:p>
        </p:txBody>
      </p:sp>
      <p:sp>
        <p:nvSpPr>
          <p:cNvPr id="4" name="Footer Placeholder 3"/>
          <p:cNvSpPr>
            <a:spLocks noGrp="1"/>
          </p:cNvSpPr>
          <p:nvPr>
            <p:ph type="ftr" idx="11"/>
          </p:nvPr>
        </p:nvSpPr>
        <p:spPr/>
        <p:txBody>
          <a:bodyPr/>
          <a:lstStyle>
            <a:lvl1pPr>
              <a:defRPr/>
            </a:lvl1pPr>
          </a:lstStyle>
          <a:p>
            <a:r>
              <a:rPr lang="en-GB"/>
              <a:t>A.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37599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February 2022</a:t>
            </a:r>
            <a:endParaRPr lang="en-GB" dirty="0"/>
          </a:p>
        </p:txBody>
      </p:sp>
      <p:sp>
        <p:nvSpPr>
          <p:cNvPr id="3" name="Footer Placeholder 2"/>
          <p:cNvSpPr>
            <a:spLocks noGrp="1"/>
          </p:cNvSpPr>
          <p:nvPr>
            <p:ph type="ftr" idx="11"/>
          </p:nvPr>
        </p:nvSpPr>
        <p:spPr/>
        <p:txBody>
          <a:bodyPr/>
          <a:lstStyle>
            <a:lvl1pPr>
              <a:defRPr/>
            </a:lvl1pPr>
          </a:lstStyle>
          <a:p>
            <a:r>
              <a:rPr lang="en-GB"/>
              <a:t>A.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91349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February 2022</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397964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February 2022</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4811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February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802.11-22/341r0</a:t>
            </a:r>
          </a:p>
        </p:txBody>
      </p:sp>
    </p:spTree>
    <p:extLst>
      <p:ext uri="{BB962C8B-B14F-4D97-AF65-F5344CB8AC3E}">
        <p14:creationId xmlns:p14="http://schemas.microsoft.com/office/powerpoint/2010/main" val="305128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3AE91-4013-9B4E-9B4A-E002A1CA1E58}"/>
              </a:ext>
            </a:extLst>
          </p:cNvPr>
          <p:cNvSpPr>
            <a:spLocks noGrp="1"/>
          </p:cNvSpPr>
          <p:nvPr>
            <p:ph type="ctrTitle"/>
          </p:nvPr>
        </p:nvSpPr>
        <p:spPr>
          <a:xfrm>
            <a:off x="914400" y="671741"/>
            <a:ext cx="10363200" cy="1470025"/>
          </a:xfrm>
        </p:spPr>
        <p:txBody>
          <a:bodyPr/>
          <a:lstStyle/>
          <a:p>
            <a:r>
              <a:rPr lang="en-ES" dirty="0"/>
              <a:t>TGbc: Resolution to CID 2074 (Second part)</a:t>
            </a:r>
            <a:br>
              <a:rPr lang="en-ES" dirty="0"/>
            </a:br>
            <a:r>
              <a:rPr lang="en-ES" sz="2000" b="0" dirty="0"/>
              <a:t>Date: 2022-02-15</a:t>
            </a:r>
            <a:endParaRPr lang="en-ES" b="0" dirty="0"/>
          </a:p>
        </p:txBody>
      </p:sp>
      <p:sp>
        <p:nvSpPr>
          <p:cNvPr id="5" name="Date Placeholder 4">
            <a:extLst>
              <a:ext uri="{FF2B5EF4-FFF2-40B4-BE49-F238E27FC236}">
                <a16:creationId xmlns:a16="http://schemas.microsoft.com/office/drawing/2014/main" id="{779CFB6E-295E-8A4D-8C44-0AD4A4BE4D7A}"/>
              </a:ext>
            </a:extLst>
          </p:cNvPr>
          <p:cNvSpPr>
            <a:spLocks noGrp="1"/>
          </p:cNvSpPr>
          <p:nvPr>
            <p:ph type="dt" idx="10"/>
          </p:nvPr>
        </p:nvSpPr>
        <p:spPr/>
        <p:txBody>
          <a:bodyPr/>
          <a:lstStyle/>
          <a:p>
            <a:r>
              <a:rPr lang="es-ES_tradnl" dirty="0" err="1"/>
              <a:t>February</a:t>
            </a:r>
            <a:r>
              <a:rPr lang="es-ES_tradnl" dirty="0"/>
              <a:t> 2022</a:t>
            </a:r>
            <a:endParaRPr lang="en-GB" dirty="0"/>
          </a:p>
        </p:txBody>
      </p:sp>
      <p:sp>
        <p:nvSpPr>
          <p:cNvPr id="6" name="Footer Placeholder 5">
            <a:extLst>
              <a:ext uri="{FF2B5EF4-FFF2-40B4-BE49-F238E27FC236}">
                <a16:creationId xmlns:a16="http://schemas.microsoft.com/office/drawing/2014/main" id="{4420A764-D902-5F4E-94BA-19149FE3B7A5}"/>
              </a:ext>
            </a:extLst>
          </p:cNvPr>
          <p:cNvSpPr>
            <a:spLocks noGrp="1"/>
          </p:cNvSpPr>
          <p:nvPr>
            <p:ph type="ftr" idx="11"/>
          </p:nvPr>
        </p:nvSpPr>
        <p:spPr/>
        <p:txBody>
          <a:bodyPr/>
          <a:lstStyle/>
          <a:p>
            <a:r>
              <a:rPr lang="en-GB"/>
              <a:t>A. de la Oliva, InterDigital</a:t>
            </a:r>
            <a:endParaRPr lang="en-GB" dirty="0"/>
          </a:p>
        </p:txBody>
      </p:sp>
      <p:sp>
        <p:nvSpPr>
          <p:cNvPr id="8" name="Rectangle 4">
            <a:extLst>
              <a:ext uri="{FF2B5EF4-FFF2-40B4-BE49-F238E27FC236}">
                <a16:creationId xmlns:a16="http://schemas.microsoft.com/office/drawing/2014/main" id="{0EE13AE3-2D46-D941-BB8F-28467C5BCE82}"/>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3">
            <a:extLst>
              <a:ext uri="{FF2B5EF4-FFF2-40B4-BE49-F238E27FC236}">
                <a16:creationId xmlns:a16="http://schemas.microsoft.com/office/drawing/2014/main" id="{3DA16C75-0D71-0346-BD84-12B1B774824B}"/>
              </a:ext>
            </a:extLst>
          </p:cNvPr>
          <p:cNvGraphicFramePr>
            <a:graphicFrameLocks noGrp="1"/>
          </p:cNvGraphicFramePr>
          <p:nvPr>
            <p:extLst>
              <p:ext uri="{D42A27DB-BD31-4B8C-83A1-F6EECF244321}">
                <p14:modId xmlns:p14="http://schemas.microsoft.com/office/powerpoint/2010/main" val="2838899585"/>
              </p:ext>
            </p:extLst>
          </p:nvPr>
        </p:nvGraphicFramePr>
        <p:xfrm>
          <a:off x="1191154" y="2433637"/>
          <a:ext cx="9629245" cy="184404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Xiaofei Wang</a:t>
                      </a:r>
                    </a:p>
                  </a:txBody>
                  <a:tcPr/>
                </a:tc>
                <a:tc>
                  <a:txBody>
                    <a:bodyPr/>
                    <a:lstStyle/>
                    <a:p>
                      <a:r>
                        <a:rPr lang="en-ES" sz="1400" kern="1200" dirty="0">
                          <a:solidFill>
                            <a:schemeClr val="tx1"/>
                          </a:solidFill>
                          <a:latin typeface="+mn-lt"/>
                          <a:ea typeface="+mn-ea"/>
                          <a:cs typeface="+mn-cs"/>
                        </a:rPr>
                        <a:t>Interdigital</a:t>
                      </a:r>
                    </a:p>
                  </a:txBody>
                  <a:tcPr/>
                </a:tc>
                <a:tc>
                  <a:txBody>
                    <a:bodyPr/>
                    <a:lstStyle/>
                    <a:p>
                      <a:endParaRPr lang="en-ES" dirty="0"/>
                    </a:p>
                  </a:txBody>
                  <a:tcPr/>
                </a:tc>
                <a:tc>
                  <a:txBody>
                    <a:bodyPr/>
                    <a:lstStyle/>
                    <a:p>
                      <a:endParaRPr lang="en-ES"/>
                    </a:p>
                  </a:txBody>
                  <a:tcPr/>
                </a:tc>
                <a:tc>
                  <a:txBody>
                    <a:bodyPr/>
                    <a:lstStyle/>
                    <a:p>
                      <a:endParaRPr lang="en-ES"/>
                    </a:p>
                  </a:txBody>
                  <a:tcPr/>
                </a:tc>
                <a:extLst>
                  <a:ext uri="{0D108BD9-81ED-4DB2-BD59-A6C34878D82A}">
                    <a16:rowId xmlns:a16="http://schemas.microsoft.com/office/drawing/2014/main" val="3423799968"/>
                  </a:ext>
                </a:extLst>
              </a:tr>
              <a:tr h="370840">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dirty="0"/>
                    </a:p>
                  </a:txBody>
                  <a:tcPr/>
                </a:tc>
                <a:tc>
                  <a:txBody>
                    <a:bodyPr/>
                    <a:lstStyle/>
                    <a:p>
                      <a:endParaRPr lang="en-ES" dirty="0"/>
                    </a:p>
                  </a:txBody>
                  <a:tcPr/>
                </a:tc>
                <a:extLst>
                  <a:ext uri="{0D108BD9-81ED-4DB2-BD59-A6C34878D82A}">
                    <a16:rowId xmlns:a16="http://schemas.microsoft.com/office/drawing/2014/main" val="3071180347"/>
                  </a:ext>
                </a:extLst>
              </a:tr>
            </a:tbl>
          </a:graphicData>
        </a:graphic>
      </p:graphicFrame>
    </p:spTree>
    <p:extLst>
      <p:ext uri="{BB962C8B-B14F-4D97-AF65-F5344CB8AC3E}">
        <p14:creationId xmlns:p14="http://schemas.microsoft.com/office/powerpoint/2010/main" val="269121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B7B2-3603-F34B-B9FC-339EF77AE31F}"/>
              </a:ext>
            </a:extLst>
          </p:cNvPr>
          <p:cNvSpPr>
            <a:spLocks noGrp="1"/>
          </p:cNvSpPr>
          <p:nvPr>
            <p:ph type="title"/>
          </p:nvPr>
        </p:nvSpPr>
        <p:spPr/>
        <p:txBody>
          <a:bodyPr/>
          <a:lstStyle/>
          <a:p>
            <a:r>
              <a:rPr lang="en-ES" dirty="0"/>
              <a:t>Motivation</a:t>
            </a:r>
          </a:p>
        </p:txBody>
      </p:sp>
      <p:sp>
        <p:nvSpPr>
          <p:cNvPr id="3" name="Content Placeholder 2">
            <a:extLst>
              <a:ext uri="{FF2B5EF4-FFF2-40B4-BE49-F238E27FC236}">
                <a16:creationId xmlns:a16="http://schemas.microsoft.com/office/drawing/2014/main" id="{9BE11F7D-2967-5A49-ADA1-BBF42699BCC3}"/>
              </a:ext>
            </a:extLst>
          </p:cNvPr>
          <p:cNvSpPr>
            <a:spLocks noGrp="1"/>
          </p:cNvSpPr>
          <p:nvPr>
            <p:ph idx="1"/>
          </p:nvPr>
        </p:nvSpPr>
        <p:spPr>
          <a:xfrm>
            <a:off x="914401" y="1594339"/>
            <a:ext cx="10361084" cy="4113213"/>
          </a:xfrm>
        </p:spPr>
        <p:txBody>
          <a:bodyPr/>
          <a:lstStyle/>
          <a:p>
            <a:pPr>
              <a:buFont typeface="Arial" panose="020B0604020202020204" pitchFamily="34" charset="0"/>
              <a:buChar char="•"/>
            </a:pPr>
            <a:r>
              <a:rPr lang="en-ES" dirty="0"/>
              <a:t>This is a continuation of the RNR presentation (DCN 249)</a:t>
            </a:r>
          </a:p>
          <a:p>
            <a:pPr>
              <a:buFont typeface="Arial" panose="020B0604020202020204" pitchFamily="34" charset="0"/>
              <a:buChar char="•"/>
            </a:pPr>
            <a:r>
              <a:rPr lang="en-ES" dirty="0"/>
              <a:t>There has been several discussions within IEEE 802.11bc about mobility and how to handle STAs moving while receiving EBCS traffic</a:t>
            </a:r>
          </a:p>
          <a:p>
            <a:pPr>
              <a:buFont typeface="Arial" panose="020B0604020202020204" pitchFamily="34" charset="0"/>
              <a:buChar char="•"/>
            </a:pPr>
            <a:r>
              <a:rPr lang="en-ES" dirty="0"/>
              <a:t>An EBCS traffic stream is identified by a Content ID which is local to the AP but unique and shared across APs sharing the same AP certificate.</a:t>
            </a:r>
          </a:p>
          <a:p>
            <a:pPr>
              <a:buFont typeface="Arial" panose="020B0604020202020204" pitchFamily="34" charset="0"/>
              <a:buChar char="•"/>
            </a:pPr>
            <a:r>
              <a:rPr lang="en-ES" dirty="0"/>
              <a:t>In order to consume an EBCS traffic stream in current specification, from a different AP, an EBCs Info frame needs to be received from target AP.</a:t>
            </a:r>
          </a:p>
          <a:p>
            <a:pPr lvl="1">
              <a:buFont typeface="Arial" panose="020B0604020202020204" pitchFamily="34" charset="0"/>
              <a:buChar char="•"/>
            </a:pPr>
            <a:r>
              <a:rPr lang="en-ES" dirty="0"/>
              <a:t>This may take some time</a:t>
            </a:r>
          </a:p>
          <a:p>
            <a:pPr lvl="1">
              <a:buFont typeface="Arial" panose="020B0604020202020204" pitchFamily="34" charset="0"/>
              <a:buChar char="•"/>
            </a:pPr>
            <a:r>
              <a:rPr lang="en-ES" dirty="0"/>
              <a:t>How do we reduce this time?</a:t>
            </a:r>
          </a:p>
        </p:txBody>
      </p:sp>
      <p:sp>
        <p:nvSpPr>
          <p:cNvPr id="4" name="Footer Placeholder 3">
            <a:extLst>
              <a:ext uri="{FF2B5EF4-FFF2-40B4-BE49-F238E27FC236}">
                <a16:creationId xmlns:a16="http://schemas.microsoft.com/office/drawing/2014/main" id="{48E28070-69BD-F048-AA14-9F44E2B8C364}"/>
              </a:ext>
            </a:extLst>
          </p:cNvPr>
          <p:cNvSpPr>
            <a:spLocks noGrp="1"/>
          </p:cNvSpPr>
          <p:nvPr>
            <p:ph type="ftr" idx="14"/>
          </p:nvPr>
        </p:nvSpPr>
        <p:spPr/>
        <p:txBody>
          <a:bodyPr/>
          <a:lstStyle/>
          <a:p>
            <a:r>
              <a:rPr lang="en-GB" dirty="0"/>
              <a:t>A. de la Oliva, </a:t>
            </a:r>
            <a:r>
              <a:rPr lang="en-GB" dirty="0" err="1"/>
              <a:t>InterDigital</a:t>
            </a:r>
            <a:endParaRPr lang="en-GB" dirty="0"/>
          </a:p>
        </p:txBody>
      </p:sp>
      <p:sp>
        <p:nvSpPr>
          <p:cNvPr id="5" name="Date Placeholder 4">
            <a:extLst>
              <a:ext uri="{FF2B5EF4-FFF2-40B4-BE49-F238E27FC236}">
                <a16:creationId xmlns:a16="http://schemas.microsoft.com/office/drawing/2014/main" id="{7A0845FE-4B89-1643-A854-1A88879285B5}"/>
              </a:ext>
            </a:extLst>
          </p:cNvPr>
          <p:cNvSpPr>
            <a:spLocks noGrp="1"/>
          </p:cNvSpPr>
          <p:nvPr>
            <p:ph type="dt" idx="15"/>
          </p:nvPr>
        </p:nvSpPr>
        <p:spPr/>
        <p:txBody>
          <a:bodyPr/>
          <a:lstStyle/>
          <a:p>
            <a:r>
              <a:rPr lang="es-ES_tradnl"/>
              <a:t>February 2022</a:t>
            </a:r>
            <a:endParaRPr lang="en-GB" dirty="0"/>
          </a:p>
        </p:txBody>
      </p:sp>
    </p:spTree>
    <p:extLst>
      <p:ext uri="{BB962C8B-B14F-4D97-AF65-F5344CB8AC3E}">
        <p14:creationId xmlns:p14="http://schemas.microsoft.com/office/powerpoint/2010/main" val="379073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D4717-3A85-464B-B9B2-8C29BC67C823}"/>
              </a:ext>
            </a:extLst>
          </p:cNvPr>
          <p:cNvSpPr>
            <a:spLocks noGrp="1"/>
          </p:cNvSpPr>
          <p:nvPr>
            <p:ph type="title"/>
          </p:nvPr>
        </p:nvSpPr>
        <p:spPr/>
        <p:txBody>
          <a:bodyPr/>
          <a:lstStyle/>
          <a:p>
            <a:r>
              <a:rPr lang="en-ES" dirty="0"/>
              <a:t>Explicitely indicating EBCS Services</a:t>
            </a:r>
          </a:p>
        </p:txBody>
      </p:sp>
      <p:sp>
        <p:nvSpPr>
          <p:cNvPr id="3" name="Content Placeholder 2">
            <a:extLst>
              <a:ext uri="{FF2B5EF4-FFF2-40B4-BE49-F238E27FC236}">
                <a16:creationId xmlns:a16="http://schemas.microsoft.com/office/drawing/2014/main" id="{04DDBA20-2E44-9C4B-B995-CF5112F45DFA}"/>
              </a:ext>
            </a:extLst>
          </p:cNvPr>
          <p:cNvSpPr>
            <a:spLocks noGrp="1"/>
          </p:cNvSpPr>
          <p:nvPr>
            <p:ph idx="1"/>
          </p:nvPr>
        </p:nvSpPr>
        <p:spPr/>
        <p:txBody>
          <a:bodyPr/>
          <a:lstStyle/>
          <a:p>
            <a:pPr>
              <a:buFont typeface="Arial" panose="020B0604020202020204" pitchFamily="34" charset="0"/>
              <a:buChar char="•"/>
            </a:pPr>
            <a:r>
              <a:rPr lang="en-ES" dirty="0"/>
              <a:t>An EBCS Content ID is unique per APs sharing same certificate</a:t>
            </a:r>
          </a:p>
          <a:p>
            <a:pPr>
              <a:buFont typeface="Arial" panose="020B0604020202020204" pitchFamily="34" charset="0"/>
              <a:buChar char="•"/>
            </a:pPr>
            <a:r>
              <a:rPr lang="en-ES" dirty="0"/>
              <a:t>A certificate can be identified by</a:t>
            </a:r>
          </a:p>
          <a:p>
            <a:pPr lvl="1">
              <a:buFont typeface="Arial" panose="020B0604020202020204" pitchFamily="34" charset="0"/>
              <a:buChar char="•"/>
            </a:pPr>
            <a:r>
              <a:rPr lang="en-ES" dirty="0"/>
              <a:t>Issuer name</a:t>
            </a:r>
          </a:p>
          <a:p>
            <a:pPr lvl="1">
              <a:buFont typeface="Arial" panose="020B0604020202020204" pitchFamily="34" charset="0"/>
              <a:buChar char="•"/>
            </a:pPr>
            <a:r>
              <a:rPr lang="en-ES" dirty="0"/>
              <a:t>Serial number</a:t>
            </a:r>
          </a:p>
          <a:p>
            <a:pPr>
              <a:buFont typeface="Arial" panose="020B0604020202020204" pitchFamily="34" charset="0"/>
              <a:buChar char="•"/>
            </a:pPr>
            <a:r>
              <a:rPr lang="en-ES" dirty="0"/>
              <a:t>We can signal in a compact way the services available at an AP and its certificate</a:t>
            </a:r>
          </a:p>
        </p:txBody>
      </p:sp>
      <p:sp>
        <p:nvSpPr>
          <p:cNvPr id="4" name="Footer Placeholder 3">
            <a:extLst>
              <a:ext uri="{FF2B5EF4-FFF2-40B4-BE49-F238E27FC236}">
                <a16:creationId xmlns:a16="http://schemas.microsoft.com/office/drawing/2014/main" id="{C1E3BBD7-2153-E448-BB64-C830AEAF03A8}"/>
              </a:ext>
            </a:extLst>
          </p:cNvPr>
          <p:cNvSpPr>
            <a:spLocks noGrp="1"/>
          </p:cNvSpPr>
          <p:nvPr>
            <p:ph type="ftr" idx="14"/>
          </p:nvPr>
        </p:nvSpPr>
        <p:spPr/>
        <p:txBody>
          <a:bodyPr/>
          <a:lstStyle/>
          <a:p>
            <a:r>
              <a:rPr lang="en-GB"/>
              <a:t>A. de la Oliva, InterDigital</a:t>
            </a:r>
            <a:endParaRPr lang="en-GB" dirty="0"/>
          </a:p>
        </p:txBody>
      </p:sp>
      <p:sp>
        <p:nvSpPr>
          <p:cNvPr id="5" name="Date Placeholder 4">
            <a:extLst>
              <a:ext uri="{FF2B5EF4-FFF2-40B4-BE49-F238E27FC236}">
                <a16:creationId xmlns:a16="http://schemas.microsoft.com/office/drawing/2014/main" id="{B46943FA-EDF8-3248-A866-01D3691ECFA3}"/>
              </a:ext>
            </a:extLst>
          </p:cNvPr>
          <p:cNvSpPr>
            <a:spLocks noGrp="1"/>
          </p:cNvSpPr>
          <p:nvPr>
            <p:ph type="dt" idx="15"/>
          </p:nvPr>
        </p:nvSpPr>
        <p:spPr/>
        <p:txBody>
          <a:bodyPr/>
          <a:lstStyle/>
          <a:p>
            <a:r>
              <a:rPr lang="es-ES_tradnl"/>
              <a:t>February 2022</a:t>
            </a:r>
            <a:endParaRPr lang="en-GB" dirty="0"/>
          </a:p>
        </p:txBody>
      </p:sp>
    </p:spTree>
    <p:extLst>
      <p:ext uri="{BB962C8B-B14F-4D97-AF65-F5344CB8AC3E}">
        <p14:creationId xmlns:p14="http://schemas.microsoft.com/office/powerpoint/2010/main" val="4926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E2CA-8E2D-6F48-AA91-AF65444013EB}"/>
              </a:ext>
            </a:extLst>
          </p:cNvPr>
          <p:cNvSpPr>
            <a:spLocks noGrp="1"/>
          </p:cNvSpPr>
          <p:nvPr>
            <p:ph type="title"/>
          </p:nvPr>
        </p:nvSpPr>
        <p:spPr/>
        <p:txBody>
          <a:bodyPr/>
          <a:lstStyle/>
          <a:p>
            <a:r>
              <a:rPr lang="en-ES" dirty="0"/>
              <a:t>New element (Probe, Beacon)</a:t>
            </a:r>
          </a:p>
        </p:txBody>
      </p:sp>
      <p:graphicFrame>
        <p:nvGraphicFramePr>
          <p:cNvPr id="6" name="Content Placeholder 5">
            <a:extLst>
              <a:ext uri="{FF2B5EF4-FFF2-40B4-BE49-F238E27FC236}">
                <a16:creationId xmlns:a16="http://schemas.microsoft.com/office/drawing/2014/main" id="{30A52770-E7B8-B045-BACB-598738971882}"/>
              </a:ext>
            </a:extLst>
          </p:cNvPr>
          <p:cNvGraphicFramePr>
            <a:graphicFrameLocks noGrp="1"/>
          </p:cNvGraphicFramePr>
          <p:nvPr>
            <p:ph idx="1"/>
            <p:extLst>
              <p:ext uri="{D42A27DB-BD31-4B8C-83A1-F6EECF244321}">
                <p14:modId xmlns:p14="http://schemas.microsoft.com/office/powerpoint/2010/main" val="3636220667"/>
              </p:ext>
            </p:extLst>
          </p:nvPr>
        </p:nvGraphicFramePr>
        <p:xfrm>
          <a:off x="1059836" y="1637153"/>
          <a:ext cx="9978280" cy="1188837"/>
        </p:xfrm>
        <a:graphic>
          <a:graphicData uri="http://schemas.openxmlformats.org/drawingml/2006/table">
            <a:tbl>
              <a:tblPr firstRow="1" firstCol="1" bandRow="1">
                <a:tableStyleId>{5C22544A-7EE6-4342-B048-85BDC9FD1C3A}</a:tableStyleId>
              </a:tblPr>
              <a:tblGrid>
                <a:gridCol w="1108088">
                  <a:extLst>
                    <a:ext uri="{9D8B030D-6E8A-4147-A177-3AD203B41FA5}">
                      <a16:colId xmlns:a16="http://schemas.microsoft.com/office/drawing/2014/main" val="1936970154"/>
                    </a:ext>
                  </a:extLst>
                </a:gridCol>
                <a:gridCol w="1108088">
                  <a:extLst>
                    <a:ext uri="{9D8B030D-6E8A-4147-A177-3AD203B41FA5}">
                      <a16:colId xmlns:a16="http://schemas.microsoft.com/office/drawing/2014/main" val="3335297693"/>
                    </a:ext>
                  </a:extLst>
                </a:gridCol>
                <a:gridCol w="1108872">
                  <a:extLst>
                    <a:ext uri="{9D8B030D-6E8A-4147-A177-3AD203B41FA5}">
                      <a16:colId xmlns:a16="http://schemas.microsoft.com/office/drawing/2014/main" val="1242412906"/>
                    </a:ext>
                  </a:extLst>
                </a:gridCol>
                <a:gridCol w="1108872">
                  <a:extLst>
                    <a:ext uri="{9D8B030D-6E8A-4147-A177-3AD203B41FA5}">
                      <a16:colId xmlns:a16="http://schemas.microsoft.com/office/drawing/2014/main" val="1872653562"/>
                    </a:ext>
                  </a:extLst>
                </a:gridCol>
                <a:gridCol w="1108872">
                  <a:extLst>
                    <a:ext uri="{9D8B030D-6E8A-4147-A177-3AD203B41FA5}">
                      <a16:colId xmlns:a16="http://schemas.microsoft.com/office/drawing/2014/main" val="895169688"/>
                    </a:ext>
                  </a:extLst>
                </a:gridCol>
                <a:gridCol w="1108872">
                  <a:extLst>
                    <a:ext uri="{9D8B030D-6E8A-4147-A177-3AD203B41FA5}">
                      <a16:colId xmlns:a16="http://schemas.microsoft.com/office/drawing/2014/main" val="1517736112"/>
                    </a:ext>
                  </a:extLst>
                </a:gridCol>
                <a:gridCol w="1108872">
                  <a:extLst>
                    <a:ext uri="{9D8B030D-6E8A-4147-A177-3AD203B41FA5}">
                      <a16:colId xmlns:a16="http://schemas.microsoft.com/office/drawing/2014/main" val="1822670867"/>
                    </a:ext>
                  </a:extLst>
                </a:gridCol>
                <a:gridCol w="1108872">
                  <a:extLst>
                    <a:ext uri="{9D8B030D-6E8A-4147-A177-3AD203B41FA5}">
                      <a16:colId xmlns:a16="http://schemas.microsoft.com/office/drawing/2014/main" val="2866281866"/>
                    </a:ext>
                  </a:extLst>
                </a:gridCol>
                <a:gridCol w="1108872">
                  <a:extLst>
                    <a:ext uri="{9D8B030D-6E8A-4147-A177-3AD203B41FA5}">
                      <a16:colId xmlns:a16="http://schemas.microsoft.com/office/drawing/2014/main" val="2720355038"/>
                    </a:ext>
                  </a:extLst>
                </a:gridCol>
              </a:tblGrid>
              <a:tr h="1004457">
                <a:tc>
                  <a:txBody>
                    <a:bodyPr/>
                    <a:lstStyle/>
                    <a:p>
                      <a:pPr algn="just"/>
                      <a:r>
                        <a:rPr lang="en-US" sz="1100" dirty="0">
                          <a:solidFill>
                            <a:sysClr val="windowText" lastClr="000000"/>
                          </a:solidFill>
                          <a:effectLst/>
                        </a:rPr>
                        <a:t> </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noFill/>
                  </a:tcPr>
                </a:tc>
                <a:tc>
                  <a:txBody>
                    <a:bodyPr/>
                    <a:lstStyle/>
                    <a:p>
                      <a:pPr algn="just"/>
                      <a:r>
                        <a:rPr lang="en-US" sz="1100" dirty="0">
                          <a:solidFill>
                            <a:sysClr val="windowText" lastClr="000000"/>
                          </a:solidFill>
                          <a:effectLst/>
                        </a:rPr>
                        <a:t>Control</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EBCS Content ID bitmap</a:t>
                      </a:r>
                      <a:endParaRPr lang="en-ES" sz="1200" dirty="0">
                        <a:solidFill>
                          <a:sysClr val="windowText" lastClr="000000"/>
                        </a:solidFill>
                        <a:effectLst/>
                      </a:endParaRPr>
                    </a:p>
                    <a:p>
                      <a:r>
                        <a:rPr lang="en-US" sz="1100" dirty="0">
                          <a:solidFill>
                            <a:sysClr val="windowText" lastClr="000000"/>
                          </a:solidFill>
                          <a:effectLst/>
                        </a:rPr>
                        <a:t>Length and Offset</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EBCS Content ID bitmap</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dirty="0">
                          <a:solidFill>
                            <a:sysClr val="windowText" lastClr="000000"/>
                          </a:solidFill>
                          <a:effectLst/>
                        </a:rPr>
                        <a:t>Length of Issuer Name</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Issuer Name</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Length of Serial number</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Serial Number</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solidFill>
                            <a:sysClr val="windowText" lastClr="000000"/>
                          </a:solidFill>
                          <a:effectLst/>
                        </a:rPr>
                        <a:t>Next EBCS Info frame TBTTs</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1457040"/>
                  </a:ext>
                </a:extLst>
              </a:tr>
              <a:tr h="184380">
                <a:tc>
                  <a:txBody>
                    <a:bodyPr/>
                    <a:lstStyle/>
                    <a:p>
                      <a:pPr algn="just"/>
                      <a:r>
                        <a:rPr lang="en-US" sz="1100" dirty="0">
                          <a:solidFill>
                            <a:sysClr val="windowText" lastClr="000000"/>
                          </a:solidFill>
                          <a:effectLst/>
                        </a:rPr>
                        <a:t>Octets</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r>
                        <a:rPr lang="en-US" sz="1100" dirty="0">
                          <a:effectLst/>
                        </a:rPr>
                        <a:t>1</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1</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variable</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0 or 1</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Variable</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0 or 1</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Variable</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r>
                        <a:rPr lang="en-US" sz="1100" dirty="0">
                          <a:effectLst/>
                        </a:rPr>
                        <a:t>0 or 2</a:t>
                      </a:r>
                      <a:endParaRPr lang="en-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914626459"/>
                  </a:ext>
                </a:extLst>
              </a:tr>
            </a:tbl>
          </a:graphicData>
        </a:graphic>
      </p:graphicFrame>
      <p:sp>
        <p:nvSpPr>
          <p:cNvPr id="4" name="Footer Placeholder 3">
            <a:extLst>
              <a:ext uri="{FF2B5EF4-FFF2-40B4-BE49-F238E27FC236}">
                <a16:creationId xmlns:a16="http://schemas.microsoft.com/office/drawing/2014/main" id="{74DE50A4-82E4-AC49-B071-13E7B68A407C}"/>
              </a:ext>
            </a:extLst>
          </p:cNvPr>
          <p:cNvSpPr>
            <a:spLocks noGrp="1"/>
          </p:cNvSpPr>
          <p:nvPr>
            <p:ph type="ftr" idx="14"/>
          </p:nvPr>
        </p:nvSpPr>
        <p:spPr/>
        <p:txBody>
          <a:bodyPr/>
          <a:lstStyle/>
          <a:p>
            <a:r>
              <a:rPr lang="en-GB"/>
              <a:t>A. de la Oliva, InterDigital</a:t>
            </a:r>
            <a:endParaRPr lang="en-GB" dirty="0"/>
          </a:p>
        </p:txBody>
      </p:sp>
      <p:sp>
        <p:nvSpPr>
          <p:cNvPr id="5" name="Date Placeholder 4">
            <a:extLst>
              <a:ext uri="{FF2B5EF4-FFF2-40B4-BE49-F238E27FC236}">
                <a16:creationId xmlns:a16="http://schemas.microsoft.com/office/drawing/2014/main" id="{AC7FC1CA-48A7-D947-B624-55158E85BF92}"/>
              </a:ext>
            </a:extLst>
          </p:cNvPr>
          <p:cNvSpPr>
            <a:spLocks noGrp="1"/>
          </p:cNvSpPr>
          <p:nvPr>
            <p:ph type="dt" idx="15"/>
          </p:nvPr>
        </p:nvSpPr>
        <p:spPr/>
        <p:txBody>
          <a:bodyPr/>
          <a:lstStyle/>
          <a:p>
            <a:r>
              <a:rPr lang="es-ES_tradnl"/>
              <a:t>February 2022</a:t>
            </a:r>
            <a:endParaRPr lang="en-GB" dirty="0"/>
          </a:p>
        </p:txBody>
      </p:sp>
      <p:graphicFrame>
        <p:nvGraphicFramePr>
          <p:cNvPr id="8" name="Table 7">
            <a:extLst>
              <a:ext uri="{FF2B5EF4-FFF2-40B4-BE49-F238E27FC236}">
                <a16:creationId xmlns:a16="http://schemas.microsoft.com/office/drawing/2014/main" id="{CA284E61-5EDB-3345-A85A-3431AD562677}"/>
              </a:ext>
            </a:extLst>
          </p:cNvPr>
          <p:cNvGraphicFramePr>
            <a:graphicFrameLocks noGrp="1"/>
          </p:cNvGraphicFramePr>
          <p:nvPr>
            <p:extLst>
              <p:ext uri="{D42A27DB-BD31-4B8C-83A1-F6EECF244321}">
                <p14:modId xmlns:p14="http://schemas.microsoft.com/office/powerpoint/2010/main" val="2553191457"/>
              </p:ext>
            </p:extLst>
          </p:nvPr>
        </p:nvGraphicFramePr>
        <p:xfrm>
          <a:off x="1059836" y="3452098"/>
          <a:ext cx="5389880" cy="335280"/>
        </p:xfrm>
        <a:graphic>
          <a:graphicData uri="http://schemas.openxmlformats.org/drawingml/2006/table">
            <a:tbl>
              <a:tblPr firstRow="1" firstCol="1" bandRow="1">
                <a:tableStyleId>{5C22544A-7EE6-4342-B048-85BDC9FD1C3A}</a:tableStyleId>
              </a:tblPr>
              <a:tblGrid>
                <a:gridCol w="1796415">
                  <a:extLst>
                    <a:ext uri="{9D8B030D-6E8A-4147-A177-3AD203B41FA5}">
                      <a16:colId xmlns:a16="http://schemas.microsoft.com/office/drawing/2014/main" val="135007158"/>
                    </a:ext>
                  </a:extLst>
                </a:gridCol>
                <a:gridCol w="1796415">
                  <a:extLst>
                    <a:ext uri="{9D8B030D-6E8A-4147-A177-3AD203B41FA5}">
                      <a16:colId xmlns:a16="http://schemas.microsoft.com/office/drawing/2014/main" val="1686323769"/>
                    </a:ext>
                  </a:extLst>
                </a:gridCol>
                <a:gridCol w="1797050">
                  <a:extLst>
                    <a:ext uri="{9D8B030D-6E8A-4147-A177-3AD203B41FA5}">
                      <a16:colId xmlns:a16="http://schemas.microsoft.com/office/drawing/2014/main" val="326078000"/>
                    </a:ext>
                  </a:extLst>
                </a:gridCol>
              </a:tblGrid>
              <a:tr h="0">
                <a:tc>
                  <a:txBody>
                    <a:bodyPr/>
                    <a:lstStyle/>
                    <a:p>
                      <a:pPr algn="just"/>
                      <a:r>
                        <a:rPr lang="en-US" sz="1100">
                          <a:solidFill>
                            <a:sysClr val="windowText" lastClr="000000"/>
                          </a:solidFill>
                          <a:effectLst/>
                        </a:rPr>
                        <a:t> </a:t>
                      </a:r>
                      <a:endParaRPr lang="en-ES" sz="12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noFill/>
                  </a:tcPr>
                </a:tc>
                <a:tc>
                  <a:txBody>
                    <a:bodyPr/>
                    <a:lstStyle/>
                    <a:p>
                      <a:pPr algn="just"/>
                      <a:r>
                        <a:rPr lang="en-US" sz="1100" dirty="0">
                          <a:solidFill>
                            <a:sysClr val="windowText" lastClr="000000"/>
                          </a:solidFill>
                          <a:effectLst/>
                        </a:rPr>
                        <a:t>Bitmap Offset</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dirty="0">
                          <a:solidFill>
                            <a:sysClr val="windowText" lastClr="000000"/>
                          </a:solidFill>
                          <a:effectLst/>
                        </a:rPr>
                        <a:t>Bitmap Length</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825839"/>
                  </a:ext>
                </a:extLst>
              </a:tr>
              <a:tr h="0">
                <a:tc>
                  <a:txBody>
                    <a:bodyPr/>
                    <a:lstStyle/>
                    <a:p>
                      <a:pPr algn="just"/>
                      <a:r>
                        <a:rPr lang="en-US" sz="1100">
                          <a:solidFill>
                            <a:sysClr val="windowText" lastClr="000000"/>
                          </a:solidFill>
                          <a:effectLst/>
                        </a:rPr>
                        <a:t>Bits</a:t>
                      </a:r>
                      <a:endParaRPr lang="en-ES" sz="12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r>
                        <a:rPr lang="en-US" sz="1100" dirty="0">
                          <a:solidFill>
                            <a:sysClr val="windowText" lastClr="000000"/>
                          </a:solidFill>
                          <a:effectLst/>
                        </a:rPr>
                        <a:t>4</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just"/>
                      <a:r>
                        <a:rPr lang="en-US" sz="1100" dirty="0">
                          <a:solidFill>
                            <a:sysClr val="windowText" lastClr="000000"/>
                          </a:solidFill>
                          <a:effectLst/>
                        </a:rPr>
                        <a:t>4</a:t>
                      </a:r>
                      <a:endParaRPr lang="en-ES" sz="12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591599466"/>
                  </a:ext>
                </a:extLst>
              </a:tr>
            </a:tbl>
          </a:graphicData>
        </a:graphic>
      </p:graphicFrame>
      <p:sp>
        <p:nvSpPr>
          <p:cNvPr id="9" name="TextBox 8">
            <a:extLst>
              <a:ext uri="{FF2B5EF4-FFF2-40B4-BE49-F238E27FC236}">
                <a16:creationId xmlns:a16="http://schemas.microsoft.com/office/drawing/2014/main" id="{87AAC6F0-332C-7240-BE63-934D89C738C1}"/>
              </a:ext>
            </a:extLst>
          </p:cNvPr>
          <p:cNvSpPr txBox="1"/>
          <p:nvPr/>
        </p:nvSpPr>
        <p:spPr>
          <a:xfrm>
            <a:off x="755037" y="4032011"/>
            <a:ext cx="6179164" cy="2308324"/>
          </a:xfrm>
          <a:prstGeom prst="rect">
            <a:avLst/>
          </a:prstGeom>
          <a:noFill/>
        </p:spPr>
        <p:txBody>
          <a:bodyPr wrap="square" rtlCol="0">
            <a:spAutoFit/>
          </a:bodyPr>
          <a:lstStyle/>
          <a:p>
            <a:pPr marL="285750" indent="-285750">
              <a:buFont typeface="Arial" panose="020B0604020202020204" pitchFamily="34" charset="0"/>
              <a:buChar char="•"/>
            </a:pPr>
            <a:r>
              <a:rPr lang="en-US" dirty="0"/>
              <a:t>Bitmap offset indicates the offset (e.g., the EBCS Content ID indicated in the most significant bit of the EBCS Content ID bitmap field), in units of two octets. </a:t>
            </a:r>
          </a:p>
          <a:p>
            <a:pPr marL="285750" indent="-285750">
              <a:buFont typeface="Arial" panose="020B0604020202020204" pitchFamily="34" charset="0"/>
              <a:buChar char="•"/>
            </a:pPr>
            <a:r>
              <a:rPr lang="en-US" dirty="0"/>
              <a:t>For example, when set to 0 it indicates that the most significant bit of the EBCS Content ID bitmap corresponds to EBCS Content ID 0. When set to 1, it indicates that the most significant bit of the EBCS Content ID bitmap corresponds to EBCS Content ID 16.</a:t>
            </a:r>
            <a:r>
              <a:rPr lang="en-ES" dirty="0"/>
              <a:t> </a:t>
            </a:r>
          </a:p>
        </p:txBody>
      </p:sp>
      <p:sp>
        <p:nvSpPr>
          <p:cNvPr id="10" name="TextBox 9">
            <a:extLst>
              <a:ext uri="{FF2B5EF4-FFF2-40B4-BE49-F238E27FC236}">
                <a16:creationId xmlns:a16="http://schemas.microsoft.com/office/drawing/2014/main" id="{A054683A-049A-B740-8D53-A5CF610CEDC5}"/>
              </a:ext>
            </a:extLst>
          </p:cNvPr>
          <p:cNvSpPr txBox="1"/>
          <p:nvPr/>
        </p:nvSpPr>
        <p:spPr>
          <a:xfrm>
            <a:off x="7143758" y="4032011"/>
            <a:ext cx="4293206" cy="2031325"/>
          </a:xfrm>
          <a:prstGeom prst="rect">
            <a:avLst/>
          </a:prstGeom>
          <a:noFill/>
        </p:spPr>
        <p:txBody>
          <a:bodyPr wrap="square" rtlCol="0">
            <a:spAutoFit/>
          </a:bodyPr>
          <a:lstStyle/>
          <a:p>
            <a:pPr marL="285750" indent="-285750">
              <a:buFont typeface="Arial" panose="020B0604020202020204" pitchFamily="34" charset="0"/>
              <a:buChar char="•"/>
            </a:pPr>
            <a:r>
              <a:rPr lang="en-US" dirty="0"/>
              <a:t>The Bitmap Length subfield, indicates the length of the EBCS Content ID bitmap field in octets +1.</a:t>
            </a:r>
            <a:endParaRPr lang="en-ES" dirty="0"/>
          </a:p>
          <a:p>
            <a:pPr marL="285750" indent="-285750">
              <a:buFont typeface="Arial" panose="020B0604020202020204" pitchFamily="34" charset="0"/>
              <a:buChar char="•"/>
            </a:pPr>
            <a:r>
              <a:rPr lang="en-ES" dirty="0"/>
              <a:t>Up to 128 Content ID simultaneously</a:t>
            </a:r>
          </a:p>
          <a:p>
            <a:pPr marL="285750" indent="-285750">
              <a:buFont typeface="Arial" panose="020B0604020202020204" pitchFamily="34" charset="0"/>
              <a:buChar char="•"/>
            </a:pPr>
            <a:endParaRPr lang="en-ES" dirty="0"/>
          </a:p>
          <a:p>
            <a:pPr marL="285750" indent="-285750">
              <a:buFont typeface="Arial" panose="020B0604020202020204" pitchFamily="34" charset="0"/>
              <a:buChar char="•"/>
            </a:pPr>
            <a:r>
              <a:rPr lang="en-ES" dirty="0"/>
              <a:t>EBCS Content ID bitmap contains a bit indicating per Content ID if it is available</a:t>
            </a:r>
          </a:p>
        </p:txBody>
      </p:sp>
      <p:cxnSp>
        <p:nvCxnSpPr>
          <p:cNvPr id="12" name="Straight Connector 11">
            <a:extLst>
              <a:ext uri="{FF2B5EF4-FFF2-40B4-BE49-F238E27FC236}">
                <a16:creationId xmlns:a16="http://schemas.microsoft.com/office/drawing/2014/main" id="{3F39D9FB-EAAE-8D40-AE31-06A8E068D1E3}"/>
              </a:ext>
            </a:extLst>
          </p:cNvPr>
          <p:cNvCxnSpPr/>
          <p:nvPr/>
        </p:nvCxnSpPr>
        <p:spPr bwMode="auto">
          <a:xfrm flipH="1">
            <a:off x="2841171" y="2645229"/>
            <a:ext cx="413658" cy="80686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B6DAEF36-B901-A34F-BCAB-C542C136E8A3}"/>
              </a:ext>
            </a:extLst>
          </p:cNvPr>
          <p:cNvCxnSpPr>
            <a:cxnSpLocks/>
          </p:cNvCxnSpPr>
          <p:nvPr/>
        </p:nvCxnSpPr>
        <p:spPr bwMode="auto">
          <a:xfrm>
            <a:off x="4365171" y="2645229"/>
            <a:ext cx="2084545" cy="806869"/>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35350361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TotalTime>
  <Words>424</Words>
  <Application>Microsoft Macintosh PowerPoint</Application>
  <PresentationFormat>Widescreen</PresentationFormat>
  <Paragraphs>68</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1_Office Theme</vt:lpstr>
      <vt:lpstr>TGbc: Resolution to CID 2074 (Second part) Date: 2022-02-15</vt:lpstr>
      <vt:lpstr>Motivation</vt:lpstr>
      <vt:lpstr>Explicitely indicating EBCS Services</vt:lpstr>
      <vt:lpstr>New element (Probe, Beacon)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TGbc: Resolution to CID 2074 Date: 2022-01-19</dc:title>
  <dc:creator>Antonio de la Oliva</dc:creator>
  <cp:lastModifiedBy>Antonio de la Oliva</cp:lastModifiedBy>
  <cp:revision>6</cp:revision>
  <dcterms:created xsi:type="dcterms:W3CDTF">2022-01-19T11:06:22Z</dcterms:created>
  <dcterms:modified xsi:type="dcterms:W3CDTF">2022-02-15T14:23:38Z</dcterms:modified>
</cp:coreProperties>
</file>