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69" r:id="rId23"/>
    <p:sldId id="370" r:id="rId24"/>
    <p:sldId id="347" r:id="rId25"/>
    <p:sldId id="344" r:id="rId26"/>
    <p:sldId id="333" r:id="rId27"/>
    <p:sldId id="371"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45" autoAdjust="0"/>
    <p:restoredTop sz="94694"/>
  </p:normalViewPr>
  <p:slideViewPr>
    <p:cSldViewPr>
      <p:cViewPr varScale="1">
        <p:scale>
          <a:sx n="161" d="100"/>
          <a:sy n="161" d="100"/>
        </p:scale>
        <p:origin x="616"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802.11-22/0340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802.11-22/0340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802.11-22/0340</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802.11-22/0340</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802.11-22/0340r00</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February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15,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2022-02-15</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83"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64D4C695-C3C8-8042-B607-8B25C9DE4301}"/>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February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February 15,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539552" y="3651870"/>
            <a:ext cx="4318247" cy="1197760"/>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a:p>
            <a:pPr marL="285750" indent="-285750">
              <a:buFont typeface="Arial" panose="020B0604020202020204" pitchFamily="34" charset="0"/>
              <a:buChar char="•"/>
            </a:pPr>
            <a:r>
              <a:rPr lang="en-US" sz="1050" dirty="0"/>
              <a:t>Preferable for the January telco</a:t>
            </a:r>
          </a:p>
          <a:p>
            <a:pPr marL="285750" indent="-285750">
              <a:buFont typeface="Arial" panose="020B0604020202020204" pitchFamily="34" charset="0"/>
              <a:buChar char="•"/>
            </a:pPr>
            <a:r>
              <a:rPr lang="en-US" sz="1050" dirty="0"/>
              <a:t>For the Jan interim meeting the latest</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February 2022</a:t>
            </a:r>
            <a:endParaRPr lang="en-GB" dirty="0"/>
          </a:p>
        </p:txBody>
      </p:sp>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4760075" y="3664470"/>
            <a:ext cx="4318247" cy="119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Please, at least review CIDs assigned to you until the January 4</a:t>
            </a:r>
            <a:r>
              <a:rPr lang="en-US" sz="1050" kern="0" baseline="30000" dirty="0"/>
              <a:t>th</a:t>
            </a:r>
            <a:r>
              <a:rPr lang="en-US" sz="1050" kern="0" dirty="0"/>
              <a:t> telco</a:t>
            </a:r>
          </a:p>
          <a:p>
            <a:pPr marL="285750" indent="-285750">
              <a:buFont typeface="Arial" panose="020B0604020202020204" pitchFamily="34" charset="0"/>
              <a:buChar char="•"/>
            </a:pPr>
            <a:r>
              <a:rPr lang="en-US" sz="1050" kern="0" dirty="0"/>
              <a:t>To discuss open issues</a:t>
            </a:r>
          </a:p>
          <a:p>
            <a:pPr marL="285750" indent="-285750">
              <a:buFont typeface="Arial" panose="020B0604020202020204" pitchFamily="34" charset="0"/>
              <a:buChar char="•"/>
            </a:pPr>
            <a:r>
              <a:rPr lang="en-US" sz="1050" kern="0" dirty="0"/>
              <a:t>Potentially reassign comments in the first week of Jan</a:t>
            </a:r>
          </a:p>
        </p:txBody>
      </p:sp>
      <p:graphicFrame>
        <p:nvGraphicFramePr>
          <p:cNvPr id="11" name="Table 10">
            <a:extLst>
              <a:ext uri="{FF2B5EF4-FFF2-40B4-BE49-F238E27FC236}">
                <a16:creationId xmlns:a16="http://schemas.microsoft.com/office/drawing/2014/main" id="{AE23974C-13CA-FE44-9181-B5B4E056B9C5}"/>
              </a:ext>
            </a:extLst>
          </p:cNvPr>
          <p:cNvGraphicFramePr>
            <a:graphicFrameLocks noGrp="1"/>
          </p:cNvGraphicFramePr>
          <p:nvPr>
            <p:extLst>
              <p:ext uri="{D42A27DB-BD31-4B8C-83A1-F6EECF244321}">
                <p14:modId xmlns:p14="http://schemas.microsoft.com/office/powerpoint/2010/main" val="1201390719"/>
              </p:ext>
            </p:extLst>
          </p:nvPr>
        </p:nvGraphicFramePr>
        <p:xfrm>
          <a:off x="599549" y="1299944"/>
          <a:ext cx="3310136" cy="1851660"/>
        </p:xfrm>
        <a:graphic>
          <a:graphicData uri="http://schemas.openxmlformats.org/drawingml/2006/table">
            <a:tbl>
              <a:tblPr/>
              <a:tblGrid>
                <a:gridCol w="1653952">
                  <a:extLst>
                    <a:ext uri="{9D8B030D-6E8A-4147-A177-3AD203B41FA5}">
                      <a16:colId xmlns:a16="http://schemas.microsoft.com/office/drawing/2014/main" val="4166471763"/>
                    </a:ext>
                  </a:extLst>
                </a:gridCol>
                <a:gridCol w="1656184">
                  <a:extLst>
                    <a:ext uri="{9D8B030D-6E8A-4147-A177-3AD203B41FA5}">
                      <a16:colId xmlns:a16="http://schemas.microsoft.com/office/drawing/2014/main" val="1858009035"/>
                    </a:ext>
                  </a:extLst>
                </a:gridCol>
              </a:tblGrid>
              <a:tr h="205740">
                <a:tc>
                  <a:txBody>
                    <a:bodyPr/>
                    <a:lstStyle/>
                    <a:p>
                      <a:pPr algn="ctr"/>
                      <a:r>
                        <a:rPr lang="en-GB" sz="1300" b="1">
                          <a:solidFill>
                            <a:srgbClr val="FFFFFF"/>
                          </a:solidFill>
                          <a:effectLst/>
                          <a:latin typeface="Calibri" panose="020F0502020204030204" pitchFamily="34" charset="0"/>
                        </a:rPr>
                        <a:t>Owning Ad-hoc</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ctr"/>
                      <a:r>
                        <a:rPr lang="en-GB" sz="1300" b="1">
                          <a:solidFill>
                            <a:srgbClr val="FFFFFF"/>
                          </a:solidFill>
                          <a:effectLst/>
                          <a:latin typeface="Calibri" panose="020F0502020204030204" pitchFamily="34" charset="0"/>
                        </a:rPr>
                        <a:t>Count of CID</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2297389603"/>
                  </a:ext>
                </a:extLst>
              </a:tr>
              <a:tr h="205740">
                <a:tc>
                  <a:txBody>
                    <a:bodyPr/>
                    <a:lstStyle/>
                    <a:p>
                      <a:r>
                        <a:rPr lang="en-GB" sz="1300" b="1">
                          <a:effectLst/>
                          <a:latin typeface="Calibri" panose="020F0502020204030204" pitchFamily="34" charset="0"/>
                        </a:rPr>
                        <a:t>EDITOR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99</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818802395"/>
                  </a:ext>
                </a:extLst>
              </a:tr>
              <a:tr h="205740">
                <a:tc>
                  <a:txBody>
                    <a:bodyPr/>
                    <a:lstStyle/>
                    <a:p>
                      <a:r>
                        <a:rPr lang="en-GB" sz="1300">
                          <a:effectLst/>
                          <a:latin typeface="Calibri" panose="020F0502020204030204" pitchFamily="34" charset="0"/>
                        </a:rPr>
                        <a:t>2021-11-11 -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62</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4302133"/>
                  </a:ext>
                </a:extLst>
              </a:tr>
              <a:tr h="205740">
                <a:tc>
                  <a:txBody>
                    <a:bodyPr/>
                    <a:lstStyle/>
                    <a:p>
                      <a:r>
                        <a:rPr lang="en-GB" sz="1300">
                          <a:effectLst/>
                          <a:latin typeface="Calibri" panose="020F0502020204030204" pitchFamily="34" charset="0"/>
                        </a:rPr>
                        <a:t>2021-11-12 -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4</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671290"/>
                  </a:ext>
                </a:extLst>
              </a:tr>
              <a:tr h="205740">
                <a:tc>
                  <a:txBody>
                    <a:bodyPr/>
                    <a:lstStyle/>
                    <a:p>
                      <a:r>
                        <a:rPr lang="en-GB" sz="1300">
                          <a:effectLst/>
                          <a:latin typeface="Calibri" panose="020F0502020204030204" pitchFamily="34" charset="0"/>
                        </a:rPr>
                        <a:t>2021-11-23 -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18</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020921"/>
                  </a:ext>
                </a:extLst>
              </a:tr>
              <a:tr h="205740">
                <a:tc>
                  <a:txBody>
                    <a:bodyPr/>
                    <a:lstStyle/>
                    <a:p>
                      <a:r>
                        <a:rPr lang="en-GB" sz="1300">
                          <a:effectLst/>
                          <a:latin typeface="Calibri" panose="020F0502020204030204" pitchFamily="34" charset="0"/>
                        </a:rPr>
                        <a:t>2022-01-04 -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9197605"/>
                  </a:ext>
                </a:extLst>
              </a:tr>
              <a:tr h="205740">
                <a:tc>
                  <a:txBody>
                    <a:bodyPr/>
                    <a:lstStyle/>
                    <a:p>
                      <a:r>
                        <a:rPr lang="en-GB" sz="1300" b="1">
                          <a:effectLst/>
                          <a:latin typeface="Calibri" panose="020F0502020204030204" pitchFamily="34" charset="0"/>
                        </a:rPr>
                        <a:t>CHAIR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195</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013966029"/>
                  </a:ext>
                </a:extLst>
              </a:tr>
              <a:tr h="205740">
                <a:tc>
                  <a:txBody>
                    <a:bodyPr/>
                    <a:lstStyle/>
                    <a:p>
                      <a:r>
                        <a:rPr lang="en-GB" sz="1300">
                          <a:effectLst/>
                          <a:latin typeface="Calibri" panose="020F0502020204030204" pitchFamily="34" charset="0"/>
                        </a:rPr>
                        <a:t>(Leer)</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195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310350"/>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294</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6522201"/>
                  </a:ext>
                </a:extLst>
              </a:tr>
            </a:tbl>
          </a:graphicData>
        </a:graphic>
      </p:graphicFrame>
      <p:graphicFrame>
        <p:nvGraphicFramePr>
          <p:cNvPr id="12" name="Table 11">
            <a:extLst>
              <a:ext uri="{FF2B5EF4-FFF2-40B4-BE49-F238E27FC236}">
                <a16:creationId xmlns:a16="http://schemas.microsoft.com/office/drawing/2014/main" id="{024C8EE0-B2D2-B94A-B0E1-CFBCC0D27080}"/>
              </a:ext>
            </a:extLst>
          </p:cNvPr>
          <p:cNvGraphicFramePr>
            <a:graphicFrameLocks noGrp="1"/>
          </p:cNvGraphicFramePr>
          <p:nvPr>
            <p:extLst>
              <p:ext uri="{D42A27DB-BD31-4B8C-83A1-F6EECF244321}">
                <p14:modId xmlns:p14="http://schemas.microsoft.com/office/powerpoint/2010/main" val="491316786"/>
              </p:ext>
            </p:extLst>
          </p:nvPr>
        </p:nvGraphicFramePr>
        <p:xfrm>
          <a:off x="5724128" y="1318652"/>
          <a:ext cx="2658244" cy="2263140"/>
        </p:xfrm>
        <a:graphic>
          <a:graphicData uri="http://schemas.openxmlformats.org/drawingml/2006/table">
            <a:tbl>
              <a:tblPr/>
              <a:tblGrid>
                <a:gridCol w="1869976">
                  <a:extLst>
                    <a:ext uri="{9D8B030D-6E8A-4147-A177-3AD203B41FA5}">
                      <a16:colId xmlns:a16="http://schemas.microsoft.com/office/drawing/2014/main" val="1181689327"/>
                    </a:ext>
                  </a:extLst>
                </a:gridCol>
                <a:gridCol w="788268">
                  <a:extLst>
                    <a:ext uri="{9D8B030D-6E8A-4147-A177-3AD203B41FA5}">
                      <a16:colId xmlns:a16="http://schemas.microsoft.com/office/drawing/2014/main" val="412485105"/>
                    </a:ext>
                  </a:extLst>
                </a:gridCol>
              </a:tblGrid>
              <a:tr h="205740">
                <a:tc>
                  <a:txBody>
                    <a:bodyPr/>
                    <a:lstStyle/>
                    <a:p>
                      <a:r>
                        <a:rPr lang="en-GB" sz="1300" b="1" dirty="0">
                          <a:solidFill>
                            <a:srgbClr val="FFFFFF"/>
                          </a:solidFill>
                          <a:effectLst/>
                          <a:latin typeface="Calibri" panose="020F0502020204030204" pitchFamily="34" charset="0"/>
                        </a:rPr>
                        <a:t>Volunteer</a:t>
                      </a:r>
                      <a:endParaRPr lang="en-GB" sz="1300" dirty="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endParaRPr lang="en-GB" sz="1300" dirty="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1006697946"/>
                  </a:ext>
                </a:extLst>
              </a:tr>
              <a:tr h="205740">
                <a:tc>
                  <a:txBody>
                    <a:bodyPr/>
                    <a:lstStyle/>
                    <a:p>
                      <a:r>
                        <a:rPr lang="en-GB" sz="1300" b="1">
                          <a:effectLst/>
                          <a:latin typeface="Calibri" panose="020F0502020204030204" pitchFamily="34" charset="0"/>
                        </a:rPr>
                        <a:t>Mark Rison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82692869"/>
                  </a:ext>
                </a:extLst>
              </a:tr>
              <a:tr h="205740">
                <a:tc>
                  <a:txBody>
                    <a:bodyPr/>
                    <a:lstStyle/>
                    <a:p>
                      <a:r>
                        <a:rPr lang="en-GB" sz="1300" b="1">
                          <a:effectLst/>
                          <a:latin typeface="Calibri" panose="020F0502020204030204" pitchFamily="34" charset="0"/>
                        </a:rPr>
                        <a:t>Stephen McCann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4</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127501450"/>
                  </a:ext>
                </a:extLst>
              </a:tr>
              <a:tr h="205740">
                <a:tc>
                  <a:txBody>
                    <a:bodyPr/>
                    <a:lstStyle/>
                    <a:p>
                      <a:r>
                        <a:rPr lang="en-GB" sz="1300" b="1">
                          <a:effectLst/>
                          <a:latin typeface="Calibri" panose="020F0502020204030204" pitchFamily="34" charset="0"/>
                        </a:rPr>
                        <a:t>Abhishek Patil</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20</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698444144"/>
                  </a:ext>
                </a:extLst>
              </a:tr>
              <a:tr h="205740">
                <a:tc>
                  <a:txBody>
                    <a:bodyPr/>
                    <a:lstStyle/>
                    <a:p>
                      <a:r>
                        <a:rPr lang="en-GB" sz="1300" b="1">
                          <a:effectLst/>
                          <a:latin typeface="Calibri" panose="020F0502020204030204" pitchFamily="34" charset="0"/>
                        </a:rPr>
                        <a:t>Hitoshi Morioka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52</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80788114"/>
                  </a:ext>
                </a:extLst>
              </a:tr>
              <a:tr h="205740">
                <a:tc>
                  <a:txBody>
                    <a:bodyPr/>
                    <a:lstStyle/>
                    <a:p>
                      <a:r>
                        <a:rPr lang="en-GB" sz="1300" b="1">
                          <a:effectLst/>
                          <a:latin typeface="Calibri" panose="020F0502020204030204" pitchFamily="34" charset="0"/>
                        </a:rPr>
                        <a:t>Xiaofei Wang</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36</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4232660373"/>
                  </a:ext>
                </a:extLst>
              </a:tr>
              <a:tr h="205740">
                <a:tc>
                  <a:txBody>
                    <a:bodyPr/>
                    <a:lstStyle/>
                    <a:p>
                      <a:r>
                        <a:rPr lang="en-GB" sz="1300" b="1">
                          <a:effectLst/>
                          <a:latin typeface="Calibri" panose="020F0502020204030204" pitchFamily="34" charset="0"/>
                        </a:rPr>
                        <a:t>Carol Ansley</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0582078"/>
                  </a:ext>
                </a:extLst>
              </a:tr>
              <a:tr h="205740">
                <a:tc>
                  <a:txBody>
                    <a:bodyPr/>
                    <a:lstStyle/>
                    <a:p>
                      <a:r>
                        <a:rPr lang="en-GB" sz="1300" b="1">
                          <a:effectLst/>
                          <a:latin typeface="Calibri" panose="020F0502020204030204" pitchFamily="34" charset="0"/>
                        </a:rPr>
                        <a:t>John Wullert</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680002067"/>
                  </a:ext>
                </a:extLst>
              </a:tr>
              <a:tr h="205740">
                <a:tc>
                  <a:txBody>
                    <a:bodyPr/>
                    <a:lstStyle/>
                    <a:p>
                      <a:r>
                        <a:rPr lang="en-GB" sz="1300" b="1">
                          <a:effectLst/>
                          <a:latin typeface="Calibri" panose="020F0502020204030204" pitchFamily="34" charset="0"/>
                        </a:rPr>
                        <a:t>Pei Zhou</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257866086"/>
                  </a:ext>
                </a:extLst>
              </a:tr>
              <a:tr h="205740">
                <a:tc>
                  <a:txBody>
                    <a:bodyPr/>
                    <a:lstStyle/>
                    <a:p>
                      <a:r>
                        <a:rPr lang="en-GB" sz="1300" b="1">
                          <a:effectLst/>
                          <a:latin typeface="Calibri" panose="020F0502020204030204" pitchFamily="34" charset="0"/>
                        </a:rPr>
                        <a:t>Antonio de la Oliva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085512398"/>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195</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01376"/>
                  </a:ext>
                </a:extLst>
              </a:tr>
            </a:tbl>
          </a:graphicData>
        </a:graphic>
      </p:graphicFrame>
    </p:spTree>
    <p:extLst>
      <p:ext uri="{BB962C8B-B14F-4D97-AF65-F5344CB8AC3E}">
        <p14:creationId xmlns:p14="http://schemas.microsoft.com/office/powerpoint/2010/main" val="3254998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=m036f9f96ed546357e513fac90f103e19</a:t>
            </a:r>
          </a:p>
          <a:p>
            <a:endParaRPr lang="en-GB" sz="1600" dirty="0"/>
          </a:p>
          <a:p>
            <a:r>
              <a:rPr lang="en-GB" sz="1600" dirty="0"/>
              <a:t>Meeting number: 234 650 65188</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strike="sngStrike"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Status Quo comment resolution process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February 2022</a:t>
            </a:r>
            <a:endParaRPr lang="en-GB" dirty="0"/>
          </a:p>
        </p:txBody>
      </p:sp>
      <p:graphicFrame>
        <p:nvGraphicFramePr>
          <p:cNvPr id="3" name="Table 2">
            <a:extLst>
              <a:ext uri="{FF2B5EF4-FFF2-40B4-BE49-F238E27FC236}">
                <a16:creationId xmlns:a16="http://schemas.microsoft.com/office/drawing/2014/main" id="{D9E1CCEE-BFB1-D040-A1E2-12B630FABD0F}"/>
              </a:ext>
            </a:extLst>
          </p:cNvPr>
          <p:cNvGraphicFramePr>
            <a:graphicFrameLocks noGrp="1"/>
          </p:cNvGraphicFramePr>
          <p:nvPr>
            <p:extLst>
              <p:ext uri="{D42A27DB-BD31-4B8C-83A1-F6EECF244321}">
                <p14:modId xmlns:p14="http://schemas.microsoft.com/office/powerpoint/2010/main" val="561065455"/>
              </p:ext>
            </p:extLst>
          </p:nvPr>
        </p:nvGraphicFramePr>
        <p:xfrm>
          <a:off x="687388" y="1448278"/>
          <a:ext cx="7770812" cy="2923672"/>
        </p:xfrm>
        <a:graphic>
          <a:graphicData uri="http://schemas.openxmlformats.org/drawingml/2006/table">
            <a:tbl>
              <a:tblPr>
                <a:tableStyleId>{5C22544A-7EE6-4342-B048-85BDC9FD1C3A}</a:tableStyleId>
              </a:tblPr>
              <a:tblGrid>
                <a:gridCol w="815812">
                  <a:extLst>
                    <a:ext uri="{9D8B030D-6E8A-4147-A177-3AD203B41FA5}">
                      <a16:colId xmlns:a16="http://schemas.microsoft.com/office/drawing/2014/main" val="1240346685"/>
                    </a:ext>
                  </a:extLst>
                </a:gridCol>
                <a:gridCol w="373570">
                  <a:extLst>
                    <a:ext uri="{9D8B030D-6E8A-4147-A177-3AD203B41FA5}">
                      <a16:colId xmlns:a16="http://schemas.microsoft.com/office/drawing/2014/main" val="3960357848"/>
                    </a:ext>
                  </a:extLst>
                </a:gridCol>
                <a:gridCol w="373570">
                  <a:extLst>
                    <a:ext uri="{9D8B030D-6E8A-4147-A177-3AD203B41FA5}">
                      <a16:colId xmlns:a16="http://schemas.microsoft.com/office/drawing/2014/main" val="1925420095"/>
                    </a:ext>
                  </a:extLst>
                </a:gridCol>
                <a:gridCol w="373570">
                  <a:extLst>
                    <a:ext uri="{9D8B030D-6E8A-4147-A177-3AD203B41FA5}">
                      <a16:colId xmlns:a16="http://schemas.microsoft.com/office/drawing/2014/main" val="980272959"/>
                    </a:ext>
                  </a:extLst>
                </a:gridCol>
                <a:gridCol w="2021675">
                  <a:extLst>
                    <a:ext uri="{9D8B030D-6E8A-4147-A177-3AD203B41FA5}">
                      <a16:colId xmlns:a16="http://schemas.microsoft.com/office/drawing/2014/main" val="3633939770"/>
                    </a:ext>
                  </a:extLst>
                </a:gridCol>
                <a:gridCol w="2021675">
                  <a:extLst>
                    <a:ext uri="{9D8B030D-6E8A-4147-A177-3AD203B41FA5}">
                      <a16:colId xmlns:a16="http://schemas.microsoft.com/office/drawing/2014/main" val="1702444026"/>
                    </a:ext>
                  </a:extLst>
                </a:gridCol>
                <a:gridCol w="1790940">
                  <a:extLst>
                    <a:ext uri="{9D8B030D-6E8A-4147-A177-3AD203B41FA5}">
                      <a16:colId xmlns:a16="http://schemas.microsoft.com/office/drawing/2014/main" val="4119286571"/>
                    </a:ext>
                  </a:extLst>
                </a:gridCol>
              </a:tblGrid>
              <a:tr h="307755">
                <a:tc>
                  <a:txBody>
                    <a:bodyPr/>
                    <a:lstStyle/>
                    <a:p>
                      <a:pPr algn="l" fontAlgn="t"/>
                      <a:r>
                        <a:rPr lang="en-GB" sz="900" u="none" strike="noStrike">
                          <a:effectLst/>
                        </a:rPr>
                        <a:t>Discussion Order</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Year</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DCN</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Rev</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Title</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Author (Affiliation)</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Notes</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4025431354"/>
                  </a:ext>
                </a:extLst>
              </a:tr>
              <a:tr h="153877">
                <a:tc>
                  <a:txBody>
                    <a:bodyPr/>
                    <a:lstStyle/>
                    <a:p>
                      <a:pPr algn="l" fontAlgn="t"/>
                      <a:r>
                        <a:rPr lang="en-GB" sz="900" u="none" strike="noStrike">
                          <a:effectLst/>
                        </a:rPr>
                        <a:t>10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298</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CID 2217 addressing scheme</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Michael Montemurro (Huawei)</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New submission</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487377443"/>
                  </a:ext>
                </a:extLst>
              </a:tr>
              <a:tr h="307755">
                <a:tc>
                  <a:txBody>
                    <a:bodyPr/>
                    <a:lstStyle/>
                    <a:p>
                      <a:pPr algn="l" fontAlgn="t"/>
                      <a:r>
                        <a:rPr lang="en-GB" sz="900" u="none" strike="noStrike">
                          <a:effectLst/>
                        </a:rPr>
                        <a:t>110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89</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7</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Resolution Text for EBCS TIM Related Comments</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Hitoshi Morioka (SRC Software)</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Done; revisit later</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971128865"/>
                  </a:ext>
                </a:extLst>
              </a:tr>
              <a:tr h="307755">
                <a:tc>
                  <a:txBody>
                    <a:bodyPr/>
                    <a:lstStyle/>
                    <a:p>
                      <a:pPr algn="l" fontAlgn="t"/>
                      <a:r>
                        <a:rPr lang="en-GB" sz="900" u="none" strike="noStrike">
                          <a:effectLst/>
                        </a:rPr>
                        <a:t>110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2021</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1772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19</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LB257 Resolutions Assigned to Hitoshi</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Hitoshi Morioka (SRC Software)</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Done; revisit later</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2514443152"/>
                  </a:ext>
                </a:extLst>
              </a:tr>
              <a:tr h="307755">
                <a:tc>
                  <a:txBody>
                    <a:bodyPr/>
                    <a:lstStyle/>
                    <a:p>
                      <a:pPr algn="l" fontAlgn="t"/>
                      <a:r>
                        <a:rPr lang="en-GB" sz="900" u="none" strike="noStrike">
                          <a:effectLst/>
                        </a:rPr>
                        <a:t>120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138</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1</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Excel resolution comment 2075</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Antonio de la Oliva (InterDigital, UC3M)</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Revisit Feb 15</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3814643744"/>
                  </a:ext>
                </a:extLst>
              </a:tr>
              <a:tr h="307755">
                <a:tc>
                  <a:txBody>
                    <a:bodyPr/>
                    <a:lstStyle/>
                    <a:p>
                      <a:pPr algn="l" fontAlgn="t"/>
                      <a:r>
                        <a:rPr lang="en-GB" sz="900" u="none" strike="noStrike">
                          <a:effectLst/>
                        </a:rPr>
                        <a:t>121</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137</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1</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Comment resolution CID 2075</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Antonio de la Oliva (InterDigital, UC3M)</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Revisit Feb 15</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3885767070"/>
                  </a:ext>
                </a:extLst>
              </a:tr>
              <a:tr h="307755">
                <a:tc>
                  <a:txBody>
                    <a:bodyPr/>
                    <a:lstStyle/>
                    <a:p>
                      <a:pPr algn="l" fontAlgn="t"/>
                      <a:r>
                        <a:rPr lang="en-GB" sz="900" u="none" strike="noStrike">
                          <a:effectLst/>
                        </a:rPr>
                        <a:t>140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245</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Word_comment_resolution_2035_2125_2137_2163_2279_2010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Antonio de la Oliva (InterDigital, UC3M)</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Revisit</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3149525159"/>
                  </a:ext>
                </a:extLst>
              </a:tr>
              <a:tr h="307755">
                <a:tc>
                  <a:txBody>
                    <a:bodyPr/>
                    <a:lstStyle/>
                    <a:p>
                      <a:pPr algn="l" fontAlgn="t"/>
                      <a:r>
                        <a:rPr lang="en-GB" sz="900" u="none" strike="noStrike">
                          <a:effectLst/>
                        </a:rPr>
                        <a:t>141</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246</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Excel_comment_resolution_2035_2125_2137_2163_2279_2010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Antonio de la Oliva (InterDigital, UC3M)</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Revisit for additional comment resolution</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3225049059"/>
                  </a:ext>
                </a:extLst>
              </a:tr>
              <a:tr h="307755">
                <a:tc>
                  <a:txBody>
                    <a:bodyPr/>
                    <a:lstStyle/>
                    <a:p>
                      <a:pPr algn="l" fontAlgn="t"/>
                      <a:r>
                        <a:rPr lang="en-GB" sz="900" u="none" strike="noStrike">
                          <a:effectLst/>
                        </a:rPr>
                        <a:t>150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249</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Discussion on CID 2074 - RNR</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Antonio de la Oliva (InterDigital, UC3M)</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Revisit</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928408112"/>
                  </a:ext>
                </a:extLst>
              </a:tr>
              <a:tr h="307755">
                <a:tc>
                  <a:txBody>
                    <a:bodyPr/>
                    <a:lstStyle/>
                    <a:p>
                      <a:pPr algn="l" fontAlgn="t"/>
                      <a:r>
                        <a:rPr lang="en-GB" sz="900" u="none" strike="noStrike">
                          <a:effectLst/>
                        </a:rPr>
                        <a:t>900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143</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1</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Resolution Text for PHY Type Related Comments</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Hitoshi Morioka (SRC Software)</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dirty="0">
                          <a:effectLst/>
                        </a:rPr>
                        <a:t>revisit after DCN 89 &amp; 1772 are done</a:t>
                      </a:r>
                      <a:endParaRPr lang="en-GB" sz="900" b="0" i="0" u="none" strike="noStrike" dirty="0">
                        <a:effectLst/>
                        <a:latin typeface="Arial" panose="020B0604020202020204" pitchFamily="34" charset="0"/>
                      </a:endParaRPr>
                    </a:p>
                  </a:txBody>
                  <a:tcPr marL="8243" marR="8243" marT="8243" marB="0"/>
                </a:tc>
                <a:extLst>
                  <a:ext uri="{0D108BD9-81ED-4DB2-BD59-A6C34878D82A}">
                    <a16:rowId xmlns:a16="http://schemas.microsoft.com/office/drawing/2014/main" val="3036056750"/>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3940</TotalTime>
  <Words>2629</Words>
  <Application>Microsoft Macintosh PowerPoint</Application>
  <PresentationFormat>On-screen Show (16:9)</PresentationFormat>
  <Paragraphs>384</Paragraphs>
  <Slides>30</Slides>
  <Notes>2</Notes>
  <HiddenSlides>1</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Document</vt:lpstr>
      <vt:lpstr>Agenda TGbc Telco February 15,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Status Quo Comment Resolution process</vt:lpstr>
      <vt:lpstr>Status Quo comment resolution process</vt:lpstr>
      <vt:lpstr>AOB</vt:lpstr>
      <vt:lpstr>Adjourn</vt:lpstr>
      <vt:lpstr>Timeline</vt:lpstr>
      <vt:lpstr>Current TGbc Schedule (per Jan 2022 Interim)</vt:lpstr>
      <vt:lpstr>Current TGbc Schedule (Additions TG Chair and WG VC)</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377</cp:revision>
  <cp:lastPrinted>1601-01-01T00:00:00Z</cp:lastPrinted>
  <dcterms:created xsi:type="dcterms:W3CDTF">2020-02-25T15:01:23Z</dcterms:created>
  <dcterms:modified xsi:type="dcterms:W3CDTF">2022-02-15T10:15:47Z</dcterms:modified>
  <cp:category/>
</cp:coreProperties>
</file>