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20"/>
  </p:notesMasterIdLst>
  <p:handoutMasterIdLst>
    <p:handoutMasterId r:id="rId21"/>
  </p:handoutMasterIdLst>
  <p:sldIdLst>
    <p:sldId id="256" r:id="rId5"/>
    <p:sldId id="257" r:id="rId6"/>
    <p:sldId id="265" r:id="rId7"/>
    <p:sldId id="368" r:id="rId8"/>
    <p:sldId id="268" r:id="rId9"/>
    <p:sldId id="280" r:id="rId10"/>
    <p:sldId id="2366" r:id="rId11"/>
    <p:sldId id="266" r:id="rId12"/>
    <p:sldId id="370" r:id="rId13"/>
    <p:sldId id="261" r:id="rId14"/>
    <p:sldId id="2369" r:id="rId15"/>
    <p:sldId id="369" r:id="rId16"/>
    <p:sldId id="2368" r:id="rId17"/>
    <p:sldId id="365" r:id="rId18"/>
    <p:sldId id="375" r:id="rId19"/>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569" autoAdjust="0"/>
    <p:restoredTop sz="94660"/>
  </p:normalViewPr>
  <p:slideViewPr>
    <p:cSldViewPr>
      <p:cViewPr varScale="1">
        <p:scale>
          <a:sx n="67" d="100"/>
          <a:sy n="67" d="100"/>
        </p:scale>
        <p:origin x="620" y="32"/>
      </p:cViewPr>
      <p:guideLst>
        <p:guide orient="horz" pos="2160"/>
        <p:guide pos="3840"/>
      </p:guideLst>
    </p:cSldViewPr>
  </p:slideViewPr>
  <p:outlineViewPr>
    <p:cViewPr varScale="1">
      <p:scale>
        <a:sx n="170" d="200"/>
        <a:sy n="170" d="200"/>
      </p:scale>
      <p:origin x="-780" y="-84"/>
    </p:cViewPr>
  </p:outlineViewPr>
  <p:notesTextViewPr>
    <p:cViewPr>
      <p:scale>
        <a:sx n="3" d="2"/>
        <a:sy n="3" d="2"/>
      </p:scale>
      <p:origin x="0" y="0"/>
    </p:cViewPr>
  </p:notesTextViewPr>
  <p:notesViewPr>
    <p:cSldViewPr>
      <p:cViewPr varScale="1">
        <p:scale>
          <a:sx n="50" d="100"/>
          <a:sy n="50" d="100"/>
        </p:scale>
        <p:origin x="2696" y="36"/>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microsoft.com/office/2016/11/relationships/changesInfo" Target="changesInfos/changesInfo1.xml"/><Relationship Id="rId3" Type="http://schemas.openxmlformats.org/officeDocument/2006/relationships/customXml" Target="../customXml/item3.xml"/><Relationship Id="rId21" Type="http://schemas.openxmlformats.org/officeDocument/2006/relationships/handoutMaster" Target="handoutMasters/handout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Yaghoobi, Hassan" userId="3e33afe7-62c8-4ade-8476-f73fe399f31e" providerId="ADAL" clId="{108C12FC-B5BC-43C2-B08C-AB6371BF5844}"/>
    <pc:docChg chg="modSld">
      <pc:chgData name="Yaghoobi, Hassan" userId="3e33afe7-62c8-4ade-8476-f73fe399f31e" providerId="ADAL" clId="{108C12FC-B5BC-43C2-B08C-AB6371BF5844}" dt="2022-03-10T21:58:35.277" v="189" actId="207"/>
      <pc:docMkLst>
        <pc:docMk/>
      </pc:docMkLst>
      <pc:sldChg chg="modSp mod">
        <pc:chgData name="Yaghoobi, Hassan" userId="3e33afe7-62c8-4ade-8476-f73fe399f31e" providerId="ADAL" clId="{108C12FC-B5BC-43C2-B08C-AB6371BF5844}" dt="2022-03-10T21:58:29.232" v="188" actId="207"/>
        <pc:sldMkLst>
          <pc:docMk/>
          <pc:sldMk cId="81732721" sldId="369"/>
        </pc:sldMkLst>
        <pc:spChg chg="mod">
          <ac:chgData name="Yaghoobi, Hassan" userId="3e33afe7-62c8-4ade-8476-f73fe399f31e" providerId="ADAL" clId="{108C12FC-B5BC-43C2-B08C-AB6371BF5844}" dt="2022-03-10T21:58:29.232" v="188" actId="207"/>
          <ac:spMkLst>
            <pc:docMk/>
            <pc:sldMk cId="81732721" sldId="369"/>
            <ac:spMk id="6147" creationId="{00000000-0000-0000-0000-000000000000}"/>
          </ac:spMkLst>
        </pc:spChg>
      </pc:sldChg>
      <pc:sldChg chg="modSp mod">
        <pc:chgData name="Yaghoobi, Hassan" userId="3e33afe7-62c8-4ade-8476-f73fe399f31e" providerId="ADAL" clId="{108C12FC-B5BC-43C2-B08C-AB6371BF5844}" dt="2022-03-10T21:58:35.277" v="189" actId="207"/>
        <pc:sldMkLst>
          <pc:docMk/>
          <pc:sldMk cId="3407253792" sldId="2368"/>
        </pc:sldMkLst>
        <pc:spChg chg="mod">
          <ac:chgData name="Yaghoobi, Hassan" userId="3e33afe7-62c8-4ade-8476-f73fe399f31e" providerId="ADAL" clId="{108C12FC-B5BC-43C2-B08C-AB6371BF5844}" dt="2022-03-10T21:58:35.277" v="189" actId="207"/>
          <ac:spMkLst>
            <pc:docMk/>
            <pc:sldMk cId="3407253792" sldId="2368"/>
            <ac:spMk id="6147" creationId="{00000000-0000-0000-0000-000000000000}"/>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3/10/2022</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2</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p:cNvSpPr>
            <a:spLocks noGrp="1" noRot="1" noChangeAspect="1" noTextEdit="1"/>
          </p:cNvSpPr>
          <p:nvPr>
            <p:ph type="sldImg"/>
          </p:nvPr>
        </p:nvSpPr>
        <p:spPr>
          <a:xfrm>
            <a:off x="384175" y="701675"/>
            <a:ext cx="6165850" cy="3468688"/>
          </a:xfrm>
          <a:ln/>
        </p:spPr>
      </p:sp>
      <p:sp>
        <p:nvSpPr>
          <p:cNvPr id="1126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11268"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11269"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Sep 2009</a:t>
            </a:r>
          </a:p>
        </p:txBody>
      </p:sp>
      <p:sp>
        <p:nvSpPr>
          <p:cNvPr id="11270"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6DCF333B-947A-4500-AB79-A2728DBCF767}" type="slidenum">
              <a:rPr lang="en-US" altLang="en-US" smtClean="0"/>
              <a:pPr>
                <a:spcBef>
                  <a:spcPct val="0"/>
                </a:spcBef>
              </a:pPr>
              <a:t>3</a:t>
            </a:fld>
            <a:endParaRPr lang="en-US" altLang="en-US" dirty="0"/>
          </a:p>
        </p:txBody>
      </p:sp>
    </p:spTree>
    <p:extLst>
      <p:ext uri="{BB962C8B-B14F-4D97-AF65-F5344CB8AC3E}">
        <p14:creationId xmlns:p14="http://schemas.microsoft.com/office/powerpoint/2010/main" val="30773027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Sep 2013</a:t>
            </a:r>
            <a:endParaRPr lang="en-GB" altLang="en-US" sz="1400" dirty="0"/>
          </a:p>
        </p:txBody>
      </p:sp>
      <p:sp>
        <p:nvSpPr>
          <p:cNvPr id="16387" name="Rectangle 2"/>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dirty="0"/>
              <a:t>doc.: IEEE 802.11-16/1093r2</a:t>
            </a:r>
          </a:p>
        </p:txBody>
      </p:sp>
      <p:sp>
        <p:nvSpPr>
          <p:cNvPr id="16388" name="Rectangle 3"/>
          <p:cNvSpPr txBox="1">
            <a:spLocks noGrp="1" noChangeArrowheads="1"/>
          </p:cNvSpPr>
          <p:nvPr/>
        </p:nvSpPr>
        <p:spPr bwMode="auto">
          <a:xfrm>
            <a:off x="641350" y="117931"/>
            <a:ext cx="682879"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Sep 2012</a:t>
            </a:r>
          </a:p>
        </p:txBody>
      </p:sp>
      <p:sp>
        <p:nvSpPr>
          <p:cNvPr id="16389" name="Rectangle 6"/>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dirty="0"/>
              <a:t>Clint Chaplin, Chair (Samsung)</a:t>
            </a:r>
          </a:p>
        </p:txBody>
      </p:sp>
      <p:sp>
        <p:nvSpPr>
          <p:cNvPr id="1639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dirty="0"/>
              <a:t>Page </a:t>
            </a:r>
            <a:fld id="{9EFE332B-4021-47BB-B2B7-CB32DEB01A9B}" type="slidenum">
              <a:rPr lang="en-GB" altLang="en-US" smtClean="0"/>
              <a:pPr>
                <a:spcBef>
                  <a:spcPct val="0"/>
                </a:spcBef>
              </a:pPr>
              <a:t>5</a:t>
            </a:fld>
            <a:endParaRPr lang="en-GB" altLang="en-US" dirty="0"/>
          </a:p>
        </p:txBody>
      </p:sp>
      <p:sp>
        <p:nvSpPr>
          <p:cNvPr id="16391" name="Rectangle 2"/>
          <p:cNvSpPr>
            <a:spLocks noGrp="1" noRot="1" noChangeAspect="1" noChangeArrowheads="1" noTextEdit="1"/>
          </p:cNvSpPr>
          <p:nvPr>
            <p:ph type="sldImg"/>
          </p:nvPr>
        </p:nvSpPr>
        <p:spPr>
          <a:xfrm>
            <a:off x="87313" y="744538"/>
            <a:ext cx="6621462" cy="3725862"/>
          </a:xfrm>
          <a:ln/>
        </p:spPr>
      </p:sp>
      <p:sp>
        <p:nvSpPr>
          <p:cNvPr id="16392" name="Rectangle 3"/>
          <p:cNvSpPr>
            <a:spLocks noGrp="1" noChangeArrowheads="1"/>
          </p:cNvSpPr>
          <p:nvPr>
            <p:ph type="body" idx="1"/>
          </p:nvPr>
        </p:nvSpPr>
        <p:spPr>
          <a:xfrm>
            <a:off x="679450" y="4718050"/>
            <a:ext cx="5435600" cy="446881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170424042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2</a:t>
            </a:r>
          </a:p>
        </p:txBody>
      </p:sp>
      <p:sp>
        <p:nvSpPr>
          <p:cNvPr id="133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Feb 2022</a:t>
            </a:r>
          </a:p>
        </p:txBody>
      </p:sp>
      <p:sp>
        <p:nvSpPr>
          <p:cNvPr id="1331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F76AD833-F326-48D3-A662-B127F7E4458F}" type="slidenum">
              <a:rPr lang="en-US" altLang="en-US" smtClean="0"/>
              <a:pPr>
                <a:spcBef>
                  <a:spcPct val="0"/>
                </a:spcBef>
              </a:pPr>
              <a:t>8</a:t>
            </a:fld>
            <a:endParaRPr lang="en-US" altLang="en-US" dirty="0"/>
          </a:p>
        </p:txBody>
      </p:sp>
      <p:sp>
        <p:nvSpPr>
          <p:cNvPr id="13317" name="Rectangle 2"/>
          <p:cNvSpPr>
            <a:spLocks noGrp="1" noRot="1" noChangeAspect="1" noChangeArrowheads="1" noTextEdit="1"/>
          </p:cNvSpPr>
          <p:nvPr>
            <p:ph type="sldImg"/>
          </p:nvPr>
        </p:nvSpPr>
        <p:spPr>
          <a:xfrm>
            <a:off x="382588" y="700088"/>
            <a:ext cx="6172200" cy="3471862"/>
          </a:xfrm>
          <a:ln/>
        </p:spPr>
      </p:sp>
      <p:sp>
        <p:nvSpPr>
          <p:cNvPr id="13318"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86186926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10</a:t>
            </a:fld>
            <a:endParaRPr lang="en-US"/>
          </a:p>
        </p:txBody>
      </p:sp>
      <p:sp>
        <p:nvSpPr>
          <p:cNvPr id="1433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9606067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E6AF579C-E269-44CC-A9F4-B7D1E2EA3836}" type="slidenum">
              <a:rPr lang="en-US"/>
              <a:pPr/>
              <a:t>14</a:t>
            </a:fld>
            <a:endParaRPr lang="en-US" dirty="0"/>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44979937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Feb 2022</a:t>
            </a:r>
            <a:endParaRPr lang="en-GB" dirty="0"/>
          </a:p>
        </p:txBody>
      </p:sp>
      <p:sp>
        <p:nvSpPr>
          <p:cNvPr id="5" name="Footer Placeholder 4"/>
          <p:cNvSpPr>
            <a:spLocks noGrp="1"/>
          </p:cNvSpPr>
          <p:nvPr>
            <p:ph type="ftr" idx="11"/>
          </p:nvPr>
        </p:nvSpPr>
        <p:spPr/>
        <p:txBody>
          <a:bodyPr/>
          <a:lstStyle>
            <a:lvl1pPr>
              <a:defRPr/>
            </a:lvl1pPr>
          </a:lstStyle>
          <a:p>
            <a:r>
              <a:rPr lang="en-GB" dirty="0"/>
              <a:t>Hassan Yaghoobi (Intel Corp.)</a:t>
            </a:r>
          </a:p>
        </p:txBody>
      </p:sp>
      <p:sp>
        <p:nvSpPr>
          <p:cNvPr id="6" name="Slide Number Placeholder 5"/>
          <p:cNvSpPr>
            <a:spLocks noGrp="1"/>
          </p:cNvSpPr>
          <p:nvPr>
            <p:ph type="sldNum" idx="12"/>
          </p:nvPr>
        </p:nvSpPr>
        <p:spPr/>
        <p:txBody>
          <a:bodyPr/>
          <a:lstStyle>
            <a:lvl1pPr>
              <a:defRPr/>
            </a:lvl1pPr>
          </a:lstStyle>
          <a:p>
            <a:r>
              <a:rPr lang="en-GB" dirty="0"/>
              <a:t>Slide </a:t>
            </a:r>
            <a:fld id="{DE40C9FC-4879-4F20-9ECA-A574A90476B7}" type="slidenum">
              <a:rPr lang="en-GB"/>
              <a:pPr/>
              <a:t>‹#›</a:t>
            </a:fld>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Hassan Yaghoobi (Intel Corp.)</a:t>
            </a:r>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Feb 2022</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US" dirty="0"/>
              <a:t>Sep 2021</a:t>
            </a:r>
            <a:endParaRPr lang="en-GB" dirty="0"/>
          </a:p>
        </p:txBody>
      </p:sp>
      <p:sp>
        <p:nvSpPr>
          <p:cNvPr id="5" name="Footer Placeholder 4"/>
          <p:cNvSpPr>
            <a:spLocks noGrp="1"/>
          </p:cNvSpPr>
          <p:nvPr>
            <p:ph type="ftr" idx="11"/>
          </p:nvPr>
        </p:nvSpPr>
        <p:spPr/>
        <p:txBody>
          <a:bodyPr/>
          <a:lstStyle>
            <a:lvl1pPr>
              <a:defRPr/>
            </a:lvl1pPr>
          </a:lstStyle>
          <a:p>
            <a:r>
              <a:rPr lang="en-GB" dirty="0"/>
              <a:t>Hassan Yaghoobi (Intel Corp.)</a:t>
            </a:r>
          </a:p>
        </p:txBody>
      </p:sp>
      <p:sp>
        <p:nvSpPr>
          <p:cNvPr id="6" name="Slide Number Placeholder 5"/>
          <p:cNvSpPr>
            <a:spLocks noGrp="1"/>
          </p:cNvSpPr>
          <p:nvPr>
            <p:ph type="sldNum" idx="12"/>
          </p:nvPr>
        </p:nvSpPr>
        <p:spPr/>
        <p:txBody>
          <a:bodyPr/>
          <a:lstStyle>
            <a:lvl1pPr>
              <a:defRPr/>
            </a:lvl1pPr>
          </a:lstStyle>
          <a:p>
            <a:r>
              <a:rPr lang="en-GB" dirty="0"/>
              <a:t>Slide </a:t>
            </a:r>
            <a:fld id="{3ABCC52B-A3F7-440B-BBF2-55191E6E7773}" type="slidenum">
              <a:rPr lang="en-GB"/>
              <a:pPr/>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Sep 2021</a:t>
            </a:r>
            <a:endParaRPr lang="en-GB" dirty="0"/>
          </a:p>
        </p:txBody>
      </p:sp>
      <p:sp>
        <p:nvSpPr>
          <p:cNvPr id="6" name="Footer Placeholder 5"/>
          <p:cNvSpPr>
            <a:spLocks noGrp="1"/>
          </p:cNvSpPr>
          <p:nvPr>
            <p:ph type="ftr" idx="11"/>
          </p:nvPr>
        </p:nvSpPr>
        <p:spPr/>
        <p:txBody>
          <a:bodyPr/>
          <a:lstStyle>
            <a:lvl1pPr>
              <a:defRPr/>
            </a:lvl1pPr>
          </a:lstStyle>
          <a:p>
            <a:r>
              <a:rPr lang="en-GB" dirty="0"/>
              <a:t>Hassan Yaghoobi (Intel Corp.)</a:t>
            </a:r>
          </a:p>
        </p:txBody>
      </p:sp>
      <p:sp>
        <p:nvSpPr>
          <p:cNvPr id="7" name="Slide Number Placeholder 6"/>
          <p:cNvSpPr>
            <a:spLocks noGrp="1"/>
          </p:cNvSpPr>
          <p:nvPr>
            <p:ph type="sldNum" idx="12"/>
          </p:nvPr>
        </p:nvSpPr>
        <p:spPr/>
        <p:txBody>
          <a:bodyPr/>
          <a:lstStyle>
            <a:lvl1pPr>
              <a:defRPr/>
            </a:lvl1pPr>
          </a:lstStyle>
          <a:p>
            <a:r>
              <a:rPr lang="en-GB" dirty="0"/>
              <a:t>Slide </a:t>
            </a:r>
            <a:fld id="{1CD163DD-D5E7-41DA-95F2-71530C24F8C3}" type="slidenum">
              <a:rPr lang="en-GB"/>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dirty="0"/>
              <a:t>Sep 2021</a:t>
            </a:r>
            <a:endParaRPr lang="en-GB" dirty="0"/>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dirty="0"/>
              <a:t>Hassan Yaghoobi (Intel Corp.)</a:t>
            </a:r>
          </a:p>
        </p:txBody>
      </p:sp>
      <p:sp>
        <p:nvSpPr>
          <p:cNvPr id="9" name="Slide Number Placeholder 8"/>
          <p:cNvSpPr>
            <a:spLocks noGrp="1"/>
          </p:cNvSpPr>
          <p:nvPr>
            <p:ph type="sldNum" idx="12"/>
          </p:nvPr>
        </p:nvSpPr>
        <p:spPr/>
        <p:txBody>
          <a:bodyPr/>
          <a:lstStyle>
            <a:lvl1pPr>
              <a:defRPr/>
            </a:lvl1pPr>
          </a:lstStyle>
          <a:p>
            <a:r>
              <a:rPr lang="en-GB" dirty="0"/>
              <a:t>Slide </a:t>
            </a:r>
            <a:fld id="{69B99EC4-A1FB-4C79-B9A5-C1FFD5A90380}" type="slidenum">
              <a:rPr lang="en-GB"/>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Sep 2021</a:t>
            </a:r>
            <a:endParaRPr lang="en-GB" dirty="0"/>
          </a:p>
        </p:txBody>
      </p:sp>
      <p:sp>
        <p:nvSpPr>
          <p:cNvPr id="4" name="Footer Placeholder 3"/>
          <p:cNvSpPr>
            <a:spLocks noGrp="1"/>
          </p:cNvSpPr>
          <p:nvPr>
            <p:ph type="ftr" idx="11"/>
          </p:nvPr>
        </p:nvSpPr>
        <p:spPr/>
        <p:txBody>
          <a:bodyPr/>
          <a:lstStyle>
            <a:lvl1pPr>
              <a:defRPr/>
            </a:lvl1pPr>
          </a:lstStyle>
          <a:p>
            <a:r>
              <a:rPr lang="en-GB" dirty="0"/>
              <a:t>Hassan Yaghoobi (Intel Corp.)</a:t>
            </a:r>
          </a:p>
        </p:txBody>
      </p:sp>
      <p:sp>
        <p:nvSpPr>
          <p:cNvPr id="5" name="Slide Number Placeholder 4"/>
          <p:cNvSpPr>
            <a:spLocks noGrp="1"/>
          </p:cNvSpPr>
          <p:nvPr>
            <p:ph type="sldNum" idx="12"/>
          </p:nvPr>
        </p:nvSpPr>
        <p:spPr/>
        <p:txBody>
          <a:bodyPr/>
          <a:lstStyle>
            <a:lvl1pPr>
              <a:defRPr/>
            </a:lvl1pPr>
          </a:lstStyle>
          <a:p>
            <a:r>
              <a:rPr lang="en-GB" dirty="0"/>
              <a:t>Slide </a:t>
            </a:r>
            <a:fld id="{06B781AF-4CCF-49B0-A572-DE54FBE5D942}" type="slidenum">
              <a:rPr lang="en-GB"/>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Sep 2021</a:t>
            </a:r>
            <a:endParaRPr lang="en-GB" dirty="0"/>
          </a:p>
        </p:txBody>
      </p:sp>
      <p:sp>
        <p:nvSpPr>
          <p:cNvPr id="3" name="Footer Placeholder 2"/>
          <p:cNvSpPr>
            <a:spLocks noGrp="1"/>
          </p:cNvSpPr>
          <p:nvPr>
            <p:ph type="ftr" idx="11"/>
          </p:nvPr>
        </p:nvSpPr>
        <p:spPr/>
        <p:txBody>
          <a:bodyPr/>
          <a:lstStyle>
            <a:lvl1pPr>
              <a:defRPr/>
            </a:lvl1pPr>
          </a:lstStyle>
          <a:p>
            <a:r>
              <a:rPr lang="en-GB" dirty="0"/>
              <a:t>Hassan Yaghoobi (Intel Corp.)</a:t>
            </a:r>
          </a:p>
        </p:txBody>
      </p:sp>
      <p:sp>
        <p:nvSpPr>
          <p:cNvPr id="4" name="Slide Number Placeholder 3"/>
          <p:cNvSpPr>
            <a:spLocks noGrp="1"/>
          </p:cNvSpPr>
          <p:nvPr>
            <p:ph type="sldNum" idx="12"/>
          </p:nvPr>
        </p:nvSpPr>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Sep 2021</a:t>
            </a:r>
            <a:endParaRPr lang="en-GB" dirty="0"/>
          </a:p>
        </p:txBody>
      </p:sp>
      <p:sp>
        <p:nvSpPr>
          <p:cNvPr id="5" name="Footer Placeholder 4"/>
          <p:cNvSpPr>
            <a:spLocks noGrp="1"/>
          </p:cNvSpPr>
          <p:nvPr>
            <p:ph type="ftr" idx="11"/>
          </p:nvPr>
        </p:nvSpPr>
        <p:spPr/>
        <p:txBody>
          <a:bodyPr/>
          <a:lstStyle>
            <a:lvl1pPr>
              <a:defRPr/>
            </a:lvl1pPr>
          </a:lstStyle>
          <a:p>
            <a:r>
              <a:rPr lang="en-GB" dirty="0"/>
              <a:t>Hassan Yaghoobi (Intel Corp.)</a:t>
            </a:r>
          </a:p>
        </p:txBody>
      </p:sp>
      <p:sp>
        <p:nvSpPr>
          <p:cNvPr id="6" name="Slide Number Placeholder 5"/>
          <p:cNvSpPr>
            <a:spLocks noGrp="1"/>
          </p:cNvSpPr>
          <p:nvPr>
            <p:ph type="sldNum" idx="12"/>
          </p:nvPr>
        </p:nvSpPr>
        <p:spPr/>
        <p:txBody>
          <a:bodyPr/>
          <a:lstStyle>
            <a:lvl1pPr>
              <a:defRPr/>
            </a:lvl1pPr>
          </a:lstStyle>
          <a:p>
            <a:r>
              <a:rPr lang="en-GB" dirty="0"/>
              <a:t>Slide </a:t>
            </a:r>
            <a:fld id="{6B5E41C2-EF12-4EF2-8280-F2B4208277C2}" type="slidenum">
              <a:rPr lang="en-GB"/>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Sep 2021</a:t>
            </a:r>
            <a:endParaRPr lang="en-GB" dirty="0"/>
          </a:p>
        </p:txBody>
      </p:sp>
      <p:sp>
        <p:nvSpPr>
          <p:cNvPr id="5" name="Footer Placeholder 4"/>
          <p:cNvSpPr>
            <a:spLocks noGrp="1"/>
          </p:cNvSpPr>
          <p:nvPr>
            <p:ph type="ftr" idx="11"/>
          </p:nvPr>
        </p:nvSpPr>
        <p:spPr/>
        <p:txBody>
          <a:bodyPr/>
          <a:lstStyle>
            <a:lvl1pPr>
              <a:defRPr/>
            </a:lvl1pPr>
          </a:lstStyle>
          <a:p>
            <a:r>
              <a:rPr lang="en-GB" dirty="0"/>
              <a:t>Hassan Yaghoobi (Intel Corp.)</a:t>
            </a:r>
          </a:p>
        </p:txBody>
      </p:sp>
      <p:sp>
        <p:nvSpPr>
          <p:cNvPr id="6" name="Slide Number Placeholder 5"/>
          <p:cNvSpPr>
            <a:spLocks noGrp="1"/>
          </p:cNvSpPr>
          <p:nvPr>
            <p:ph type="sldNum" idx="12"/>
          </p:nvPr>
        </p:nvSpPr>
        <p:spPr/>
        <p:txBody>
          <a:bodyPr/>
          <a:lstStyle>
            <a:lvl1pPr>
              <a:defRPr/>
            </a:lvl1pPr>
          </a:lstStyle>
          <a:p>
            <a:r>
              <a:rPr lang="en-GB" dirty="0"/>
              <a:t>Slide </a:t>
            </a:r>
            <a:fld id="{9B0D65C8-A0CA-4DDA-83BB-897866218593}"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Mar 2022</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Hassan Yaghoobi (Intel Corp.)</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4"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a:ln>
                  <a:noFill/>
                </a:ln>
                <a:solidFill>
                  <a:schemeClr val="tx2"/>
                </a:solidFill>
                <a:effectLst/>
                <a:uLnTx/>
                <a:uFillTx/>
                <a:latin typeface="Times New Roman" pitchFamily="16" charset="0"/>
                <a:ea typeface="MS Gothic" charset="-128"/>
                <a:cs typeface="Arial Unicode MS" charset="0"/>
              </a:rPr>
              <a:t>802.11-22/</a:t>
            </a:r>
            <a:r>
              <a:rPr kumimoji="0" lang="en-US" sz="1800" b="1" i="0" u="none" strike="noStrike" kern="1200" cap="none" spc="0" normalizeH="0" baseline="0" noProof="0" dirty="0">
                <a:ln>
                  <a:noFill/>
                </a:ln>
                <a:solidFill>
                  <a:schemeClr val="tx2"/>
                </a:solidFill>
                <a:effectLst/>
                <a:uLnTx/>
                <a:uFillTx/>
                <a:latin typeface="Times New Roman" pitchFamily="16" charset="0"/>
                <a:ea typeface="MS Gothic" charset="-128"/>
                <a:cs typeface="Arial Unicode MS" charset="0"/>
              </a:rPr>
              <a:t>0332</a:t>
            </a:r>
            <a:r>
              <a:rPr kumimoji="0" lang="en-GB" sz="1800" b="1" i="0" u="none" strike="noStrike" kern="1200" cap="none" spc="0" normalizeH="0" baseline="0" noProof="0" dirty="0">
                <a:ln>
                  <a:noFill/>
                </a:ln>
                <a:solidFill>
                  <a:schemeClr val="tx2"/>
                </a:solidFill>
                <a:effectLst/>
                <a:uLnTx/>
                <a:uFillTx/>
                <a:latin typeface="Times New Roman" pitchFamily="16" charset="0"/>
                <a:ea typeface="MS Gothic" charset="-128"/>
                <a:cs typeface="Arial Unicode MS" charset="0"/>
              </a:rPr>
              <a:t>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11/dcn/22/11-22-0378-00-0itu-proposed-modifications-to-itu-r-m-1450-5.docx" TargetMode="External"/><Relationship Id="rId7" Type="http://schemas.openxmlformats.org/officeDocument/2006/relationships/hyperlink" Target="http://www.itu.int/md/dologin_md.asp?lang=en&amp;id=R19-WP5A-C-0491!N16!MSW-E"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hyperlink" Target="https://www.itu.int/md/R19-WP5A-C-0491/en" TargetMode="External"/><Relationship Id="rId5" Type="http://schemas.openxmlformats.org/officeDocument/2006/relationships/hyperlink" Target="http://www.itu.int/md/dologin_md.asp?lang=en&amp;id=R19-WP5A-C-0491!N15!MSW-E" TargetMode="External"/><Relationship Id="rId4" Type="http://schemas.openxmlformats.org/officeDocument/2006/relationships/hyperlink" Target="https://mentor.ieee.org/802.11/dcn/22/11-22-0379-00-0itu-proposed-modifications-to-itu-r-m-1801-2.docx"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mentor.ieee.org/802.11/dcn/22/11-22-0379-00-0itu-proposed-modifications-to-itu-r-m-1801-2.docx" TargetMode="External"/><Relationship Id="rId2" Type="http://schemas.openxmlformats.org/officeDocument/2006/relationships/hyperlink" Target="https://mentor.ieee.org/802.11/dcn/22/11-22-0378-00-0itu-proposed-modifications-to-itu-r-m-1450-5.docx"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8" Type="http://schemas.openxmlformats.org/officeDocument/2006/relationships/hyperlink" Target="https://www.itu.int/md/R19-WP5A-C-0153/en" TargetMode="External"/><Relationship Id="rId3" Type="http://schemas.openxmlformats.org/officeDocument/2006/relationships/hyperlink" Target="https://mentor.ieee.org/802.18/dcn/19/18-19-0157-00-0000-an-update-on-the-recommendation-itu-r-m-1450-5.pptx" TargetMode="External"/><Relationship Id="rId7" Type="http://schemas.openxmlformats.org/officeDocument/2006/relationships/hyperlink" Target="https://www.itu.int/md/R19-WP5A-C-0154/en" TargetMode="External"/><Relationship Id="rId12" Type="http://schemas.openxmlformats.org/officeDocument/2006/relationships/hyperlink" Target="https://www.itu.int/md/meetingdoc.asp?lang=en&amp;parent=R19-WP5A-C-0438"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hyperlink" Target="https://www.itu.int/md/meetingdoc.asp?lang=en&amp;parent=R19-WP5A-C-0043" TargetMode="External"/><Relationship Id="rId11" Type="http://schemas.openxmlformats.org/officeDocument/2006/relationships/hyperlink" Target="https://www.itu.int/md/meetingdoc.asp?lang=en&amp;parent=R19-WP5A-C-0439" TargetMode="External"/><Relationship Id="rId5" Type="http://schemas.openxmlformats.org/officeDocument/2006/relationships/hyperlink" Target="https://www.itu.int/md/meetingdoc.asp?lang=en&amp;parent=R19-WP5A-C-0044" TargetMode="External"/><Relationship Id="rId10" Type="http://schemas.openxmlformats.org/officeDocument/2006/relationships/hyperlink" Target="https://www.itu.int/md/meetingdoc.asp?lang=en&amp;parent=R19-WP5A-C-0246" TargetMode="External"/><Relationship Id="rId4" Type="http://schemas.openxmlformats.org/officeDocument/2006/relationships/hyperlink" Target="https://www.itu.int/dms_pubrec/itu-r/rec/m/R-REC-M.1801-2-201302-I!!PDF-E.pdf" TargetMode="External"/><Relationship Id="rId9" Type="http://schemas.openxmlformats.org/officeDocument/2006/relationships/hyperlink" Target="https://www.itu.int/md/meetingdoc.asp?lang=en&amp;parent=R19-WP5A-C-0245"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www.ieee.org/web/membership/ethics/code_ethics.html" TargetMode="External"/><Relationship Id="rId4" Type="http://schemas.openxmlformats.org/officeDocument/2006/relationships/hyperlink" Target="http://standards.ieee.org/resources/antitrust-guidelines.pdf"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802world.org/plenary/" TargetMode="External"/><Relationship Id="rId2" Type="http://schemas.openxmlformats.org/officeDocument/2006/relationships/hyperlink" Target="https://cvent.me/yG5GY2"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mentor.ieee.org/802.11/dcn/22/11-22-0412-00-0itu-itu-ahg-minutes-for-feb-24-2022.docx"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ITU Liaison Ad Hoc Group Agenda</a:t>
            </a:r>
            <a:endParaRPr lang="en-GB" dirty="0"/>
          </a:p>
        </p:txBody>
      </p:sp>
      <p:sp>
        <p:nvSpPr>
          <p:cNvPr id="3074" name="Rectangle 2"/>
          <p:cNvSpPr>
            <a:spLocks noGrp="1" noChangeArrowheads="1"/>
          </p:cNvSpPr>
          <p:nvPr>
            <p:ph idx="1"/>
          </p:nvPr>
        </p:nvSpPr>
        <p:spPr>
          <a:xfrm>
            <a:off x="838200" y="1675607"/>
            <a:ext cx="10361084" cy="380999"/>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2022-03-09</a:t>
            </a:r>
          </a:p>
        </p:txBody>
      </p:sp>
      <p:sp>
        <p:nvSpPr>
          <p:cNvPr id="7" name="Footer Placeholder 4"/>
          <p:cNvSpPr>
            <a:spLocks noGrp="1"/>
          </p:cNvSpPr>
          <p:nvPr>
            <p:ph type="ftr" idx="14"/>
          </p:nvPr>
        </p:nvSpPr>
        <p:spPr/>
        <p:txBody>
          <a:bodyPr/>
          <a:lstStyle/>
          <a:p>
            <a:r>
              <a:rPr lang="en-GB" dirty="0"/>
              <a:t>Hassan Yaghoobi (Intel Corp.)</a:t>
            </a:r>
          </a:p>
        </p:txBody>
      </p:sp>
      <p:sp>
        <p:nvSpPr>
          <p:cNvPr id="6" name="Date Placeholder 3"/>
          <p:cNvSpPr>
            <a:spLocks noGrp="1"/>
          </p:cNvSpPr>
          <p:nvPr>
            <p:ph type="dt" idx="15"/>
          </p:nvPr>
        </p:nvSpPr>
        <p:spPr/>
        <p:txBody>
          <a:bodyPr/>
          <a:lstStyle/>
          <a:p>
            <a:r>
              <a:rPr lang="en-US" dirty="0"/>
              <a:t>Feb 2022</a:t>
            </a:r>
            <a:endParaRPr lang="en-GB" dirty="0"/>
          </a:p>
        </p:txBody>
      </p:sp>
      <p:sp>
        <p:nvSpPr>
          <p:cNvPr id="3076" name="Rectangle 4"/>
          <p:cNvSpPr>
            <a:spLocks noChangeArrowheads="1"/>
          </p:cNvSpPr>
          <p:nvPr/>
        </p:nvSpPr>
        <p:spPr bwMode="auto">
          <a:xfrm>
            <a:off x="533400" y="2004219"/>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graphicFrame>
        <p:nvGraphicFramePr>
          <p:cNvPr id="9" name="Object 3"/>
          <p:cNvGraphicFramePr>
            <a:graphicFrameLocks noChangeAspect="1"/>
          </p:cNvGraphicFramePr>
          <p:nvPr>
            <p:extLst>
              <p:ext uri="{D42A27DB-BD31-4B8C-83A1-F6EECF244321}">
                <p14:modId xmlns:p14="http://schemas.microsoft.com/office/powerpoint/2010/main" val="1910165310"/>
              </p:ext>
            </p:extLst>
          </p:nvPr>
        </p:nvGraphicFramePr>
        <p:xfrm>
          <a:off x="634737" y="2580482"/>
          <a:ext cx="10920412" cy="3784600"/>
        </p:xfrm>
        <a:graphic>
          <a:graphicData uri="http://schemas.openxmlformats.org/presentationml/2006/ole">
            <mc:AlternateContent xmlns:mc="http://schemas.openxmlformats.org/markup-compatibility/2006">
              <mc:Choice xmlns:v="urn:schemas-microsoft-com:vml" Requires="v">
                <p:oleObj name="Document" r:id="rId3" imgW="8245941" imgH="2866464" progId="Word.Document.8">
                  <p:embed/>
                </p:oleObj>
              </mc:Choice>
              <mc:Fallback>
                <p:oleObj name="Document" r:id="rId3" imgW="8245941" imgH="2866464" progId="Word.Document.8">
                  <p:embed/>
                  <p:pic>
                    <p:nvPicPr>
                      <p:cNvPr id="9" name="Object 3"/>
                      <p:cNvPicPr>
                        <a:picLocks noChangeAspect="1" noChangeArrowheads="1"/>
                      </p:cNvPicPr>
                      <p:nvPr/>
                    </p:nvPicPr>
                    <p:blipFill>
                      <a:blip r:embed="rId4"/>
                      <a:srcRect/>
                      <a:stretch>
                        <a:fillRect/>
                      </a:stretch>
                    </p:blipFill>
                    <p:spPr bwMode="auto">
                      <a:xfrm>
                        <a:off x="634737" y="2580482"/>
                        <a:ext cx="10920412" cy="3784600"/>
                      </a:xfrm>
                      <a:prstGeom prst="rect">
                        <a:avLst/>
                      </a:prstGeom>
                      <a:noFill/>
                    </p:spPr>
                  </p:pic>
                </p:oleObj>
              </mc:Fallback>
            </mc:AlternateContent>
          </a:graphicData>
        </a:graphic>
      </p:graphicFrame>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1</a:t>
            </a:fld>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xfrm>
            <a:off x="901699" y="555626"/>
            <a:ext cx="10361084" cy="685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Contributions</a:t>
            </a:r>
            <a:endParaRPr lang="en-GB" dirty="0"/>
          </a:p>
        </p:txBody>
      </p:sp>
      <p:sp>
        <p:nvSpPr>
          <p:cNvPr id="5122" name="Rectangle 2"/>
          <p:cNvSpPr>
            <a:spLocks noGrp="1" noChangeArrowheads="1"/>
          </p:cNvSpPr>
          <p:nvPr>
            <p:ph idx="1"/>
          </p:nvPr>
        </p:nvSpPr>
        <p:spPr>
          <a:xfrm>
            <a:off x="957792" y="1219200"/>
            <a:ext cx="10361084" cy="5073649"/>
          </a:xfrm>
          <a:ln/>
        </p:spPr>
        <p:txBody>
          <a:bodyPr/>
          <a:lstStyle/>
          <a:p>
            <a:pPr marL="0" indent="0">
              <a:spcBef>
                <a:spcPts val="200"/>
              </a:spcBef>
              <a:defRPr/>
            </a:pPr>
            <a:r>
              <a:rPr lang="en-US" sz="2000" dirty="0"/>
              <a:t>New Contributions</a:t>
            </a:r>
          </a:p>
          <a:p>
            <a:pPr marL="857250" lvl="1" indent="-457200">
              <a:spcBef>
                <a:spcPts val="200"/>
              </a:spcBef>
              <a:buFont typeface="+mj-lt"/>
              <a:buAutoNum type="alphaLcPeriod"/>
              <a:defRPr/>
            </a:pPr>
            <a:r>
              <a:rPr lang="en-US" sz="1800" dirty="0"/>
              <a:t>N/A</a:t>
            </a:r>
            <a:endParaRPr lang="en-US" sz="1600" dirty="0"/>
          </a:p>
          <a:p>
            <a:pPr marL="0" indent="0">
              <a:spcBef>
                <a:spcPts val="200"/>
              </a:spcBef>
              <a:defRPr/>
            </a:pPr>
            <a:r>
              <a:rPr lang="en-US" sz="2000" dirty="0"/>
              <a:t>Contribution for Further Discussion</a:t>
            </a:r>
          </a:p>
          <a:p>
            <a:pPr marL="857250" lvl="1" indent="-457200">
              <a:spcBef>
                <a:spcPts val="200"/>
              </a:spcBef>
              <a:buFont typeface="+mj-lt"/>
              <a:buAutoNum type="alphaLcPeriod"/>
              <a:defRPr/>
            </a:pPr>
            <a:r>
              <a:rPr lang="en-US" sz="1800" dirty="0"/>
              <a:t>11-22-0378-01-0itu, Proposed modifications to ITU-R M.1450-5, Hassan Yaghoobi (Intel Corp.)</a:t>
            </a:r>
          </a:p>
          <a:p>
            <a:pPr marL="400050" lvl="1" indent="0">
              <a:spcBef>
                <a:spcPts val="200"/>
              </a:spcBef>
              <a:defRPr/>
            </a:pPr>
            <a:r>
              <a:rPr lang="en-US" sz="1600" dirty="0">
                <a:hlinkClick r:id="rId3"/>
              </a:rPr>
              <a:t>https://mentor.ieee.org/802.11/dcn/22/11-22-0378-00-0itu-proposed-modifications-to-itu-r-m-1450-5.docx</a:t>
            </a:r>
            <a:r>
              <a:rPr lang="en-US" sz="1600" dirty="0"/>
              <a:t> </a:t>
            </a:r>
          </a:p>
          <a:p>
            <a:pPr marL="857250" lvl="1" indent="-457200">
              <a:spcBef>
                <a:spcPts val="200"/>
              </a:spcBef>
              <a:buFont typeface="+mj-lt"/>
              <a:buAutoNum type="alphaLcPeriod" startAt="2"/>
              <a:defRPr/>
            </a:pPr>
            <a:r>
              <a:rPr lang="en-US" sz="1800" dirty="0"/>
              <a:t>11-22-0379-01-0itu, Proposed modifications to ITU-R M.1801-2, Hassan Yaghoobi (Intel Corp.)</a:t>
            </a:r>
          </a:p>
          <a:p>
            <a:pPr marL="400050" lvl="1" indent="0">
              <a:spcBef>
                <a:spcPts val="200"/>
              </a:spcBef>
              <a:defRPr/>
            </a:pPr>
            <a:r>
              <a:rPr lang="en-US" sz="1600" dirty="0">
                <a:hlinkClick r:id="rId4"/>
              </a:rPr>
              <a:t>https://mentor.ieee.org/802.11/dcn/22/11-22-0379-00-0itu-proposed-modifications-to-itu-r-m-1801-2.docx</a:t>
            </a:r>
            <a:r>
              <a:rPr lang="en-US" sz="1600" dirty="0"/>
              <a:t> </a:t>
            </a:r>
          </a:p>
          <a:p>
            <a:pPr marL="0" indent="0">
              <a:spcBef>
                <a:spcPts val="200"/>
              </a:spcBef>
              <a:defRPr/>
            </a:pPr>
            <a:r>
              <a:rPr lang="en-US" sz="2000" dirty="0"/>
              <a:t>References: </a:t>
            </a:r>
            <a:r>
              <a:rPr lang="en-US" sz="2000" b="0" dirty="0"/>
              <a:t>WP 5A </a:t>
            </a:r>
            <a:r>
              <a:rPr lang="en-GB" sz="2000" b="0" dirty="0"/>
              <a:t>working document towards a preliminary draft revision of Recommendation ITU-R M.1450-5 and M.1801-2 </a:t>
            </a:r>
          </a:p>
          <a:p>
            <a:pPr marL="571500" lvl="1" indent="-457200" hangingPunct="0">
              <a:spcBef>
                <a:spcPts val="600"/>
              </a:spcBef>
              <a:spcAft>
                <a:spcPts val="0"/>
              </a:spcAft>
              <a:buFont typeface="+mj-lt"/>
              <a:buAutoNum type="alphaLcPeriod"/>
              <a:tabLst>
                <a:tab pos="720090" algn="l"/>
                <a:tab pos="1188085" algn="l"/>
                <a:tab pos="1440180" algn="l"/>
                <a:tab pos="504190" algn="l"/>
                <a:tab pos="720090" algn="l"/>
                <a:tab pos="756285" algn="l"/>
                <a:tab pos="1008380" algn="l"/>
                <a:tab pos="1188085" algn="l"/>
                <a:tab pos="1260475" algn="l"/>
                <a:tab pos="1440180" algn="l"/>
              </a:tabLst>
            </a:pPr>
            <a:r>
              <a:rPr lang="en-GB" sz="1800" b="0" dirty="0"/>
              <a:t>ITU-R M.1450-5 - “Characteristics of broadband radio local area networks” </a:t>
            </a:r>
            <a:r>
              <a:rPr lang="en-GB" sz="1600" b="1" u="sng" dirty="0">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rPr>
              <a:t>(</a:t>
            </a:r>
            <a:r>
              <a:rPr lang="en-GB" sz="1600" b="1" u="sng" dirty="0">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hlinkClick r:id="rId5">
                  <a:extLst>
                    <a:ext uri="{A12FA001-AC4F-418D-AE19-62706E023703}">
                      <ahyp:hlinkClr xmlns:ahyp="http://schemas.microsoft.com/office/drawing/2018/hyperlinkcolor" val="tx"/>
                    </a:ext>
                  </a:extLst>
                </a:hlinkClick>
              </a:rPr>
              <a:t>Annex 15</a:t>
            </a:r>
            <a:r>
              <a:rPr lang="en-GB" sz="1600" b="1" dirty="0">
                <a:solidFill>
                  <a:srgbClr val="0000CC"/>
                </a:solidFill>
                <a:effectLst/>
                <a:latin typeface="Times New Roman" panose="02020603050405020304" pitchFamily="18" charset="0"/>
                <a:ea typeface="Times New Roman" panose="02020603050405020304" pitchFamily="18" charset="0"/>
              </a:rPr>
              <a:t> </a:t>
            </a:r>
            <a:r>
              <a:rPr lang="en-GB" sz="1600" dirty="0">
                <a:effectLst/>
                <a:latin typeface="Times New Roman" panose="02020603050405020304" pitchFamily="18" charset="0"/>
                <a:ea typeface="Times New Roman" panose="02020603050405020304" pitchFamily="18" charset="0"/>
              </a:rPr>
              <a:t>to </a:t>
            </a:r>
            <a:r>
              <a:rPr lang="en-GB" sz="1600" b="1" u="sng" dirty="0">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hlinkClick r:id="rId6">
                  <a:extLst>
                    <a:ext uri="{A12FA001-AC4F-418D-AE19-62706E023703}">
                      <ahyp:hlinkClr xmlns:ahyp="http://schemas.microsoft.com/office/drawing/2018/hyperlinkcolor" val="tx"/>
                    </a:ext>
                  </a:extLst>
                </a:hlinkClick>
              </a:rPr>
              <a:t>Doc. 5A/491</a:t>
            </a:r>
            <a:r>
              <a:rPr lang="en-GB" sz="1600" b="1" u="sng" dirty="0">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GB" sz="1600" b="1" dirty="0">
              <a:solidFill>
                <a:srgbClr val="0000CC"/>
              </a:solidFill>
              <a:effectLst/>
              <a:latin typeface="Times New Roman" panose="02020603050405020304" pitchFamily="18" charset="0"/>
              <a:ea typeface="DengXian" panose="02010600030101010101" pitchFamily="2" charset="-122"/>
            </a:endParaRPr>
          </a:p>
          <a:p>
            <a:pPr marL="571500" lvl="1" indent="-457200" hangingPunct="0">
              <a:spcBef>
                <a:spcPts val="600"/>
              </a:spcBef>
              <a:spcAft>
                <a:spcPts val="0"/>
              </a:spcAft>
              <a:buFont typeface="+mj-lt"/>
              <a:buAutoNum type="alphaLcPeriod"/>
              <a:tabLst>
                <a:tab pos="720090" algn="l"/>
                <a:tab pos="1188085" algn="l"/>
                <a:tab pos="1440180" algn="l"/>
                <a:tab pos="504190" algn="l"/>
                <a:tab pos="720090" algn="l"/>
                <a:tab pos="756285" algn="l"/>
                <a:tab pos="1008380" algn="l"/>
                <a:tab pos="1188085" algn="l"/>
                <a:tab pos="1260475" algn="l"/>
                <a:tab pos="1440180" algn="l"/>
              </a:tabLst>
            </a:pPr>
            <a:r>
              <a:rPr lang="en-GB" sz="1800" b="0" dirty="0"/>
              <a:t>ITU-R M.1801-2 </a:t>
            </a:r>
            <a:r>
              <a:rPr lang="en-US" sz="1800" b="0" dirty="0"/>
              <a:t>–</a:t>
            </a:r>
            <a:r>
              <a:rPr lang="en-GB" sz="1800" b="0" dirty="0"/>
              <a:t> “Radio interface standards for broadband wireless access systems, including mobile and nomadic applications, in the mobile service operating below 6 GHz”</a:t>
            </a:r>
            <a:r>
              <a:rPr lang="en-GB" sz="1600" dirty="0">
                <a:effectLst/>
                <a:latin typeface="Times New Roman" panose="02020603050405020304" pitchFamily="18" charset="0"/>
                <a:ea typeface="Times New Roman" panose="02020603050405020304" pitchFamily="18" charset="0"/>
              </a:rPr>
              <a:t> </a:t>
            </a:r>
            <a:r>
              <a:rPr lang="en-GB" sz="1600" b="1" u="sng" dirty="0">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rPr>
              <a:t>(</a:t>
            </a:r>
            <a:r>
              <a:rPr lang="en-GB" sz="1600" b="1" u="sng" dirty="0">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hlinkClick r:id="rId7">
                  <a:extLst>
                    <a:ext uri="{A12FA001-AC4F-418D-AE19-62706E023703}">
                      <ahyp:hlinkClr xmlns:ahyp="http://schemas.microsoft.com/office/drawing/2018/hyperlinkcolor" val="tx"/>
                    </a:ext>
                  </a:extLst>
                </a:hlinkClick>
              </a:rPr>
              <a:t>Annex 16</a:t>
            </a:r>
            <a:r>
              <a:rPr lang="en-GB" sz="1600" b="1" dirty="0">
                <a:solidFill>
                  <a:srgbClr val="0000CC"/>
                </a:solidFill>
                <a:effectLst/>
                <a:latin typeface="Times New Roman" panose="02020603050405020304" pitchFamily="18" charset="0"/>
                <a:ea typeface="Times New Roman" panose="02020603050405020304" pitchFamily="18" charset="0"/>
              </a:rPr>
              <a:t> </a:t>
            </a:r>
            <a:r>
              <a:rPr lang="en-GB" sz="1600" dirty="0">
                <a:effectLst/>
                <a:latin typeface="Times New Roman" panose="02020603050405020304" pitchFamily="18" charset="0"/>
                <a:ea typeface="Times New Roman" panose="02020603050405020304" pitchFamily="18" charset="0"/>
              </a:rPr>
              <a:t>to </a:t>
            </a:r>
            <a:r>
              <a:rPr lang="en-GB" sz="1600" b="1" u="sng" dirty="0">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hlinkClick r:id="rId6">
                  <a:extLst>
                    <a:ext uri="{A12FA001-AC4F-418D-AE19-62706E023703}">
                      <ahyp:hlinkClr xmlns:ahyp="http://schemas.microsoft.com/office/drawing/2018/hyperlinkcolor" val="tx"/>
                    </a:ext>
                  </a:extLst>
                </a:hlinkClick>
              </a:rPr>
              <a:t>Doc. 5A/491</a:t>
            </a:r>
            <a:r>
              <a:rPr lang="en-GB" sz="1600" b="1" u="sng" dirty="0">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rPr>
              <a:t>)</a:t>
            </a:r>
            <a:r>
              <a:rPr lang="en-GB" sz="1600" dirty="0">
                <a:effectLst/>
                <a:latin typeface="Times New Roman" panose="02020603050405020304" pitchFamily="18" charset="0"/>
                <a:ea typeface="Times New Roman" panose="02020603050405020304" pitchFamily="18" charset="0"/>
              </a:rPr>
              <a:t>. </a:t>
            </a:r>
          </a:p>
          <a:p>
            <a:pPr marL="0" indent="0">
              <a:spcBef>
                <a:spcPts val="200"/>
              </a:spcBef>
              <a:defRPr/>
            </a:pPr>
            <a:endParaRPr lang="en-US" sz="2200" dirty="0"/>
          </a:p>
        </p:txBody>
      </p:sp>
      <p:sp>
        <p:nvSpPr>
          <p:cNvPr id="2" name="Footer Placeholder 1"/>
          <p:cNvSpPr>
            <a:spLocks noGrp="1"/>
          </p:cNvSpPr>
          <p:nvPr>
            <p:ph type="ftr" idx="14"/>
          </p:nvPr>
        </p:nvSpPr>
        <p:spPr/>
        <p:txBody>
          <a:bodyPr/>
          <a:lstStyle/>
          <a:p>
            <a:r>
              <a:rPr lang="en-GB" dirty="0"/>
              <a:t>Hassan Yaghoobi (Intel Corp)</a:t>
            </a:r>
          </a:p>
        </p:txBody>
      </p:sp>
      <p:sp>
        <p:nvSpPr>
          <p:cNvPr id="3" name="Slide Number Placeholder 2"/>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7" name="Date Placeholder 6"/>
          <p:cNvSpPr>
            <a:spLocks noGrp="1"/>
          </p:cNvSpPr>
          <p:nvPr>
            <p:ph type="dt" idx="15"/>
          </p:nvPr>
        </p:nvSpPr>
        <p:spPr/>
        <p:txBody>
          <a:bodyPr/>
          <a:lstStyle/>
          <a:p>
            <a:r>
              <a:rPr lang="en-US" dirty="0"/>
              <a:t>Feb 2022</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wrap="square" anchor="t" anchorCtr="0">
            <a:normAutofit/>
          </a:bodyPr>
          <a:lstStyle/>
          <a:p>
            <a:r>
              <a:rPr lang="en-US" altLang="en-US" dirty="0"/>
              <a:t>Updates from ITU-R WP 5A</a:t>
            </a:r>
          </a:p>
        </p:txBody>
      </p:sp>
      <p:sp>
        <p:nvSpPr>
          <p:cNvPr id="6147" name="Content Placeholder 2"/>
          <p:cNvSpPr>
            <a:spLocks noGrp="1"/>
          </p:cNvSpPr>
          <p:nvPr>
            <p:ph idx="1"/>
          </p:nvPr>
        </p:nvSpPr>
        <p:spPr>
          <a:xfrm>
            <a:off x="965200" y="1218407"/>
            <a:ext cx="10361084" cy="4570414"/>
          </a:xfrm>
        </p:spPr>
        <p:txBody>
          <a:bodyPr wrap="square" anchor="t">
            <a:normAutofit/>
          </a:bodyPr>
          <a:lstStyle/>
          <a:p>
            <a:pPr marL="342900" lvl="2" indent="-342900">
              <a:spcBef>
                <a:spcPts val="300"/>
              </a:spcBef>
              <a:spcAft>
                <a:spcPts val="0"/>
              </a:spcAft>
              <a:buFont typeface="Arial" panose="020B0604020202020204" pitchFamily="34" charset="0"/>
              <a:buChar char="•"/>
              <a:defRPr/>
            </a:pPr>
            <a:r>
              <a:rPr lang="en-US" sz="2400" dirty="0"/>
              <a:t>No update</a:t>
            </a:r>
          </a:p>
          <a:p>
            <a:pPr marL="0" lvl="2" indent="0">
              <a:spcBef>
                <a:spcPts val="300"/>
              </a:spcBef>
              <a:spcAft>
                <a:spcPts val="0"/>
              </a:spcAft>
              <a:defRPr/>
            </a:pPr>
            <a:endParaRPr lang="en-US" sz="2400" dirty="0"/>
          </a:p>
        </p:txBody>
      </p:sp>
      <p:sp>
        <p:nvSpPr>
          <p:cNvPr id="6150" name="Slide Number Placeholder 5"/>
          <p:cNvSpPr>
            <a:spLocks noGrp="1"/>
          </p:cNvSpPr>
          <p:nvPr>
            <p:ph type="sldNum" idx="12"/>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t">
            <a:norm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spcAft>
                <a:spcPts val="600"/>
              </a:spcAft>
              <a:buFontTx/>
              <a:buNone/>
            </a:pPr>
            <a:r>
              <a:rPr lang="en-US" altLang="en-US" sz="1200" b="0">
                <a:solidFill>
                  <a:srgbClr val="000000"/>
                </a:solidFill>
              </a:rPr>
              <a:t>Slide </a:t>
            </a:r>
            <a:fld id="{6001523C-0808-4A04-9D87-C76A4F12628C}" type="slidenum">
              <a:rPr lang="en-US" altLang="en-US" sz="1200" b="0" smtClean="0">
                <a:solidFill>
                  <a:srgbClr val="000000"/>
                </a:solidFill>
              </a:rPr>
              <a:pPr>
                <a:spcBef>
                  <a:spcPct val="0"/>
                </a:spcBef>
                <a:spcAft>
                  <a:spcPts val="600"/>
                </a:spcAft>
                <a:buFontTx/>
                <a:buNone/>
              </a:pPr>
              <a:t>11</a:t>
            </a:fld>
            <a:endParaRPr lang="en-US" altLang="en-US" sz="1200" b="0">
              <a:solidFill>
                <a:srgbClr val="000000"/>
              </a:solidFill>
            </a:endParaRPr>
          </a:p>
        </p:txBody>
      </p:sp>
      <p:sp>
        <p:nvSpPr>
          <p:cNvPr id="5" name="Footer Placeholder 4"/>
          <p:cNvSpPr>
            <a:spLocks noGrp="1"/>
          </p:cNvSpPr>
          <p:nvPr>
            <p:ph type="ftr" idx="14"/>
          </p:nvPr>
        </p:nvSpPr>
        <p:spPr/>
        <p:txBody>
          <a:bodyPr wrap="square" anchor="t">
            <a:normAutofit/>
          </a:bodyPr>
          <a:lstStyle/>
          <a:p>
            <a:pPr>
              <a:lnSpc>
                <a:spcPct val="90000"/>
              </a:lnSpc>
              <a:spcAft>
                <a:spcPts val="600"/>
              </a:spcAft>
              <a:defRPr/>
            </a:pPr>
            <a:r>
              <a:rPr lang="en-US"/>
              <a:t>Hassan Yaghoobi(Intel Corp.)</a:t>
            </a:r>
          </a:p>
        </p:txBody>
      </p:sp>
      <p:sp>
        <p:nvSpPr>
          <p:cNvPr id="4" name="Date Placeholder 3"/>
          <p:cNvSpPr>
            <a:spLocks noGrp="1"/>
          </p:cNvSpPr>
          <p:nvPr>
            <p:ph type="dt" idx="15"/>
          </p:nvPr>
        </p:nvSpPr>
        <p:spPr/>
        <p:txBody>
          <a:bodyPr wrap="square" anchor="b">
            <a:normAutofit/>
          </a:bodyPr>
          <a:lstStyle/>
          <a:p>
            <a:pPr>
              <a:lnSpc>
                <a:spcPct val="90000"/>
              </a:lnSpc>
              <a:spcAft>
                <a:spcPts val="600"/>
              </a:spcAft>
              <a:defRPr/>
            </a:pPr>
            <a:r>
              <a:rPr lang="en-US" dirty="0"/>
              <a:t>Feb 2022</a:t>
            </a:r>
          </a:p>
        </p:txBody>
      </p:sp>
    </p:spTree>
    <p:extLst>
      <p:ext uri="{BB962C8B-B14F-4D97-AF65-F5344CB8AC3E}">
        <p14:creationId xmlns:p14="http://schemas.microsoft.com/office/powerpoint/2010/main" val="279150673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897539" y="350323"/>
            <a:ext cx="10361084" cy="1065213"/>
          </a:xfrm>
        </p:spPr>
        <p:txBody>
          <a:bodyPr/>
          <a:lstStyle/>
          <a:p>
            <a:pPr>
              <a:spcBef>
                <a:spcPts val="200"/>
              </a:spcBef>
              <a:defRPr/>
            </a:pPr>
            <a:r>
              <a:rPr lang="en-US" sz="3200" b="1" dirty="0"/>
              <a:t>Ad Hoc Approval</a:t>
            </a:r>
            <a:endParaRPr lang="en-US" dirty="0"/>
          </a:p>
        </p:txBody>
      </p:sp>
      <p:sp>
        <p:nvSpPr>
          <p:cNvPr id="6147" name="Content Placeholder 2"/>
          <p:cNvSpPr>
            <a:spLocks noGrp="1"/>
          </p:cNvSpPr>
          <p:nvPr>
            <p:ph idx="1"/>
          </p:nvPr>
        </p:nvSpPr>
        <p:spPr>
          <a:xfrm>
            <a:off x="1409700" y="1219200"/>
            <a:ext cx="9372599" cy="4875213"/>
          </a:xfrm>
        </p:spPr>
        <p:txBody>
          <a:bodyPr/>
          <a:lstStyle/>
          <a:p>
            <a:pPr marL="457200" indent="-457200">
              <a:spcBef>
                <a:spcPts val="200"/>
              </a:spcBef>
              <a:buFont typeface="+mj-lt"/>
              <a:buAutoNum type="alphaLcPeriod"/>
              <a:defRPr/>
            </a:pPr>
            <a:r>
              <a:rPr lang="en-US" dirty="0"/>
              <a:t>11-22-0378-02-0itu, Proposed modifications to ITU-R M.1450-5, Hassan Yaghoobi (Intel Corp.)</a:t>
            </a:r>
          </a:p>
          <a:p>
            <a:pPr marL="400050" lvl="1" indent="0">
              <a:spcBef>
                <a:spcPts val="200"/>
              </a:spcBef>
              <a:defRPr/>
            </a:pPr>
            <a:r>
              <a:rPr lang="en-US" sz="1800" dirty="0">
                <a:hlinkClick r:id="rId2"/>
              </a:rPr>
              <a:t>https://mentor.ieee.org/802.11/dcn/22/11-22-0378-00-0itu-proposed-modifications-to-itu-r-m-1450-5.docx</a:t>
            </a:r>
            <a:r>
              <a:rPr lang="en-US" sz="1800" dirty="0"/>
              <a:t> </a:t>
            </a:r>
          </a:p>
          <a:p>
            <a:pPr marL="457200" indent="-457200">
              <a:spcBef>
                <a:spcPts val="200"/>
              </a:spcBef>
              <a:buFont typeface="+mj-lt"/>
              <a:buAutoNum type="alphaLcPeriod" startAt="2"/>
              <a:defRPr/>
            </a:pPr>
            <a:r>
              <a:rPr lang="en-US" dirty="0"/>
              <a:t>11-22-0379-02-0itu, Proposed modifications to ITU-R M.1801-2, Hassan Yaghoobi (Intel Corp.)</a:t>
            </a:r>
          </a:p>
          <a:p>
            <a:pPr marL="400050" lvl="1" indent="0">
              <a:spcBef>
                <a:spcPts val="200"/>
              </a:spcBef>
              <a:defRPr/>
            </a:pPr>
            <a:r>
              <a:rPr lang="en-US" sz="1800" dirty="0">
                <a:hlinkClick r:id="rId3"/>
              </a:rPr>
              <a:t>https://mentor.ieee.org/802.11/dcn/22/11-22-0379-00-0itu-proposed-modifications-to-itu-r-m-1801-2.docx</a:t>
            </a:r>
            <a:r>
              <a:rPr lang="en-US" sz="1800" dirty="0"/>
              <a:t> </a:t>
            </a:r>
          </a:p>
          <a:p>
            <a:pPr marL="400050" lvl="1" indent="0">
              <a:spcBef>
                <a:spcPts val="200"/>
              </a:spcBef>
              <a:defRPr/>
            </a:pPr>
            <a:endParaRPr lang="en-US" sz="1800" dirty="0"/>
          </a:p>
          <a:p>
            <a:pPr marL="0" indent="0">
              <a:spcBef>
                <a:spcPts val="200"/>
              </a:spcBef>
              <a:defRPr/>
            </a:pPr>
            <a:r>
              <a:rPr lang="en-US" sz="2000" dirty="0"/>
              <a:t>ITU AHG to endorse the two contribution and report to 802.11 and 802.18 as the AHG recommendations for submission to WP 5A (</a:t>
            </a:r>
            <a:r>
              <a:rPr lang="pt-BR" sz="2000" dirty="0"/>
              <a:t>Monday 2022-05-23 - Friday 2022-06-03) after IEEE 802 EC approval. </a:t>
            </a:r>
          </a:p>
          <a:p>
            <a:pPr marL="0" indent="0">
              <a:spcBef>
                <a:spcPts val="200"/>
              </a:spcBef>
              <a:defRPr/>
            </a:pPr>
            <a:endParaRPr lang="pt-BR" sz="2000" dirty="0"/>
          </a:p>
          <a:p>
            <a:pPr marL="0" indent="0">
              <a:spcBef>
                <a:spcPts val="200"/>
              </a:spcBef>
              <a:defRPr/>
            </a:pPr>
            <a:r>
              <a:rPr lang="pt-BR" sz="2000" dirty="0">
                <a:solidFill>
                  <a:srgbClr val="0000CC"/>
                </a:solidFill>
              </a:rPr>
              <a:t>Two Contributions </a:t>
            </a:r>
            <a:r>
              <a:rPr lang="en-US" sz="2000" dirty="0">
                <a:solidFill>
                  <a:srgbClr val="0000CC"/>
                </a:solidFill>
              </a:rPr>
              <a:t>11-22-0378-02-0itu and 11-22-0379-02-0itu were endorsed by ITU AHG as recommendations to 802.11 and 802.18</a:t>
            </a:r>
            <a:endParaRPr lang="pt-BR" sz="2000" dirty="0">
              <a:solidFill>
                <a:srgbClr val="0000CC"/>
              </a:solidFill>
            </a:endParaRPr>
          </a:p>
        </p:txBody>
      </p:sp>
      <p:sp>
        <p:nvSpPr>
          <p:cNvPr id="4" name="Date Placeholder 3"/>
          <p:cNvSpPr>
            <a:spLocks noGrp="1"/>
          </p:cNvSpPr>
          <p:nvPr>
            <p:ph type="dt" sz="quarter" idx="4294967295"/>
          </p:nvPr>
        </p:nvSpPr>
        <p:spPr>
          <a:xfrm>
            <a:off x="929218" y="332601"/>
            <a:ext cx="1340110" cy="276999"/>
          </a:xfrm>
          <a:prstGeom prst="rect">
            <a:avLst/>
          </a:prstGeom>
        </p:spPr>
        <p:txBody>
          <a:bodyPr/>
          <a:lstStyle/>
          <a:p>
            <a:pPr>
              <a:defRPr/>
            </a:pPr>
            <a:r>
              <a:rPr lang="en-US" dirty="0"/>
              <a:t>Feb 2022</a:t>
            </a:r>
          </a:p>
        </p:txBody>
      </p:sp>
      <p:sp>
        <p:nvSpPr>
          <p:cNvPr id="5" name="Footer Placeholder 4"/>
          <p:cNvSpPr>
            <a:spLocks noGrp="1"/>
          </p:cNvSpPr>
          <p:nvPr>
            <p:ph type="ftr" sz="quarter" idx="4294967295"/>
          </p:nvPr>
        </p:nvSpPr>
        <p:spPr>
          <a:xfrm>
            <a:off x="9513437" y="6475413"/>
            <a:ext cx="1878463" cy="184666"/>
          </a:xfrm>
          <a:prstGeom prst="rect">
            <a:avLst/>
          </a:prstGeom>
        </p:spPr>
        <p:txBody>
          <a:bodyPr/>
          <a:lstStyle/>
          <a:p>
            <a:pPr>
              <a:defRPr/>
            </a:pPr>
            <a:r>
              <a:rPr lang="en-US" dirty="0"/>
              <a:t>Hassan Yaghoobi (Intel Corp.)</a:t>
            </a:r>
          </a:p>
        </p:txBody>
      </p:sp>
      <p:sp>
        <p:nvSpPr>
          <p:cNvPr id="6150" name="Slide Number Placeholder 5"/>
          <p:cNvSpPr>
            <a:spLocks noGrp="1"/>
          </p:cNvSpPr>
          <p:nvPr>
            <p:ph type="sldNum" sz="quarter" idx="12"/>
          </p:nvPr>
        </p:nvSpPr>
        <p:spPr>
          <a:xfrm>
            <a:off x="7454397" y="6475413"/>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6001523C-0808-4A04-9D87-C76A4F12628C}" type="slidenum">
              <a:rPr lang="en-US" altLang="en-US" sz="1200" b="0"/>
              <a:pPr>
                <a:spcBef>
                  <a:spcPct val="0"/>
                </a:spcBef>
                <a:buFontTx/>
                <a:buNone/>
              </a:pPr>
              <a:t>12</a:t>
            </a:fld>
            <a:endParaRPr lang="en-US" altLang="en-US" sz="1200" b="0"/>
          </a:p>
        </p:txBody>
      </p:sp>
    </p:spTree>
    <p:extLst>
      <p:ext uri="{BB962C8B-B14F-4D97-AF65-F5344CB8AC3E}">
        <p14:creationId xmlns:p14="http://schemas.microsoft.com/office/powerpoint/2010/main" val="8173272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901698" y="441751"/>
            <a:ext cx="10361084" cy="1065213"/>
          </a:xfrm>
        </p:spPr>
        <p:txBody>
          <a:bodyPr/>
          <a:lstStyle/>
          <a:p>
            <a:pPr>
              <a:spcBef>
                <a:spcPts val="200"/>
              </a:spcBef>
              <a:defRPr/>
            </a:pPr>
            <a:r>
              <a:rPr lang="en-US" dirty="0"/>
              <a:t>Plan for Going Forward, New Business, Next Meeting</a:t>
            </a:r>
          </a:p>
        </p:txBody>
      </p:sp>
      <p:sp>
        <p:nvSpPr>
          <p:cNvPr id="6147" name="Content Placeholder 2"/>
          <p:cNvSpPr>
            <a:spLocks noGrp="1"/>
          </p:cNvSpPr>
          <p:nvPr>
            <p:ph idx="1"/>
          </p:nvPr>
        </p:nvSpPr>
        <p:spPr>
          <a:xfrm>
            <a:off x="1409700" y="1415536"/>
            <a:ext cx="9372599" cy="4875213"/>
          </a:xfrm>
        </p:spPr>
        <p:txBody>
          <a:bodyPr/>
          <a:lstStyle/>
          <a:p>
            <a:pPr marL="342900" lvl="2" indent="-342900">
              <a:spcBef>
                <a:spcPts val="300"/>
              </a:spcBef>
              <a:spcAft>
                <a:spcPts val="0"/>
              </a:spcAft>
              <a:buFont typeface="Arial" panose="020B0604020202020204" pitchFamily="34" charset="0"/>
              <a:buChar char="•"/>
              <a:defRPr/>
            </a:pPr>
            <a:r>
              <a:rPr lang="en-US" sz="2400" b="1" dirty="0">
                <a:solidFill>
                  <a:srgbClr val="0000CC"/>
                </a:solidFill>
              </a:rPr>
              <a:t>Follow/Monitor on development in 802.18 and WP 5A and set up a call for AHG as needed</a:t>
            </a:r>
          </a:p>
          <a:p>
            <a:pPr marL="342900" lvl="2" indent="-342900">
              <a:spcBef>
                <a:spcPts val="300"/>
              </a:spcBef>
              <a:spcAft>
                <a:spcPts val="0"/>
              </a:spcAft>
              <a:buFont typeface="Arial" panose="020B0604020202020204" pitchFamily="34" charset="0"/>
              <a:buChar char="•"/>
              <a:defRPr/>
            </a:pPr>
            <a:r>
              <a:rPr lang="en-US" sz="2400" b="1" dirty="0"/>
              <a:t>Working Party 5A Next Meeting Dates</a:t>
            </a:r>
          </a:p>
          <a:p>
            <a:pPr marL="800100" lvl="3" indent="-342900">
              <a:spcBef>
                <a:spcPts val="300"/>
              </a:spcBef>
              <a:spcAft>
                <a:spcPts val="0"/>
              </a:spcAft>
              <a:buFont typeface="Arial" panose="020B0604020202020204" pitchFamily="34" charset="0"/>
              <a:buChar char="•"/>
              <a:defRPr/>
            </a:pPr>
            <a:r>
              <a:rPr lang="pt-BR" sz="2400" dirty="0"/>
              <a:t>Monday 2022-05-23 - Friday 2022-06-03</a:t>
            </a:r>
          </a:p>
          <a:p>
            <a:pPr marL="342900" lvl="2" indent="-342900">
              <a:spcBef>
                <a:spcPts val="300"/>
              </a:spcBef>
              <a:spcAft>
                <a:spcPts val="0"/>
              </a:spcAft>
              <a:buFont typeface="Arial" panose="020B0604020202020204" pitchFamily="34" charset="0"/>
              <a:buChar char="•"/>
              <a:defRPr/>
            </a:pPr>
            <a:r>
              <a:rPr lang="en-US" sz="2400" b="1" dirty="0"/>
              <a:t>Next ITU AHG Meeting: </a:t>
            </a:r>
          </a:p>
          <a:p>
            <a:pPr marL="800100" lvl="3" indent="-342900">
              <a:spcBef>
                <a:spcPts val="300"/>
              </a:spcBef>
              <a:spcAft>
                <a:spcPts val="0"/>
              </a:spcAft>
              <a:buFont typeface="Arial" panose="020B0604020202020204" pitchFamily="34" charset="0"/>
              <a:buChar char="•"/>
              <a:defRPr/>
            </a:pPr>
            <a:r>
              <a:rPr lang="en-US" sz="2400" dirty="0"/>
              <a:t>TBD</a:t>
            </a:r>
          </a:p>
          <a:p>
            <a:pPr marL="342900" lvl="2" indent="-342900">
              <a:spcBef>
                <a:spcPts val="300"/>
              </a:spcBef>
              <a:spcAft>
                <a:spcPts val="0"/>
              </a:spcAft>
              <a:buFont typeface="Arial" panose="020B0604020202020204" pitchFamily="34" charset="0"/>
              <a:buChar char="•"/>
              <a:defRPr/>
            </a:pPr>
            <a:r>
              <a:rPr lang="en-US" sz="2400" b="1" dirty="0"/>
              <a:t>Any New Business?</a:t>
            </a:r>
          </a:p>
          <a:p>
            <a:pPr marL="0" lvl="2" indent="0">
              <a:spcBef>
                <a:spcPts val="300"/>
              </a:spcBef>
              <a:spcAft>
                <a:spcPts val="0"/>
              </a:spcAft>
              <a:defRPr/>
            </a:pPr>
            <a:endParaRPr lang="pt-BR" sz="2400" dirty="0"/>
          </a:p>
        </p:txBody>
      </p:sp>
      <p:sp>
        <p:nvSpPr>
          <p:cNvPr id="4" name="Date Placeholder 3"/>
          <p:cNvSpPr>
            <a:spLocks noGrp="1"/>
          </p:cNvSpPr>
          <p:nvPr>
            <p:ph type="dt" sz="quarter" idx="4294967295"/>
          </p:nvPr>
        </p:nvSpPr>
        <p:spPr>
          <a:xfrm>
            <a:off x="929218" y="332601"/>
            <a:ext cx="1340110" cy="276999"/>
          </a:xfrm>
          <a:prstGeom prst="rect">
            <a:avLst/>
          </a:prstGeom>
        </p:spPr>
        <p:txBody>
          <a:bodyPr/>
          <a:lstStyle/>
          <a:p>
            <a:pPr>
              <a:defRPr/>
            </a:pPr>
            <a:r>
              <a:rPr lang="en-US" dirty="0"/>
              <a:t>Feb 2022</a:t>
            </a:r>
          </a:p>
        </p:txBody>
      </p:sp>
      <p:sp>
        <p:nvSpPr>
          <p:cNvPr id="5" name="Footer Placeholder 4"/>
          <p:cNvSpPr>
            <a:spLocks noGrp="1"/>
          </p:cNvSpPr>
          <p:nvPr>
            <p:ph type="ftr" sz="quarter" idx="4294967295"/>
          </p:nvPr>
        </p:nvSpPr>
        <p:spPr>
          <a:xfrm>
            <a:off x="9513437" y="6475413"/>
            <a:ext cx="1878463" cy="184666"/>
          </a:xfrm>
          <a:prstGeom prst="rect">
            <a:avLst/>
          </a:prstGeom>
        </p:spPr>
        <p:txBody>
          <a:bodyPr/>
          <a:lstStyle/>
          <a:p>
            <a:pPr>
              <a:defRPr/>
            </a:pPr>
            <a:r>
              <a:rPr lang="en-US" dirty="0"/>
              <a:t>Hassan Yaghoobi (Intel Corp.)</a:t>
            </a:r>
          </a:p>
        </p:txBody>
      </p:sp>
      <p:sp>
        <p:nvSpPr>
          <p:cNvPr id="6150" name="Slide Number Placeholder 5"/>
          <p:cNvSpPr>
            <a:spLocks noGrp="1"/>
          </p:cNvSpPr>
          <p:nvPr>
            <p:ph type="sldNum" sz="quarter" idx="12"/>
          </p:nvPr>
        </p:nvSpPr>
        <p:spPr>
          <a:xfrm>
            <a:off x="7454397" y="6475413"/>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6001523C-0808-4A04-9D87-C76A4F12628C}" type="slidenum">
              <a:rPr lang="en-US" altLang="en-US" sz="1200" b="0"/>
              <a:pPr>
                <a:spcBef>
                  <a:spcPct val="0"/>
                </a:spcBef>
                <a:buFontTx/>
                <a:buNone/>
              </a:pPr>
              <a:t>13</a:t>
            </a:fld>
            <a:endParaRPr lang="en-US" altLang="en-US" sz="1200" b="0"/>
          </a:p>
        </p:txBody>
      </p:sp>
    </p:spTree>
    <p:extLst>
      <p:ext uri="{BB962C8B-B14F-4D97-AF65-F5344CB8AC3E}">
        <p14:creationId xmlns:p14="http://schemas.microsoft.com/office/powerpoint/2010/main" val="340725379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xfrm>
            <a:off x="915458" y="265906"/>
            <a:ext cx="10361084" cy="1065213"/>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Appendix</a:t>
            </a:r>
          </a:p>
        </p:txBody>
      </p:sp>
      <p:sp>
        <p:nvSpPr>
          <p:cNvPr id="2" name="Content Placeholder 1"/>
          <p:cNvSpPr>
            <a:spLocks noGrp="1"/>
          </p:cNvSpPr>
          <p:nvPr>
            <p:ph idx="1"/>
          </p:nvPr>
        </p:nvSpPr>
        <p:spPr>
          <a:xfrm>
            <a:off x="944033" y="914400"/>
            <a:ext cx="10361084" cy="4342607"/>
          </a:xfrm>
        </p:spPr>
        <p:txBody>
          <a:bodyPr/>
          <a:lstStyle/>
          <a:p>
            <a:r>
              <a:rPr lang="en-US" sz="1600" dirty="0"/>
              <a:t>ITU AHG – Background Material</a:t>
            </a:r>
          </a:p>
          <a:p>
            <a:pPr marL="457200" indent="-457200">
              <a:spcBef>
                <a:spcPts val="200"/>
              </a:spcBef>
              <a:buFont typeface="+mj-lt"/>
              <a:buAutoNum type="arabicPeriod"/>
              <a:defRPr/>
            </a:pPr>
            <a:r>
              <a:rPr lang="en-US" sz="1600" dirty="0"/>
              <a:t>ITU-R M.1450-5 (R-REC-M.1450-5-201404-I!!PDF-E): Characteristics of broadband radio local area networks, (02/2014) </a:t>
            </a:r>
          </a:p>
          <a:p>
            <a:pPr marL="400050" lvl="1" indent="0">
              <a:spcBef>
                <a:spcPts val="200"/>
              </a:spcBef>
              <a:defRPr/>
            </a:pPr>
            <a:r>
              <a:rPr lang="en-US" sz="1600" u="sng" dirty="0">
                <a:hlinkClick r:id="rId3"/>
              </a:rPr>
              <a:t>https://mentor.ieee.org/802.18/dcn/19/18-19-0157-00-0000-an-update-on-the-recommendation-itu-r-m-1450-5.pptx</a:t>
            </a:r>
            <a:endParaRPr lang="en-US" sz="1600" dirty="0"/>
          </a:p>
          <a:p>
            <a:pPr marL="457200" indent="-457200">
              <a:spcBef>
                <a:spcPts val="200"/>
              </a:spcBef>
              <a:buFont typeface="+mj-lt"/>
              <a:buAutoNum type="arabicPeriod"/>
              <a:defRPr/>
            </a:pPr>
            <a:r>
              <a:rPr lang="en-US" sz="1600" dirty="0"/>
              <a:t>ITU-R M.1801-2 (R-REC-M.1801-2-201302-I!!PDF-E): Radio interface standards for broadband wireless access systems, including mobile and nomadic applications, in the mobile service operating below 6 GHz, (02/2013)</a:t>
            </a:r>
            <a:endParaRPr lang="en-GB" sz="1600" dirty="0"/>
          </a:p>
          <a:p>
            <a:pPr marL="0" indent="0">
              <a:spcBef>
                <a:spcPts val="200"/>
              </a:spcBef>
              <a:defRPr/>
            </a:pPr>
            <a:r>
              <a:rPr lang="en-GB" sz="1600" u="sng" dirty="0">
                <a:hlinkClick r:id="rId4"/>
              </a:rPr>
              <a:t>	</a:t>
            </a:r>
            <a:r>
              <a:rPr lang="en-US" sz="1600" u="sng" dirty="0">
                <a:hlinkClick r:id="rId4"/>
              </a:rPr>
              <a:t>https://www.itu.int/dms_pubrec/itu-r/rec/m/R-REC-M.1801-2-201302-I!!PDF-E.pdf</a:t>
            </a:r>
            <a:endParaRPr lang="en-US" sz="1600" dirty="0">
              <a:solidFill>
                <a:srgbClr val="0000CC"/>
              </a:solidFill>
            </a:endParaRPr>
          </a:p>
          <a:p>
            <a:pPr>
              <a:defRPr/>
            </a:pPr>
            <a:r>
              <a:rPr lang="en-US" sz="1600" dirty="0"/>
              <a:t>IEEE 802 contributions to WP5A July 2020 Meeting under agenda item RLAN characteristics</a:t>
            </a:r>
          </a:p>
          <a:p>
            <a:pPr marL="457200" lvl="2" indent="-457200">
              <a:spcBef>
                <a:spcPts val="300"/>
              </a:spcBef>
              <a:spcAft>
                <a:spcPts val="0"/>
              </a:spcAft>
              <a:buFont typeface="+mj-lt"/>
              <a:buAutoNum type="arabicPeriod"/>
              <a:defRPr/>
            </a:pPr>
            <a:r>
              <a:rPr lang="en-US" sz="1600" b="1" dirty="0">
                <a:cs typeface="+mn-cs"/>
              </a:rPr>
              <a:t>Proposed modification to Recommendation ITU-R M.1450-5 </a:t>
            </a:r>
            <a:r>
              <a:rPr lang="en-US" sz="1600" dirty="0">
                <a:hlinkClick r:id="rId5"/>
              </a:rPr>
              <a:t>[44]</a:t>
            </a:r>
            <a:endParaRPr lang="en-US" sz="1600" dirty="0"/>
          </a:p>
          <a:p>
            <a:pPr marL="457200" lvl="2" indent="-457200">
              <a:spcBef>
                <a:spcPts val="300"/>
              </a:spcBef>
              <a:spcAft>
                <a:spcPts val="0"/>
              </a:spcAft>
              <a:buFont typeface="+mj-lt"/>
              <a:buAutoNum type="arabicPeriod"/>
              <a:defRPr/>
            </a:pPr>
            <a:r>
              <a:rPr lang="en-US" sz="1600" b="1" dirty="0">
                <a:cs typeface="+mn-cs"/>
              </a:rPr>
              <a:t>Proposed modification to Recommendation ITU-R M.1801-2 </a:t>
            </a:r>
            <a:r>
              <a:rPr lang="en-US" sz="1600" dirty="0">
                <a:hlinkClick r:id="rId6"/>
              </a:rPr>
              <a:t>[43]</a:t>
            </a:r>
            <a:endParaRPr lang="en-US" sz="1600" u="sng" dirty="0"/>
          </a:p>
          <a:p>
            <a:pPr>
              <a:defRPr/>
            </a:pPr>
            <a:r>
              <a:rPr lang="en-US" sz="1600" dirty="0"/>
              <a:t>IEEE 802 contributions to WP5A Nov 2020 Meeting under agenda item RLAN characteristics</a:t>
            </a:r>
          </a:p>
          <a:p>
            <a:pPr marL="457200" lvl="2" indent="-457200">
              <a:spcBef>
                <a:spcPts val="300"/>
              </a:spcBef>
              <a:spcAft>
                <a:spcPts val="0"/>
              </a:spcAft>
              <a:buFont typeface="+mj-lt"/>
              <a:buAutoNum type="arabicPeriod"/>
              <a:defRPr/>
            </a:pPr>
            <a:r>
              <a:rPr lang="en-US" sz="1600" b="1" dirty="0"/>
              <a:t>Proposed modification to Recommendation ITU-R M.1450-5 </a:t>
            </a:r>
            <a:r>
              <a:rPr lang="en-US" sz="1600" dirty="0">
                <a:hlinkClick r:id="rId7"/>
              </a:rPr>
              <a:t>[154]</a:t>
            </a:r>
            <a:endParaRPr lang="en-US" sz="1600" dirty="0"/>
          </a:p>
          <a:p>
            <a:pPr marL="457200" lvl="2" indent="-457200">
              <a:spcBef>
                <a:spcPts val="300"/>
              </a:spcBef>
              <a:spcAft>
                <a:spcPts val="0"/>
              </a:spcAft>
              <a:buFont typeface="+mj-lt"/>
              <a:buAutoNum type="arabicPeriod"/>
              <a:defRPr/>
            </a:pPr>
            <a:r>
              <a:rPr lang="en-US" sz="1600" b="1" dirty="0"/>
              <a:t>Proposed modification to Recommendation ITU-R M.1801-2 </a:t>
            </a:r>
            <a:r>
              <a:rPr lang="en-US" sz="1600" dirty="0">
                <a:hlinkClick r:id="rId8"/>
              </a:rPr>
              <a:t>[153]</a:t>
            </a:r>
            <a:endParaRPr lang="en-US" sz="1600" dirty="0"/>
          </a:p>
          <a:p>
            <a:pPr marL="0" lvl="2" indent="0">
              <a:spcBef>
                <a:spcPts val="300"/>
              </a:spcBef>
              <a:spcAft>
                <a:spcPts val="0"/>
              </a:spcAft>
              <a:defRPr/>
            </a:pPr>
            <a:r>
              <a:rPr lang="en-US" sz="1600" b="1" dirty="0">
                <a:cs typeface="+mn-cs"/>
              </a:rPr>
              <a:t>IEEE 802 contributions to WP5A April-May 2021 Meeting under agenda item RLAN characteristics</a:t>
            </a:r>
          </a:p>
          <a:p>
            <a:pPr marL="342900" lvl="2" indent="-342900">
              <a:spcBef>
                <a:spcPts val="300"/>
              </a:spcBef>
              <a:spcAft>
                <a:spcPts val="0"/>
              </a:spcAft>
              <a:buFont typeface="+mj-lt"/>
              <a:buAutoNum type="arabicPeriod"/>
              <a:defRPr/>
            </a:pPr>
            <a:r>
              <a:rPr lang="en-US" sz="1600" b="1" dirty="0">
                <a:solidFill>
                  <a:schemeClr val="tx1"/>
                </a:solidFill>
              </a:rPr>
              <a:t>Proposed modification to Recommendation ITU-R M.1450-5 [</a:t>
            </a:r>
            <a:r>
              <a:rPr lang="en-US" sz="1600" b="1" dirty="0">
                <a:solidFill>
                  <a:schemeClr val="tx1"/>
                </a:solidFill>
                <a:hlinkClick r:id="rId9"/>
              </a:rPr>
              <a:t> 245 </a:t>
            </a:r>
            <a:r>
              <a:rPr lang="en-US" sz="1600" b="1" dirty="0">
                <a:solidFill>
                  <a:schemeClr val="tx1"/>
                </a:solidFill>
              </a:rPr>
              <a:t>] </a:t>
            </a:r>
          </a:p>
          <a:p>
            <a:pPr marL="342900" lvl="2" indent="-342900">
              <a:spcBef>
                <a:spcPts val="300"/>
              </a:spcBef>
              <a:spcAft>
                <a:spcPts val="0"/>
              </a:spcAft>
              <a:buFont typeface="+mj-lt"/>
              <a:buAutoNum type="arabicPeriod"/>
              <a:defRPr/>
            </a:pPr>
            <a:r>
              <a:rPr lang="en-US" sz="1600" b="1" dirty="0">
                <a:solidFill>
                  <a:schemeClr val="tx1"/>
                </a:solidFill>
              </a:rPr>
              <a:t>Proposed modification to Recommendation ITU-R M.1801-2 [ </a:t>
            </a:r>
            <a:r>
              <a:rPr lang="en-US" sz="1600" b="1" dirty="0">
                <a:solidFill>
                  <a:schemeClr val="tx1"/>
                </a:solidFill>
                <a:hlinkClick r:id="rId10"/>
              </a:rPr>
              <a:t>246 </a:t>
            </a:r>
            <a:r>
              <a:rPr lang="en-US" sz="1600" b="1" dirty="0">
                <a:solidFill>
                  <a:schemeClr val="tx1"/>
                </a:solidFill>
              </a:rPr>
              <a:t>] </a:t>
            </a:r>
          </a:p>
          <a:p>
            <a:pPr marL="0" lvl="2" indent="0">
              <a:spcBef>
                <a:spcPts val="300"/>
              </a:spcBef>
              <a:spcAft>
                <a:spcPts val="0"/>
              </a:spcAft>
              <a:defRPr/>
            </a:pPr>
            <a:r>
              <a:rPr lang="en-US" sz="1600" b="1" dirty="0">
                <a:cs typeface="+mn-cs"/>
              </a:rPr>
              <a:t>IEEE 802 contributions to WP5A Nov 2021 Meeting under agenda item RLAN characteristics</a:t>
            </a:r>
            <a:endParaRPr lang="en-US" sz="1600" b="0" i="0" u="none" strike="noStrike" dirty="0">
              <a:effectLst/>
              <a:latin typeface="Arial" panose="020B0604020202020204" pitchFamily="34" charset="0"/>
            </a:endParaRPr>
          </a:p>
          <a:p>
            <a:pPr marL="0" fontAlgn="t">
              <a:spcBef>
                <a:spcPts val="0"/>
              </a:spcBef>
              <a:spcAft>
                <a:spcPts val="0"/>
              </a:spcAft>
              <a:buFont typeface="+mj-lt"/>
              <a:buAutoNum type="arabicPeriod"/>
            </a:pPr>
            <a:r>
              <a:rPr lang="en-US" sz="1600" i="0" u="none" strike="noStrike" kern="1200" dirty="0">
                <a:solidFill>
                  <a:srgbClr val="000000"/>
                </a:solidFill>
                <a:effectLst/>
                <a:latin typeface="Times New Roman" panose="02020603050405020304" pitchFamily="18" charset="0"/>
                <a:ea typeface="MS Gothic" panose="020B0609070205080204" pitchFamily="49" charset="-128"/>
              </a:rPr>
              <a:t>Proposed modification to Recommendation ITU-R M.1801-2  </a:t>
            </a:r>
            <a:r>
              <a:rPr lang="en-US" sz="1600" b="0" i="0" u="none" strike="noStrike" kern="1200" dirty="0">
                <a:solidFill>
                  <a:srgbClr val="000000"/>
                </a:solidFill>
                <a:effectLst/>
                <a:latin typeface="Times New Roman" panose="02020603050405020304" pitchFamily="18" charset="0"/>
                <a:ea typeface="MS Gothic" panose="020B0609070205080204" pitchFamily="49" charset="-128"/>
              </a:rPr>
              <a:t>  </a:t>
            </a:r>
            <a:r>
              <a:rPr lang="en-US" sz="1600" kern="1200" dirty="0">
                <a:solidFill>
                  <a:srgbClr val="0000CC"/>
                </a:solidFill>
                <a:latin typeface="Times New Roman" panose="02020603050405020304" pitchFamily="18" charset="0"/>
                <a:ea typeface="MS Gothic" panose="020B0609070205080204" pitchFamily="49" charset="-128"/>
                <a:hlinkClick r:id="rId11"/>
              </a:rPr>
              <a:t>[ 439 ]</a:t>
            </a:r>
            <a:r>
              <a:rPr lang="en-US" sz="1600" b="0" kern="1200" dirty="0">
                <a:solidFill>
                  <a:srgbClr val="0000CC"/>
                </a:solidFill>
                <a:latin typeface="Times New Roman" panose="02020603050405020304" pitchFamily="18" charset="0"/>
                <a:ea typeface="MS Gothic" panose="020B0609070205080204" pitchFamily="49" charset="-128"/>
              </a:rPr>
              <a:t>   </a:t>
            </a:r>
            <a:endParaRPr lang="en-US" sz="1600" b="0" i="0" u="none" strike="noStrike" dirty="0">
              <a:effectLst/>
              <a:latin typeface="Arial" panose="020B0604020202020204" pitchFamily="34" charset="0"/>
            </a:endParaRPr>
          </a:p>
          <a:p>
            <a:pPr marL="0" fontAlgn="t">
              <a:spcBef>
                <a:spcPts val="0"/>
              </a:spcBef>
              <a:spcAft>
                <a:spcPts val="0"/>
              </a:spcAft>
              <a:buFont typeface="+mj-lt"/>
              <a:buAutoNum type="arabicPeriod"/>
            </a:pPr>
            <a:r>
              <a:rPr lang="en-US" sz="1600" i="0" u="none" strike="noStrike" kern="1200" dirty="0">
                <a:solidFill>
                  <a:srgbClr val="000000"/>
                </a:solidFill>
                <a:effectLst/>
                <a:latin typeface="Times New Roman" panose="02020603050405020304" pitchFamily="18" charset="0"/>
                <a:ea typeface="MS Gothic" panose="020B0609070205080204" pitchFamily="49" charset="-128"/>
              </a:rPr>
              <a:t>Proposed modification to Recommendation ITU-R M.1450-5    </a:t>
            </a:r>
            <a:r>
              <a:rPr lang="en-US" sz="1600" kern="1200" dirty="0">
                <a:solidFill>
                  <a:srgbClr val="0000CC"/>
                </a:solidFill>
                <a:latin typeface="Times New Roman" panose="02020603050405020304" pitchFamily="18" charset="0"/>
                <a:ea typeface="MS Gothic" panose="020B0609070205080204" pitchFamily="49" charset="-128"/>
                <a:hlinkClick r:id="rId12"/>
              </a:rPr>
              <a:t>[ 438 ]</a:t>
            </a:r>
            <a:r>
              <a:rPr lang="en-US" sz="1600" b="0" kern="1200" dirty="0">
                <a:solidFill>
                  <a:srgbClr val="0000CC"/>
                </a:solidFill>
                <a:latin typeface="Times New Roman" panose="02020603050405020304" pitchFamily="18" charset="0"/>
                <a:ea typeface="MS Gothic" panose="020B0609070205080204" pitchFamily="49" charset="-128"/>
              </a:rPr>
              <a:t>   </a:t>
            </a:r>
            <a:endParaRPr lang="en-US" sz="1600" b="0" i="0" u="none" strike="noStrike" dirty="0">
              <a:effectLst/>
              <a:latin typeface="Arial" panose="020B0604020202020204" pitchFamily="34" charset="0"/>
            </a:endParaRPr>
          </a:p>
          <a:p>
            <a:pPr marL="0" lvl="2" indent="0">
              <a:spcBef>
                <a:spcPts val="300"/>
              </a:spcBef>
              <a:spcAft>
                <a:spcPts val="0"/>
              </a:spcAft>
              <a:defRPr/>
            </a:pPr>
            <a:endParaRPr lang="en-US" sz="1600" b="1" dirty="0">
              <a:solidFill>
                <a:schemeClr val="tx1"/>
              </a:solidFill>
            </a:endParaRPr>
          </a:p>
        </p:txBody>
      </p:sp>
      <p:sp>
        <p:nvSpPr>
          <p:cNvPr id="5" name="Footer Placeholder 4"/>
          <p:cNvSpPr>
            <a:spLocks noGrp="1"/>
          </p:cNvSpPr>
          <p:nvPr>
            <p:ph type="ftr" idx="14"/>
          </p:nvPr>
        </p:nvSpPr>
        <p:spPr/>
        <p:txBody>
          <a:bodyPr/>
          <a:lstStyle/>
          <a:p>
            <a:r>
              <a:rPr lang="en-GB" dirty="0"/>
              <a:t>Hassan Yaghoobi (Intel Corp.)</a:t>
            </a:r>
          </a:p>
        </p:txBody>
      </p:sp>
      <p:sp>
        <p:nvSpPr>
          <p:cNvPr id="4" name="Date Placeholder 3"/>
          <p:cNvSpPr>
            <a:spLocks noGrp="1"/>
          </p:cNvSpPr>
          <p:nvPr>
            <p:ph type="dt" idx="15"/>
          </p:nvPr>
        </p:nvSpPr>
        <p:spPr/>
        <p:txBody>
          <a:bodyPr/>
          <a:lstStyle/>
          <a:p>
            <a:r>
              <a:rPr lang="en-US" dirty="0"/>
              <a:t>Feb 2022</a:t>
            </a:r>
            <a:endParaRPr lang="en-GB" dirty="0"/>
          </a:p>
        </p:txBody>
      </p:sp>
      <p:sp>
        <p:nvSpPr>
          <p:cNvPr id="3" name="Slide Number Placeholder 2"/>
          <p:cNvSpPr>
            <a:spLocks noGrp="1"/>
          </p:cNvSpPr>
          <p:nvPr>
            <p:ph type="sldNum" idx="12"/>
          </p:nvPr>
        </p:nvSpPr>
        <p:spPr/>
        <p:txBody>
          <a:bodyPr/>
          <a:lstStyle/>
          <a:p>
            <a:r>
              <a:rPr lang="en-GB" dirty="0"/>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3842713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7FFEFE-D360-42CA-B333-0CA48D46415F}"/>
              </a:ext>
            </a:extLst>
          </p:cNvPr>
          <p:cNvSpPr>
            <a:spLocks noGrp="1"/>
          </p:cNvSpPr>
          <p:nvPr>
            <p:ph type="title"/>
          </p:nvPr>
        </p:nvSpPr>
        <p:spPr/>
        <p:txBody>
          <a:bodyPr/>
          <a:lstStyle/>
          <a:p>
            <a:r>
              <a:rPr lang="en-US" dirty="0"/>
              <a:t>Backup</a:t>
            </a:r>
          </a:p>
        </p:txBody>
      </p:sp>
      <p:sp>
        <p:nvSpPr>
          <p:cNvPr id="3" name="Content Placeholder 2">
            <a:extLst>
              <a:ext uri="{FF2B5EF4-FFF2-40B4-BE49-F238E27FC236}">
                <a16:creationId xmlns:a16="http://schemas.microsoft.com/office/drawing/2014/main" id="{5CF77B5F-4B5F-4CA9-8F75-67735473204B}"/>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7A9453A5-475D-4E35-9C44-F4B702728B09}"/>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BD38ADF3-AF34-4337-AD0F-AA6CA57100F7}"/>
              </a:ext>
            </a:extLst>
          </p:cNvPr>
          <p:cNvSpPr>
            <a:spLocks noGrp="1"/>
          </p:cNvSpPr>
          <p:nvPr>
            <p:ph type="ftr" idx="14"/>
          </p:nvPr>
        </p:nvSpPr>
        <p:spPr/>
        <p:txBody>
          <a:bodyPr/>
          <a:lstStyle/>
          <a:p>
            <a:r>
              <a:rPr lang="en-GB"/>
              <a:t>Hassan Yaghoobi (Intel Corp.)</a:t>
            </a:r>
            <a:endParaRPr lang="en-GB" dirty="0"/>
          </a:p>
        </p:txBody>
      </p:sp>
      <p:sp>
        <p:nvSpPr>
          <p:cNvPr id="6" name="Date Placeholder 5">
            <a:extLst>
              <a:ext uri="{FF2B5EF4-FFF2-40B4-BE49-F238E27FC236}">
                <a16:creationId xmlns:a16="http://schemas.microsoft.com/office/drawing/2014/main" id="{4CBB3FAD-636E-4617-858C-2B4E4B8404EE}"/>
              </a:ext>
            </a:extLst>
          </p:cNvPr>
          <p:cNvSpPr>
            <a:spLocks noGrp="1"/>
          </p:cNvSpPr>
          <p:nvPr>
            <p:ph type="dt" idx="15"/>
          </p:nvPr>
        </p:nvSpPr>
        <p:spPr/>
        <p:txBody>
          <a:bodyPr/>
          <a:lstStyle/>
          <a:p>
            <a:r>
              <a:rPr lang="en-US" dirty="0"/>
              <a:t>Feb 2022</a:t>
            </a:r>
            <a:endParaRPr lang="en-GB" dirty="0"/>
          </a:p>
        </p:txBody>
      </p:sp>
    </p:spTree>
    <p:extLst>
      <p:ext uri="{BB962C8B-B14F-4D97-AF65-F5344CB8AC3E}">
        <p14:creationId xmlns:p14="http://schemas.microsoft.com/office/powerpoint/2010/main" val="13873497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idx="1"/>
          </p:nvPr>
        </p:nvSpPr>
        <p:spPr>
          <a:xfrm>
            <a:off x="812799" y="1524000"/>
            <a:ext cx="10665885" cy="4951414"/>
          </a:xfrm>
          <a:ln/>
        </p:spPr>
        <p:txBody>
          <a:bodyPr/>
          <a:lstStyle/>
          <a:p>
            <a:pPr algn="ctr"/>
            <a:r>
              <a:rPr lang="en-US" altLang="en-US" sz="2800" dirty="0"/>
              <a:t>Agenda for: 802.11 ITU AHG</a:t>
            </a:r>
            <a:br>
              <a:rPr lang="en-US" altLang="en-US" sz="2800" dirty="0"/>
            </a:br>
            <a:r>
              <a:rPr lang="en-US" altLang="en-US" dirty="0"/>
              <a:t>(ITU Liaison Ad Hoc Group)</a:t>
            </a:r>
          </a:p>
          <a:p>
            <a:pPr algn="ctr"/>
            <a:r>
              <a:rPr lang="en-US" altLang="en-US" dirty="0"/>
              <a:t>March 10, 2022</a:t>
            </a:r>
            <a:endParaRPr lang="en-GB" dirty="0"/>
          </a:p>
          <a:p>
            <a:pPr algn="ctr"/>
            <a:r>
              <a:rPr lang="en-US" altLang="en-US" dirty="0"/>
              <a:t>Chair: Hassan Yaghoobi (Intel Corp.)</a:t>
            </a:r>
          </a:p>
          <a:p>
            <a:pPr algn="ctr"/>
            <a:r>
              <a:rPr lang="en-US" altLang="en-US" dirty="0"/>
              <a:t>Secretary: Richard </a:t>
            </a:r>
            <a:r>
              <a:rPr lang="en-US" dirty="0"/>
              <a:t>Kennedy </a:t>
            </a:r>
            <a:r>
              <a:rPr lang="en-US" altLang="en-US" dirty="0"/>
              <a:t>(</a:t>
            </a:r>
            <a:r>
              <a:rPr lang="en-US" dirty="0"/>
              <a:t>Self)</a:t>
            </a:r>
            <a:endParaRPr lang="en-US" altLang="en-US" dirty="0"/>
          </a:p>
        </p:txBody>
      </p:sp>
      <p:sp>
        <p:nvSpPr>
          <p:cNvPr id="5" name="Footer Placeholder 4"/>
          <p:cNvSpPr>
            <a:spLocks noGrp="1"/>
          </p:cNvSpPr>
          <p:nvPr>
            <p:ph type="ftr" idx="14"/>
          </p:nvPr>
        </p:nvSpPr>
        <p:spPr/>
        <p:txBody>
          <a:bodyPr/>
          <a:lstStyle/>
          <a:p>
            <a:r>
              <a:rPr lang="en-GB" dirty="0"/>
              <a:t>Hassan Yaghoobi (Intel Corp.)</a:t>
            </a:r>
          </a:p>
        </p:txBody>
      </p:sp>
      <p:sp>
        <p:nvSpPr>
          <p:cNvPr id="4" name="Date Placeholder 3"/>
          <p:cNvSpPr>
            <a:spLocks noGrp="1"/>
          </p:cNvSpPr>
          <p:nvPr>
            <p:ph type="dt" idx="15"/>
          </p:nvPr>
        </p:nvSpPr>
        <p:spPr/>
        <p:txBody>
          <a:bodyPr/>
          <a:lstStyle/>
          <a:p>
            <a:r>
              <a:rPr lang="en-US" dirty="0"/>
              <a:t>Feb 2022</a:t>
            </a:r>
            <a:endParaRPr lang="en-GB"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914401" y="685801"/>
            <a:ext cx="10361084" cy="685799"/>
          </a:xfrm>
        </p:spPr>
        <p:txBody>
          <a:bodyPr/>
          <a:lstStyle/>
          <a:p>
            <a:pPr eaLnBrk="1" hangingPunct="1"/>
            <a:r>
              <a:rPr lang="en-US" altLang="en-US" dirty="0"/>
              <a:t>Reminders and Rules</a:t>
            </a:r>
          </a:p>
        </p:txBody>
      </p:sp>
      <p:sp>
        <p:nvSpPr>
          <p:cNvPr id="10243" name="Rectangle 3"/>
          <p:cNvSpPr>
            <a:spLocks noGrp="1" noChangeArrowheads="1"/>
          </p:cNvSpPr>
          <p:nvPr>
            <p:ph idx="1"/>
          </p:nvPr>
        </p:nvSpPr>
        <p:spPr>
          <a:xfrm>
            <a:off x="811742" y="1371600"/>
            <a:ext cx="10667999" cy="5027614"/>
          </a:xfrm>
        </p:spPr>
        <p:txBody>
          <a:bodyPr/>
          <a:lstStyle/>
          <a:p>
            <a:pPr eaLnBrk="1" hangingPunct="1"/>
            <a:r>
              <a:rPr lang="en-US" altLang="en-US" sz="2800" dirty="0"/>
              <a:t>Reminders to attendees:</a:t>
            </a:r>
          </a:p>
          <a:p>
            <a:pPr lvl="1" eaLnBrk="1" hangingPunct="1"/>
            <a:r>
              <a:rPr lang="en-US" altLang="en-US" sz="2400" dirty="0"/>
              <a:t>Please record your attendance</a:t>
            </a:r>
          </a:p>
          <a:p>
            <a:pPr lvl="1" eaLnBrk="1" hangingPunct="1"/>
            <a:r>
              <a:rPr lang="en-US" altLang="en-US" sz="2400" dirty="0"/>
              <a:t>Please mute any noise making devices</a:t>
            </a:r>
          </a:p>
          <a:p>
            <a:pPr lvl="1" eaLnBrk="1" hangingPunct="1"/>
            <a:r>
              <a:rPr lang="en-US" altLang="en-US" sz="2400" dirty="0"/>
              <a:t>No recordings</a:t>
            </a:r>
          </a:p>
          <a:p>
            <a:r>
              <a:rPr lang="en-US" altLang="en-US" sz="2800" dirty="0"/>
              <a:t>Rules</a:t>
            </a:r>
          </a:p>
          <a:p>
            <a:pPr lvl="1"/>
            <a:r>
              <a:rPr lang="en-US" altLang="en-US" sz="2400" dirty="0"/>
              <a:t>No formal rules – agree to our own process</a:t>
            </a:r>
          </a:p>
          <a:p>
            <a:pPr lvl="1"/>
            <a:r>
              <a:rPr lang="en-US" altLang="en-US" sz="2400" dirty="0"/>
              <a:t>No motions (straw polls are okay)</a:t>
            </a:r>
          </a:p>
          <a:p>
            <a:pPr lvl="1"/>
            <a:r>
              <a:rPr lang="en-US" altLang="en-US" sz="2400" dirty="0"/>
              <a:t>Participation in the ITU AHG at this meeting counts towards 802.11 voting rights; capture your attendance on IMAT </a:t>
            </a:r>
            <a:r>
              <a:rPr lang="en-US" altLang="en-US" sz="2400" dirty="0">
                <a:hlinkClick r:id="rId3">
                  <a:extLst>
                    <a:ext uri="{A12FA001-AC4F-418D-AE19-62706E023703}">
                      <ahyp:hlinkClr xmlns:ahyp="http://schemas.microsoft.com/office/drawing/2018/hyperlinkcolor" val="tx"/>
                    </a:ext>
                  </a:extLst>
                </a:hlinkClick>
              </a:rPr>
              <a:t>https://imat.ieee.org/attendance</a:t>
            </a:r>
            <a:r>
              <a:rPr lang="en-US" altLang="en-US" sz="2400" dirty="0"/>
              <a:t> </a:t>
            </a:r>
          </a:p>
        </p:txBody>
      </p:sp>
      <p:sp>
        <p:nvSpPr>
          <p:cNvPr id="3" name="Footer Placeholder 2"/>
          <p:cNvSpPr>
            <a:spLocks noGrp="1"/>
          </p:cNvSpPr>
          <p:nvPr>
            <p:ph type="ftr" idx="14"/>
          </p:nvPr>
        </p:nvSpPr>
        <p:spPr/>
        <p:txBody>
          <a:bodyPr/>
          <a:lstStyle/>
          <a:p>
            <a:r>
              <a:rPr lang="en-GB" dirty="0"/>
              <a:t>Hassan Yaghoobi (Intel Corp.)</a:t>
            </a:r>
          </a:p>
        </p:txBody>
      </p:sp>
      <p:sp>
        <p:nvSpPr>
          <p:cNvPr id="2" name="Date Placeholder 1"/>
          <p:cNvSpPr>
            <a:spLocks noGrp="1"/>
          </p:cNvSpPr>
          <p:nvPr>
            <p:ph type="dt" idx="15"/>
          </p:nvPr>
        </p:nvSpPr>
        <p:spPr/>
        <p:txBody>
          <a:bodyPr/>
          <a:lstStyle/>
          <a:p>
            <a:r>
              <a:rPr lang="en-US" dirty="0"/>
              <a:t>Feb 2022</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a:t>
            </a:fld>
            <a:endParaRPr lang="en-GB" dirty="0"/>
          </a:p>
        </p:txBody>
      </p:sp>
    </p:spTree>
    <p:extLst>
      <p:ext uri="{BB962C8B-B14F-4D97-AF65-F5344CB8AC3E}">
        <p14:creationId xmlns:p14="http://schemas.microsoft.com/office/powerpoint/2010/main" val="35123261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099A92-BF3E-43D7-B080-F0104D6B90E2}"/>
              </a:ext>
            </a:extLst>
          </p:cNvPr>
          <p:cNvSpPr>
            <a:spLocks noGrp="1"/>
          </p:cNvSpPr>
          <p:nvPr>
            <p:ph type="title"/>
          </p:nvPr>
        </p:nvSpPr>
        <p:spPr>
          <a:xfrm>
            <a:off x="914401" y="646113"/>
            <a:ext cx="10361084" cy="457199"/>
          </a:xfrm>
        </p:spPr>
        <p:txBody>
          <a:bodyPr/>
          <a:lstStyle/>
          <a:p>
            <a:r>
              <a:rPr lang="en-US" altLang="en-US" dirty="0"/>
              <a:t>Guidelines for IEEE-SA Meetings</a:t>
            </a:r>
            <a:endParaRPr lang="en-US" dirty="0"/>
          </a:p>
        </p:txBody>
      </p:sp>
      <p:sp>
        <p:nvSpPr>
          <p:cNvPr id="3" name="Date Placeholder 2">
            <a:extLst>
              <a:ext uri="{FF2B5EF4-FFF2-40B4-BE49-F238E27FC236}">
                <a16:creationId xmlns:a16="http://schemas.microsoft.com/office/drawing/2014/main" id="{4DEDC840-3D08-462E-8EE4-982DE5C72FFD}"/>
              </a:ext>
            </a:extLst>
          </p:cNvPr>
          <p:cNvSpPr>
            <a:spLocks noGrp="1"/>
          </p:cNvSpPr>
          <p:nvPr>
            <p:ph type="dt" idx="10"/>
          </p:nvPr>
        </p:nvSpPr>
        <p:spPr/>
        <p:txBody>
          <a:bodyPr/>
          <a:lstStyle/>
          <a:p>
            <a:r>
              <a:rPr lang="en-US" dirty="0"/>
              <a:t>Feb 2022</a:t>
            </a:r>
            <a:endParaRPr lang="en-GB" dirty="0"/>
          </a:p>
        </p:txBody>
      </p:sp>
      <p:sp>
        <p:nvSpPr>
          <p:cNvPr id="4" name="Footer Placeholder 3">
            <a:extLst>
              <a:ext uri="{FF2B5EF4-FFF2-40B4-BE49-F238E27FC236}">
                <a16:creationId xmlns:a16="http://schemas.microsoft.com/office/drawing/2014/main" id="{45307F00-F37C-4244-A16F-C28D05A01702}"/>
              </a:ext>
            </a:extLst>
          </p:cNvPr>
          <p:cNvSpPr>
            <a:spLocks noGrp="1"/>
          </p:cNvSpPr>
          <p:nvPr>
            <p:ph type="ftr" idx="11"/>
          </p:nvPr>
        </p:nvSpPr>
        <p:spPr/>
        <p:txBody>
          <a:bodyPr/>
          <a:lstStyle/>
          <a:p>
            <a:r>
              <a:rPr lang="en-GB" dirty="0"/>
              <a:t>Hassan Yaghoobi (Intel Corp.)</a:t>
            </a:r>
          </a:p>
        </p:txBody>
      </p:sp>
      <p:sp>
        <p:nvSpPr>
          <p:cNvPr id="5" name="Slide Number Placeholder 4">
            <a:extLst>
              <a:ext uri="{FF2B5EF4-FFF2-40B4-BE49-F238E27FC236}">
                <a16:creationId xmlns:a16="http://schemas.microsoft.com/office/drawing/2014/main" id="{CED6072B-7049-4D6F-8190-4CBA8CDB297A}"/>
              </a:ext>
            </a:extLst>
          </p:cNvPr>
          <p:cNvSpPr>
            <a:spLocks noGrp="1"/>
          </p:cNvSpPr>
          <p:nvPr>
            <p:ph type="sldNum" idx="12"/>
          </p:nvPr>
        </p:nvSpPr>
        <p:spPr/>
        <p:txBody>
          <a:bodyPr/>
          <a:lstStyle/>
          <a:p>
            <a:r>
              <a:rPr lang="en-GB"/>
              <a:t>Slide </a:t>
            </a:r>
            <a:fld id="{06B781AF-4CCF-49B0-A572-DE54FBE5D942}" type="slidenum">
              <a:rPr lang="en-GB" smtClean="0"/>
              <a:pPr/>
              <a:t>4</a:t>
            </a:fld>
            <a:endParaRPr lang="en-GB" dirty="0"/>
          </a:p>
        </p:txBody>
      </p:sp>
      <p:sp>
        <p:nvSpPr>
          <p:cNvPr id="6" name="Rectangle 4">
            <a:extLst>
              <a:ext uri="{FF2B5EF4-FFF2-40B4-BE49-F238E27FC236}">
                <a16:creationId xmlns:a16="http://schemas.microsoft.com/office/drawing/2014/main" id="{036AA29B-7296-4958-AD1C-F6C518615949}"/>
              </a:ext>
            </a:extLst>
          </p:cNvPr>
          <p:cNvSpPr>
            <a:spLocks noChangeArrowheads="1"/>
          </p:cNvSpPr>
          <p:nvPr/>
        </p:nvSpPr>
        <p:spPr bwMode="auto">
          <a:xfrm>
            <a:off x="532343" y="1103312"/>
            <a:ext cx="11125200" cy="53324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630238" indent="-28575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nSpc>
                <a:spcPct val="80000"/>
              </a:lnSpc>
            </a:pPr>
            <a:endParaRPr lang="en-US" altLang="en-US" sz="700" u="sng" dirty="0">
              <a:solidFill>
                <a:srgbClr val="FF0000"/>
              </a:solidFill>
            </a:endParaRPr>
          </a:p>
          <a:p>
            <a:pPr>
              <a:lnSpc>
                <a:spcPct val="80000"/>
              </a:lnSpc>
              <a:spcAft>
                <a:spcPct val="40000"/>
              </a:spcAft>
            </a:pPr>
            <a:r>
              <a:rPr lang="en-US" altLang="en-US" sz="1800" b="1" dirty="0"/>
              <a:t>All IEEE-SA standards meetings shall be conducted in compliance with all applicable laws, including antitrust and competition laws.</a:t>
            </a:r>
          </a:p>
          <a:p>
            <a:pPr>
              <a:lnSpc>
                <a:spcPct val="80000"/>
              </a:lnSpc>
              <a:spcAft>
                <a:spcPct val="40000"/>
              </a:spcAft>
            </a:pPr>
            <a:r>
              <a:rPr lang="en-US" altLang="en-US" sz="1800" b="1" dirty="0"/>
              <a:t>Don’t discuss the interpretation, validity, or essentiality of patents/patent claims. </a:t>
            </a:r>
          </a:p>
          <a:p>
            <a:pPr>
              <a:lnSpc>
                <a:spcPct val="80000"/>
              </a:lnSpc>
              <a:spcAft>
                <a:spcPct val="40000"/>
              </a:spcAft>
            </a:pPr>
            <a:r>
              <a:rPr lang="en-US" altLang="en-US" sz="1800" b="1" dirty="0"/>
              <a:t>Don’t discuss specific license rates, terms, or conditions.</a:t>
            </a:r>
          </a:p>
          <a:p>
            <a:pPr lvl="1">
              <a:lnSpc>
                <a:spcPct val="80000"/>
              </a:lnSpc>
              <a:spcAft>
                <a:spcPct val="40000"/>
              </a:spcAft>
            </a:pPr>
            <a:r>
              <a:rPr lang="en-US" altLang="en-US" sz="1400" dirty="0"/>
              <a:t>Relative costs, including licensing costs of essential patent claims, of different technical approaches may be discussed in standards development meetings. </a:t>
            </a:r>
          </a:p>
          <a:p>
            <a:pPr lvl="2">
              <a:lnSpc>
                <a:spcPct val="80000"/>
              </a:lnSpc>
              <a:spcAft>
                <a:spcPct val="40000"/>
              </a:spcAft>
            </a:pPr>
            <a:r>
              <a:rPr lang="en-GB" altLang="en-US" sz="1400" dirty="0"/>
              <a:t>Technical considerations remain primary focus</a:t>
            </a:r>
            <a:endParaRPr lang="en-US" altLang="en-US" sz="1400" dirty="0"/>
          </a:p>
          <a:p>
            <a:pPr>
              <a:lnSpc>
                <a:spcPct val="80000"/>
              </a:lnSpc>
              <a:spcAft>
                <a:spcPct val="40000"/>
              </a:spcAft>
            </a:pPr>
            <a:r>
              <a:rPr lang="en-US" altLang="en-US" sz="1800" b="1" dirty="0"/>
              <a:t>Don’t discuss or engage in the fixing of product prices, allocation of customers, or division of sales markets.</a:t>
            </a:r>
          </a:p>
          <a:p>
            <a:pPr>
              <a:lnSpc>
                <a:spcPct val="80000"/>
              </a:lnSpc>
              <a:spcAft>
                <a:spcPct val="40000"/>
              </a:spcAft>
            </a:pPr>
            <a:r>
              <a:rPr lang="en-US" altLang="en-US" sz="1800" b="1" dirty="0"/>
              <a:t>Don’t discuss the status or substance of ongoing or threatened litigation.</a:t>
            </a:r>
          </a:p>
          <a:p>
            <a:pPr>
              <a:lnSpc>
                <a:spcPct val="80000"/>
              </a:lnSpc>
              <a:spcAft>
                <a:spcPct val="40000"/>
              </a:spcAft>
            </a:pPr>
            <a:r>
              <a:rPr lang="en-US" altLang="en-US" sz="1800" b="1" dirty="0"/>
              <a:t>Don’t be silent if inappropriate topics are discussed… do formally object.</a:t>
            </a:r>
          </a:p>
          <a:p>
            <a:pPr algn="ctr">
              <a:lnSpc>
                <a:spcPct val="80000"/>
              </a:lnSpc>
              <a:buFont typeface="Monotype Sorts" pitchFamily="2" charset="2"/>
              <a:buNone/>
            </a:pPr>
            <a:r>
              <a:rPr lang="en-US" altLang="en-US" sz="1050" b="1" dirty="0"/>
              <a:t>---------------------------------------------------------------   </a:t>
            </a:r>
          </a:p>
          <a:p>
            <a:pPr algn="ctr">
              <a:lnSpc>
                <a:spcPct val="80000"/>
              </a:lnSpc>
              <a:buFont typeface="Monotype Sorts" pitchFamily="2" charset="2"/>
              <a:buNone/>
            </a:pPr>
            <a:r>
              <a:rPr lang="en-US" altLang="en-US" sz="1400" b="1" dirty="0"/>
              <a:t>If you have questions, contact the IEEE-SA Standards Board Patent Committee Administrator at patcom@ieee.org or visit http://standards.ieee.org/about/sasb/patcom/index.html </a:t>
            </a:r>
            <a:br>
              <a:rPr lang="en-US" altLang="en-US" sz="1400" b="1" dirty="0"/>
            </a:br>
            <a:endParaRPr lang="en-US" altLang="en-US" sz="1400" b="1" dirty="0"/>
          </a:p>
          <a:p>
            <a:pPr algn="ctr">
              <a:lnSpc>
                <a:spcPct val="80000"/>
              </a:lnSpc>
              <a:buFont typeface="Monotype Sorts" pitchFamily="2" charset="2"/>
              <a:buNone/>
            </a:pPr>
            <a:r>
              <a:rPr lang="en-US" altLang="en-US" sz="1400" b="1" dirty="0"/>
              <a:t>See </a:t>
            </a:r>
            <a:r>
              <a:rPr lang="en-US" altLang="en-US" sz="1400" b="1" i="1" dirty="0"/>
              <a:t>IEEE-SA Standards Board Operations Manual</a:t>
            </a:r>
            <a:r>
              <a:rPr lang="en-US" altLang="en-US" sz="1400" b="1" dirty="0"/>
              <a:t>, clause 5.3.10 and </a:t>
            </a:r>
            <a:r>
              <a:rPr lang="en-GB" altLang="en-US" sz="1400" b="1" dirty="0"/>
              <a:t>“Promoting Competition and Innovation: What You Need to Know about the IEEE Standards Association's Antitrust and Competition Policy”</a:t>
            </a:r>
            <a:r>
              <a:rPr lang="en-US" altLang="en-US" sz="1400" b="1" dirty="0"/>
              <a:t> for more details.</a:t>
            </a:r>
          </a:p>
          <a:p>
            <a:pPr algn="ctr">
              <a:lnSpc>
                <a:spcPct val="80000"/>
              </a:lnSpc>
              <a:buFont typeface="Monotype Sorts" pitchFamily="2" charset="2"/>
              <a:buNone/>
            </a:pPr>
            <a:endParaRPr lang="en-US" altLang="en-US" sz="1400" b="1" dirty="0"/>
          </a:p>
          <a:p>
            <a:pPr algn="ctr">
              <a:lnSpc>
                <a:spcPct val="80000"/>
              </a:lnSpc>
              <a:buFont typeface="Monotype Sorts" pitchFamily="2" charset="2"/>
              <a:buNone/>
            </a:pPr>
            <a:r>
              <a:rPr lang="en-US" altLang="en-US" sz="1400" b="1" dirty="0"/>
              <a:t>This slide set is available </a:t>
            </a:r>
            <a:br>
              <a:rPr lang="en-US" altLang="en-US" sz="1400" b="1" dirty="0"/>
            </a:br>
            <a:r>
              <a:rPr lang="en-US" altLang="en-US" sz="1400" b="1" dirty="0"/>
              <a:t>at https://development.standards.ieee.org/myproject/Public/mytools/mob/preparslides.ppt</a:t>
            </a:r>
          </a:p>
        </p:txBody>
      </p:sp>
    </p:spTree>
    <p:extLst>
      <p:ext uri="{BB962C8B-B14F-4D97-AF65-F5344CB8AC3E}">
        <p14:creationId xmlns:p14="http://schemas.microsoft.com/office/powerpoint/2010/main" val="188031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r>
              <a:rPr lang="en-US" altLang="en-US" sz="3600" dirty="0">
                <a:solidFill>
                  <a:schemeClr val="tx1"/>
                </a:solidFill>
              </a:rPr>
              <a:t>Resources – URLs</a:t>
            </a:r>
          </a:p>
        </p:txBody>
      </p:sp>
      <p:sp>
        <p:nvSpPr>
          <p:cNvPr id="15363" name="Rectangle 3"/>
          <p:cNvSpPr>
            <a:spLocks noGrp="1" noChangeArrowheads="1"/>
          </p:cNvSpPr>
          <p:nvPr>
            <p:ph idx="1"/>
          </p:nvPr>
        </p:nvSpPr>
        <p:spPr/>
        <p:txBody>
          <a:bodyPr/>
          <a:lstStyle/>
          <a:p>
            <a:pPr>
              <a:lnSpc>
                <a:spcPct val="90000"/>
              </a:lnSpc>
            </a:pPr>
            <a:r>
              <a:rPr lang="en-US" altLang="en-US" sz="2800" dirty="0"/>
              <a:t>Link to IEEE Disclosure of Affiliation </a:t>
            </a:r>
          </a:p>
          <a:p>
            <a:pPr lvl="1">
              <a:lnSpc>
                <a:spcPct val="90000"/>
              </a:lnSpc>
            </a:pPr>
            <a:r>
              <a:rPr lang="en-US" altLang="en-US" sz="2400" dirty="0">
                <a:hlinkClick r:id="rId3"/>
              </a:rPr>
              <a:t>http://standards.ieee.org/faqs/affiliationFAQ.html</a:t>
            </a:r>
            <a:endParaRPr lang="en-US" altLang="en-US" sz="2400" dirty="0"/>
          </a:p>
          <a:p>
            <a:pPr>
              <a:lnSpc>
                <a:spcPct val="90000"/>
              </a:lnSpc>
            </a:pPr>
            <a:r>
              <a:rPr lang="en-US" altLang="en-US" sz="2800" dirty="0"/>
              <a:t>Links to IEEE Antitrust Guidelines</a:t>
            </a:r>
          </a:p>
          <a:p>
            <a:pPr lvl="1">
              <a:lnSpc>
                <a:spcPct val="90000"/>
              </a:lnSpc>
            </a:pPr>
            <a:r>
              <a:rPr lang="en-US" altLang="en-US" sz="2400" dirty="0">
                <a:hlinkClick r:id="rId4"/>
              </a:rPr>
              <a:t>http://standards.ieee.org/resources/antitrust-guidelines.pdf</a:t>
            </a:r>
            <a:endParaRPr lang="en-US" altLang="en-US" sz="2400" dirty="0"/>
          </a:p>
          <a:p>
            <a:pPr>
              <a:lnSpc>
                <a:spcPct val="90000"/>
              </a:lnSpc>
            </a:pPr>
            <a:r>
              <a:rPr lang="en-US" altLang="en-US" sz="2800" dirty="0"/>
              <a:t>Link to IEEE Code of Ethics</a:t>
            </a:r>
          </a:p>
          <a:p>
            <a:pPr lvl="1">
              <a:lnSpc>
                <a:spcPct val="90000"/>
              </a:lnSpc>
            </a:pPr>
            <a:r>
              <a:rPr lang="en-US" altLang="en-US" sz="2400" dirty="0">
                <a:hlinkClick r:id="rId5"/>
              </a:rPr>
              <a:t>http://www.ieee.org/web/membership/ethics/code_ethics.html</a:t>
            </a:r>
            <a:r>
              <a:rPr lang="en-US" altLang="en-US" sz="2400" dirty="0"/>
              <a:t> </a:t>
            </a:r>
          </a:p>
          <a:p>
            <a:pPr>
              <a:lnSpc>
                <a:spcPct val="90000"/>
              </a:lnSpc>
            </a:pPr>
            <a:r>
              <a:rPr lang="en-US" altLang="en-US" sz="2800" dirty="0"/>
              <a:t>Link to IEEE Patent Policy</a:t>
            </a:r>
          </a:p>
          <a:p>
            <a:pPr lvl="1">
              <a:lnSpc>
                <a:spcPct val="90000"/>
              </a:lnSpc>
            </a:pPr>
            <a:r>
              <a:rPr lang="en-US" altLang="en-US" sz="2400" dirty="0">
                <a:hlinkClick r:id="rId6"/>
              </a:rPr>
              <a:t>http://standards.ieee.org/board/pat/pat-slideset.ppt</a:t>
            </a:r>
            <a:endParaRPr lang="en-US" altLang="en-US" sz="2400" dirty="0"/>
          </a:p>
        </p:txBody>
      </p:sp>
      <p:sp>
        <p:nvSpPr>
          <p:cNvPr id="3" name="Footer Placeholder 2"/>
          <p:cNvSpPr>
            <a:spLocks noGrp="1"/>
          </p:cNvSpPr>
          <p:nvPr>
            <p:ph type="ftr" idx="14"/>
          </p:nvPr>
        </p:nvSpPr>
        <p:spPr/>
        <p:txBody>
          <a:bodyPr/>
          <a:lstStyle/>
          <a:p>
            <a:r>
              <a:rPr lang="en-GB" dirty="0"/>
              <a:t>Hassan Yaghoobi (Intel Corp.)</a:t>
            </a:r>
          </a:p>
        </p:txBody>
      </p:sp>
      <p:sp>
        <p:nvSpPr>
          <p:cNvPr id="2" name="Date Placeholder 1"/>
          <p:cNvSpPr>
            <a:spLocks noGrp="1"/>
          </p:cNvSpPr>
          <p:nvPr>
            <p:ph type="dt" idx="15"/>
          </p:nvPr>
        </p:nvSpPr>
        <p:spPr/>
        <p:txBody>
          <a:bodyPr/>
          <a:lstStyle/>
          <a:p>
            <a:r>
              <a:rPr lang="en-US" dirty="0"/>
              <a:t>Feb 2022</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Tree>
    <p:extLst>
      <p:ext uri="{BB962C8B-B14F-4D97-AF65-F5344CB8AC3E}">
        <p14:creationId xmlns:p14="http://schemas.microsoft.com/office/powerpoint/2010/main" val="12689774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457199"/>
          </a:xfrm>
        </p:spPr>
        <p:txBody>
          <a:bodyPr/>
          <a:lstStyle/>
          <a:p>
            <a:r>
              <a:rPr lang="en-GB" altLang="en-US" dirty="0">
                <a:ea typeface="MS Gothic" panose="020B0609070205080204" pitchFamily="49" charset="-128"/>
              </a:rPr>
              <a:t>Participation in IEEE 802 Meetings</a:t>
            </a:r>
            <a:endParaRPr lang="en-US" dirty="0"/>
          </a:p>
        </p:txBody>
      </p:sp>
      <p:sp>
        <p:nvSpPr>
          <p:cNvPr id="3" name="Content Placeholder 2"/>
          <p:cNvSpPr>
            <a:spLocks noGrp="1"/>
          </p:cNvSpPr>
          <p:nvPr>
            <p:ph idx="1"/>
          </p:nvPr>
        </p:nvSpPr>
        <p:spPr>
          <a:xfrm>
            <a:off x="934996" y="1143000"/>
            <a:ext cx="10361084" cy="5181600"/>
          </a:xfrm>
        </p:spPr>
        <p:txBody>
          <a:bodyPr/>
          <a:lstStyle/>
          <a:p>
            <a:pPr marL="0" lvl="0" indent="0" eaLnBrk="0" hangingPunct="0">
              <a:buClrTx/>
            </a:pPr>
            <a:r>
              <a:rPr lang="en-GB" altLang="en-US" sz="1800" kern="1200" dirty="0">
                <a:latin typeface="Times New Roman" pitchFamily="16" charset="0"/>
                <a:ea typeface="MS Gothic" panose="020B0609070205080204" pitchFamily="49" charset="-128"/>
              </a:rPr>
              <a:t>Participation in any IEEE 802 meeting (Sponsor, Sponsor subgroup, Working Group, Working Group subgroup, etc.) is on an individual basis</a:t>
            </a:r>
          </a:p>
          <a:p>
            <a:pPr marL="339725" lvl="0" indent="-336550" eaLnBrk="0" hangingPunct="0">
              <a:buFont typeface="Arial" panose="020B0604020202020204" pitchFamily="34" charset="0"/>
              <a:buChar char="•"/>
            </a:pPr>
            <a:r>
              <a:rPr lang="en-GB" altLang="en-US" sz="1600" kern="1200" dirty="0">
                <a:latin typeface="Times New Roman" pitchFamily="16" charset="0"/>
                <a:ea typeface="MS Gothic" panose="020B0609070205080204" pitchFamily="49" charset="-128"/>
              </a:rPr>
              <a:t>Participants in the IEEE standards development individual process shall act based on their qualifications and experience. (https://standards.ieee.org/develop/policies/bylaws/sb_bylaws.pdf  section 5.2.1)</a:t>
            </a:r>
          </a:p>
          <a:p>
            <a:pPr marL="339725" lvl="0" indent="-336550" eaLnBrk="0" hangingPunct="0">
              <a:buFont typeface="Arial" panose="020B0604020202020204" pitchFamily="34" charset="0"/>
              <a:buChar char="•"/>
            </a:pPr>
            <a:r>
              <a:rPr lang="en-GB" altLang="en-US" sz="1600" kern="1200" dirty="0">
                <a:latin typeface="Times New Roman" pitchFamily="16" charset="0"/>
                <a:ea typeface="MS Gothic" panose="020B0609070205080204" pitchFamily="49" charset="-128"/>
              </a:rPr>
              <a:t>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39725" lvl="0" indent="-336550" eaLnBrk="0" hangingPunct="0">
              <a:buFont typeface="Arial" panose="020B0604020202020204" pitchFamily="34" charset="0"/>
              <a:buChar char="•"/>
            </a:pPr>
            <a:r>
              <a:rPr lang="en-GB" altLang="en-US" sz="1600" kern="1200" dirty="0">
                <a:latin typeface="Times New Roman" pitchFamily="16" charset="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39725" lvl="0" indent="-336550" eaLnBrk="0" hangingPunct="0">
              <a:buFont typeface="Arial" panose="020B0604020202020204" pitchFamily="34" charset="0"/>
              <a:buChar char="•"/>
            </a:pPr>
            <a:r>
              <a:rPr lang="en-GB" altLang="en-US" sz="1600" kern="1200" dirty="0">
                <a:latin typeface="Times New Roman" pitchFamily="16" charset="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600" u="sng" kern="1200" dirty="0">
                <a:latin typeface="Times New Roman" pitchFamily="16" charset="0"/>
                <a:ea typeface="MS Gothic" panose="020B0609070205080204" pitchFamily="49" charset="-128"/>
              </a:rPr>
              <a:t>https://standards.ieee.org/develop/policies/bylaws/sb_bylaws.pdf </a:t>
            </a:r>
            <a:r>
              <a:rPr lang="en-GB" altLang="en-US" sz="1600" kern="1200" dirty="0">
                <a:latin typeface="Times New Roman" pitchFamily="16" charset="0"/>
                <a:ea typeface="MS Gothic" panose="020B0609070205080204" pitchFamily="49" charset="-128"/>
              </a:rPr>
              <a:t> section 5.2.1.3 and the IEEE 802 LMSC Working Group Policies and Procedures, subclause 3.4.1 “Chair”, list item x.</a:t>
            </a:r>
          </a:p>
          <a:p>
            <a:pPr marL="0" lvl="0" indent="0" eaLnBrk="0" hangingPunct="0">
              <a:buClrTx/>
            </a:pPr>
            <a:r>
              <a:rPr lang="en-GB" altLang="en-US" sz="1800" kern="1200" dirty="0">
                <a:latin typeface="Times New Roman" pitchFamily="16" charset="0"/>
                <a:ea typeface="MS Gothic" panose="020B0609070205080204" pitchFamily="49" charset="-128"/>
              </a:rPr>
              <a:t>By participating in IEEE 802 meetings, you accept these requirements.  If you do not agree to these policies then you shall not participate.</a:t>
            </a:r>
          </a:p>
          <a:p>
            <a:pPr marL="0" lvl="0" indent="0" algn="ctr" eaLnBrk="0" hangingPunct="0">
              <a:buClrTx/>
            </a:pPr>
            <a:r>
              <a:rPr lang="en-GB" altLang="en-US" sz="1400" b="0" kern="1200" dirty="0">
                <a:latin typeface="Times New Roman" pitchFamily="16" charset="0"/>
                <a:ea typeface="MS Gothic" panose="020B0609070205080204" pitchFamily="49" charset="-128"/>
              </a:rPr>
              <a:t>(Latest revision of IEEE 802 LMSC Working Group Policies and Procedures: http://www.ieee802.org/devdocs.shtml)</a:t>
            </a:r>
          </a:p>
          <a:p>
            <a:endParaRPr lang="en-US" sz="2800" dirty="0"/>
          </a:p>
        </p:txBody>
      </p:sp>
      <p:sp>
        <p:nvSpPr>
          <p:cNvPr id="4" name="Footer Placeholder 3"/>
          <p:cNvSpPr>
            <a:spLocks noGrp="1"/>
          </p:cNvSpPr>
          <p:nvPr>
            <p:ph type="ftr" idx="14"/>
          </p:nvPr>
        </p:nvSpPr>
        <p:spPr/>
        <p:txBody>
          <a:bodyPr/>
          <a:lstStyle/>
          <a:p>
            <a:r>
              <a:rPr lang="en-GB" dirty="0"/>
              <a:t>Hassan Yaghoobi (Intel Corp.)</a:t>
            </a:r>
          </a:p>
        </p:txBody>
      </p:sp>
      <p:sp>
        <p:nvSpPr>
          <p:cNvPr id="5" name="Date Placeholder 4"/>
          <p:cNvSpPr>
            <a:spLocks noGrp="1"/>
          </p:cNvSpPr>
          <p:nvPr>
            <p:ph type="dt" idx="15"/>
          </p:nvPr>
        </p:nvSpPr>
        <p:spPr/>
        <p:txBody>
          <a:bodyPr/>
          <a:lstStyle/>
          <a:p>
            <a:r>
              <a:rPr lang="en-US" dirty="0"/>
              <a:t>Feb 2022</a:t>
            </a:r>
            <a:endParaRPr lang="en-GB"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Tree>
    <p:extLst>
      <p:ext uri="{BB962C8B-B14F-4D97-AF65-F5344CB8AC3E}">
        <p14:creationId xmlns:p14="http://schemas.microsoft.com/office/powerpoint/2010/main" val="19437406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Registration for the March 802.11 plenary session</a:t>
            </a:r>
          </a:p>
        </p:txBody>
      </p:sp>
      <p:sp>
        <p:nvSpPr>
          <p:cNvPr id="3" name="Content Placeholder 2"/>
          <p:cNvSpPr>
            <a:spLocks noGrp="1"/>
          </p:cNvSpPr>
          <p:nvPr>
            <p:ph idx="1"/>
          </p:nvPr>
        </p:nvSpPr>
        <p:spPr>
          <a:xfrm>
            <a:off x="914401" y="1905001"/>
            <a:ext cx="10361084" cy="4570414"/>
          </a:xfrm>
        </p:spPr>
        <p:txBody>
          <a:bodyPr/>
          <a:lstStyle/>
          <a:p>
            <a:pPr>
              <a:buFont typeface="Arial" panose="020B0604020202020204" pitchFamily="34" charset="0"/>
              <a:buChar char="•"/>
            </a:pPr>
            <a:r>
              <a:rPr lang="en-US" dirty="0"/>
              <a:t>This meeting is part of the March IEEE 802 plenary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in order to attend</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a:t>
            </a:r>
            <a:r>
              <a:rPr lang="en-US" dirty="0">
                <a:hlinkClick r:id="rId2"/>
              </a:rPr>
              <a:t>here</a:t>
            </a:r>
            <a:r>
              <a:rPr lang="en-US" dirty="0"/>
              <a:t> or follow the registration link here </a:t>
            </a:r>
            <a:r>
              <a:rPr lang="en-US" dirty="0">
                <a:hlinkClick r:id="rId3"/>
              </a:rPr>
              <a:t>https://802world.org/plenary/</a:t>
            </a: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Some name (affiliation)</a:t>
            </a:r>
            <a:endParaRPr lang="en-GB" dirty="0"/>
          </a:p>
        </p:txBody>
      </p:sp>
      <p:sp>
        <p:nvSpPr>
          <p:cNvPr id="6" name="Date Placeholder 5"/>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196872031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914401" y="685802"/>
            <a:ext cx="10361084" cy="657224"/>
          </a:xfrm>
        </p:spPr>
        <p:txBody>
          <a:bodyPr/>
          <a:lstStyle/>
          <a:p>
            <a:pPr eaLnBrk="1" hangingPunct="1"/>
            <a:r>
              <a:rPr lang="en-US" altLang="en-US" dirty="0"/>
              <a:t>Agenda</a:t>
            </a:r>
          </a:p>
        </p:txBody>
      </p:sp>
      <p:sp>
        <p:nvSpPr>
          <p:cNvPr id="20483" name="Rectangle 3"/>
          <p:cNvSpPr>
            <a:spLocks noGrp="1" noChangeArrowheads="1"/>
          </p:cNvSpPr>
          <p:nvPr>
            <p:ph idx="1"/>
          </p:nvPr>
        </p:nvSpPr>
        <p:spPr>
          <a:xfrm>
            <a:off x="656724" y="1373187"/>
            <a:ext cx="10978036" cy="5256213"/>
          </a:xfrm>
        </p:spPr>
        <p:txBody>
          <a:bodyPr/>
          <a:lstStyle/>
          <a:p>
            <a:pPr marL="457200" indent="-457200">
              <a:spcBef>
                <a:spcPts val="200"/>
              </a:spcBef>
              <a:buFont typeface="Times New Roman" panose="02020603050405020304" pitchFamily="18" charset="0"/>
              <a:buAutoNum type="arabicPeriod"/>
              <a:defRPr/>
            </a:pPr>
            <a:r>
              <a:rPr lang="en-US" altLang="en-US" sz="2000" dirty="0"/>
              <a:t>Administrative: Reminders, Rules, Guidelines, Resources</a:t>
            </a:r>
          </a:p>
          <a:p>
            <a:pPr marL="457200" indent="-457200">
              <a:spcBef>
                <a:spcPts val="200"/>
              </a:spcBef>
              <a:buFont typeface="Times New Roman" panose="02020603050405020304" pitchFamily="18" charset="0"/>
              <a:buAutoNum type="arabicPeriod"/>
              <a:defRPr/>
            </a:pPr>
            <a:r>
              <a:rPr lang="en-US" altLang="en-US" sz="2000" dirty="0"/>
              <a:t>Roll Call</a:t>
            </a:r>
          </a:p>
          <a:p>
            <a:pPr marL="457200" indent="-457200">
              <a:spcBef>
                <a:spcPts val="200"/>
              </a:spcBef>
              <a:buFont typeface="Times New Roman" panose="02020603050405020304" pitchFamily="18" charset="0"/>
              <a:buAutoNum type="arabicPeriod"/>
              <a:defRPr/>
            </a:pPr>
            <a:r>
              <a:rPr lang="en-US" altLang="en-US" sz="2000" dirty="0"/>
              <a:t>Approval of Agenda</a:t>
            </a:r>
          </a:p>
          <a:p>
            <a:pPr marL="457200" indent="-457200">
              <a:spcBef>
                <a:spcPts val="200"/>
              </a:spcBef>
              <a:buFont typeface="Times New Roman" panose="02020603050405020304" pitchFamily="18" charset="0"/>
              <a:buAutoNum type="arabicPeriod"/>
              <a:defRPr/>
            </a:pPr>
            <a:r>
              <a:rPr lang="en-US" altLang="en-US" sz="2000" dirty="0"/>
              <a:t>Approval of Minutes of Previous Meeting</a:t>
            </a:r>
          </a:p>
          <a:p>
            <a:pPr marL="457200" indent="-457200">
              <a:spcBef>
                <a:spcPts val="200"/>
              </a:spcBef>
              <a:buFont typeface="Times New Roman" panose="02020603050405020304" pitchFamily="18" charset="0"/>
              <a:buAutoNum type="arabicPeriod"/>
              <a:defRPr/>
            </a:pPr>
            <a:r>
              <a:rPr lang="en-US" sz="2000" dirty="0"/>
              <a:t>Contributions</a:t>
            </a:r>
          </a:p>
          <a:p>
            <a:pPr marL="857250" lvl="1" indent="-457200">
              <a:spcBef>
                <a:spcPts val="200"/>
              </a:spcBef>
              <a:buFont typeface="+mj-lt"/>
              <a:buAutoNum type="alphaLcPeriod"/>
              <a:defRPr/>
            </a:pPr>
            <a:r>
              <a:rPr lang="en-US" dirty="0"/>
              <a:t>11-22-0378-01-0itu, Proposed modifications to ITU-R M.1450-5, Hassan Yaghoobi (Intel Corp.)</a:t>
            </a:r>
          </a:p>
          <a:p>
            <a:pPr marL="857250" lvl="1" indent="-457200">
              <a:spcBef>
                <a:spcPts val="200"/>
              </a:spcBef>
              <a:buFont typeface="+mj-lt"/>
              <a:buAutoNum type="alphaLcPeriod"/>
              <a:defRPr/>
            </a:pPr>
            <a:r>
              <a:rPr lang="en-US" dirty="0"/>
              <a:t>11-22-0379-01-0itu, Proposed modifications to ITU-R M.1801-2, Hassan Yaghoobi (Intel Corp.)</a:t>
            </a:r>
          </a:p>
          <a:p>
            <a:pPr marL="457200" indent="-457200">
              <a:spcBef>
                <a:spcPts val="200"/>
              </a:spcBef>
              <a:buFont typeface="Times New Roman" panose="02020603050405020304" pitchFamily="18" charset="0"/>
              <a:buAutoNum type="arabicPeriod"/>
              <a:defRPr/>
            </a:pPr>
            <a:r>
              <a:rPr lang="en-US" sz="2000" dirty="0"/>
              <a:t>Updates from ITU-R WP5A </a:t>
            </a:r>
          </a:p>
          <a:p>
            <a:pPr marL="457200" indent="-457200">
              <a:spcBef>
                <a:spcPts val="200"/>
              </a:spcBef>
              <a:buFont typeface="Times New Roman" panose="02020603050405020304" pitchFamily="18" charset="0"/>
              <a:buAutoNum type="arabicPeriod"/>
              <a:defRPr/>
            </a:pPr>
            <a:r>
              <a:rPr lang="en-US" sz="2000" dirty="0"/>
              <a:t>Plan for going forward</a:t>
            </a:r>
          </a:p>
          <a:p>
            <a:pPr marL="457200" indent="-457200">
              <a:spcBef>
                <a:spcPts val="200"/>
              </a:spcBef>
              <a:buFont typeface="Times New Roman" panose="02020603050405020304" pitchFamily="18" charset="0"/>
              <a:buAutoNum type="arabicPeriod"/>
              <a:defRPr/>
            </a:pPr>
            <a:r>
              <a:rPr lang="en-US" sz="2000" dirty="0"/>
              <a:t>Next Meetings</a:t>
            </a:r>
          </a:p>
          <a:p>
            <a:pPr marL="457200" indent="-457200">
              <a:spcBef>
                <a:spcPts val="200"/>
              </a:spcBef>
              <a:buFont typeface="Times New Roman" panose="02020603050405020304" pitchFamily="18" charset="0"/>
              <a:buAutoNum type="arabicPeriod"/>
              <a:defRPr/>
            </a:pPr>
            <a:r>
              <a:rPr lang="en-US" sz="2000" dirty="0"/>
              <a:t>Any Other Business?</a:t>
            </a:r>
          </a:p>
        </p:txBody>
      </p:sp>
      <p:sp>
        <p:nvSpPr>
          <p:cNvPr id="3" name="Footer Placeholder 2"/>
          <p:cNvSpPr>
            <a:spLocks noGrp="1"/>
          </p:cNvSpPr>
          <p:nvPr>
            <p:ph type="ftr" idx="14"/>
          </p:nvPr>
        </p:nvSpPr>
        <p:spPr/>
        <p:txBody>
          <a:bodyPr/>
          <a:lstStyle/>
          <a:p>
            <a:r>
              <a:rPr lang="en-GB" dirty="0"/>
              <a:t>Hassan Yaghoobi (Intel Corp.)</a:t>
            </a:r>
          </a:p>
        </p:txBody>
      </p:sp>
      <p:sp>
        <p:nvSpPr>
          <p:cNvPr id="2" name="Date Placeholder 1"/>
          <p:cNvSpPr>
            <a:spLocks noGrp="1"/>
          </p:cNvSpPr>
          <p:nvPr>
            <p:ph type="dt" idx="15"/>
          </p:nvPr>
        </p:nvSpPr>
        <p:spPr/>
        <p:txBody>
          <a:bodyPr/>
          <a:lstStyle/>
          <a:p>
            <a:r>
              <a:rPr lang="en-US" dirty="0"/>
              <a:t>Feb 2022</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Tree>
    <p:extLst>
      <p:ext uri="{BB962C8B-B14F-4D97-AF65-F5344CB8AC3E}">
        <p14:creationId xmlns:p14="http://schemas.microsoft.com/office/powerpoint/2010/main" val="255581033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a:xfrm>
            <a:off x="914401" y="685801"/>
            <a:ext cx="10361084" cy="457199"/>
          </a:xfrm>
        </p:spPr>
        <p:txBody>
          <a:bodyPr/>
          <a:lstStyle/>
          <a:p>
            <a:r>
              <a:rPr lang="en-US" altLang="en-US"/>
              <a:t>Approval of Minutes of Previous Meeting</a:t>
            </a:r>
            <a:endParaRPr lang="en-US" altLang="en-US" dirty="0"/>
          </a:p>
        </p:txBody>
      </p:sp>
      <p:sp>
        <p:nvSpPr>
          <p:cNvPr id="18435" name="Content Placeholder 2"/>
          <p:cNvSpPr>
            <a:spLocks noGrp="1"/>
          </p:cNvSpPr>
          <p:nvPr>
            <p:ph idx="1"/>
          </p:nvPr>
        </p:nvSpPr>
        <p:spPr>
          <a:xfrm>
            <a:off x="914401" y="1371600"/>
            <a:ext cx="10361084" cy="5103814"/>
          </a:xfrm>
        </p:spPr>
        <p:txBody>
          <a:bodyPr/>
          <a:lstStyle/>
          <a:p>
            <a:pPr>
              <a:spcBef>
                <a:spcPts val="200"/>
              </a:spcBef>
              <a:buFont typeface="Arial" panose="020B0604020202020204" pitchFamily="34" charset="0"/>
              <a:buChar char="•"/>
              <a:defRPr/>
            </a:pPr>
            <a:r>
              <a:rPr lang="en-US" altLang="en-US" b="0" dirty="0"/>
              <a:t>Minutes for February 24 2022 session</a:t>
            </a:r>
          </a:p>
          <a:p>
            <a:pPr marL="400050" lvl="1" indent="0">
              <a:spcBef>
                <a:spcPts val="200"/>
              </a:spcBef>
              <a:defRPr/>
            </a:pPr>
            <a:r>
              <a:rPr lang="en-US" altLang="en-US" dirty="0">
                <a:hlinkClick r:id="rId2"/>
              </a:rPr>
              <a:t>https://mentor.ieee.org/802.11/dcn/22/11-22-0412-00-0itu-itu-ahg-minutes-for-feb-24-2022.docx</a:t>
            </a:r>
            <a:r>
              <a:rPr lang="en-US" altLang="en-US" dirty="0"/>
              <a:t>           </a:t>
            </a:r>
            <a:endParaRPr lang="en-US" altLang="en-US" b="0" dirty="0"/>
          </a:p>
        </p:txBody>
      </p:sp>
      <p:sp>
        <p:nvSpPr>
          <p:cNvPr id="3" name="Footer Placeholder 2"/>
          <p:cNvSpPr>
            <a:spLocks noGrp="1"/>
          </p:cNvSpPr>
          <p:nvPr>
            <p:ph type="ftr" idx="14"/>
          </p:nvPr>
        </p:nvSpPr>
        <p:spPr/>
        <p:txBody>
          <a:bodyPr/>
          <a:lstStyle/>
          <a:p>
            <a:r>
              <a:rPr lang="en-GB" dirty="0"/>
              <a:t>Hassan Yaghoobi (Intel Corp.)</a:t>
            </a:r>
          </a:p>
        </p:txBody>
      </p:sp>
      <p:sp>
        <p:nvSpPr>
          <p:cNvPr id="2" name="Date Placeholder 1"/>
          <p:cNvSpPr>
            <a:spLocks noGrp="1"/>
          </p:cNvSpPr>
          <p:nvPr>
            <p:ph type="dt" idx="15"/>
          </p:nvPr>
        </p:nvSpPr>
        <p:spPr/>
        <p:txBody>
          <a:bodyPr/>
          <a:lstStyle/>
          <a:p>
            <a:r>
              <a:rPr lang="en-US" dirty="0"/>
              <a:t>Feb 2022</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Tree>
    <p:extLst>
      <p:ext uri="{BB962C8B-B14F-4D97-AF65-F5344CB8AC3E}">
        <p14:creationId xmlns:p14="http://schemas.microsoft.com/office/powerpoint/2010/main" val="3880020426"/>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5C7DFCADC33959499CA2174C6C12CE0D" ma:contentTypeVersion="13" ma:contentTypeDescription="Create a new document." ma:contentTypeScope="" ma:versionID="a3fc4679fdd7500c1d3a32e1d1f4f41d">
  <xsd:schema xmlns:xsd="http://www.w3.org/2001/XMLSchema" xmlns:xs="http://www.w3.org/2001/XMLSchema" xmlns:p="http://schemas.microsoft.com/office/2006/metadata/properties" xmlns:ns3="60873816-0101-4504-946e-6fdefec58fb5" xmlns:ns4="4e36d776-f4f9-4739-bb28-fcc060563e14" targetNamespace="http://schemas.microsoft.com/office/2006/metadata/properties" ma:root="true" ma:fieldsID="5e5750bb2fd743998b6e6034b6081643" ns3:_="" ns4:_="">
    <xsd:import namespace="60873816-0101-4504-946e-6fdefec58fb5"/>
    <xsd:import namespace="4e36d776-f4f9-4739-bb28-fcc060563e14"/>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4:SharedWithUsers" minOccurs="0"/>
                <xsd:element ref="ns4:SharedWithDetails" minOccurs="0"/>
                <xsd:element ref="ns4:SharingHintHash" minOccurs="0"/>
                <xsd:element ref="ns3:MediaServiceOCR" minOccurs="0"/>
                <xsd:element ref="ns3:MediaServiceLocation" minOccurs="0"/>
                <xsd:element ref="ns3:MediaServiceGenerationTime" minOccurs="0"/>
                <xsd:element ref="ns3:MediaServiceEventHashCode"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0873816-0101-4504-946e-6fdefec58fb5"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MediaServiceAutoTags" ma:internalName="MediaServiceAutoTags" ma:readOnly="true">
      <xsd:simpleType>
        <xsd:restriction base="dms:Text"/>
      </xsd:simpleType>
    </xsd:element>
    <xsd:element name="MediaServiceOCR" ma:index="15" nillable="true" ma:displayName="MediaServiceOCR" ma:internalName="MediaServiceOCR" ma:readOnly="true">
      <xsd:simpleType>
        <xsd:restriction base="dms:Note">
          <xsd:maxLength value="255"/>
        </xsd:restriction>
      </xsd:simpleType>
    </xsd:element>
    <xsd:element name="MediaServiceLocation" ma:index="16" nillable="true" ma:displayName="MediaServiceLocation" ma:internalName="MediaServiceLocation"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4e36d776-f4f9-4739-bb28-fcc060563e14"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SharingHintHash" ma:index="14"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C1B35010-95F5-442D-8F5B-357EDA6B4347}">
  <ds:schemaRefs>
    <ds:schemaRef ds:uri="http://schemas.microsoft.com/office/2006/metadata/properties"/>
    <ds:schemaRef ds:uri="http://schemas.microsoft.com/office/infopath/2007/PartnerControls"/>
  </ds:schemaRefs>
</ds:datastoreItem>
</file>

<file path=customXml/itemProps2.xml><?xml version="1.0" encoding="utf-8"?>
<ds:datastoreItem xmlns:ds="http://schemas.openxmlformats.org/officeDocument/2006/customXml" ds:itemID="{A034F48E-90AD-4246-ACE4-D7D7572A3FAE}">
  <ds:schemaRefs>
    <ds:schemaRef ds:uri="http://schemas.microsoft.com/sharepoint/v3/contenttype/forms"/>
  </ds:schemaRefs>
</ds:datastoreItem>
</file>

<file path=customXml/itemProps3.xml><?xml version="1.0" encoding="utf-8"?>
<ds:datastoreItem xmlns:ds="http://schemas.openxmlformats.org/officeDocument/2006/customXml" ds:itemID="{F3F14640-4E7F-4A2D-B44E-1E3362A4DF8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0873816-0101-4504-946e-6fdefec58fb5"/>
    <ds:schemaRef ds:uri="4e36d776-f4f9-4739-bb28-fcc060563e1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802-11-Submission</Template>
  <TotalTime>67263</TotalTime>
  <Words>1730</Words>
  <Application>Microsoft Office PowerPoint</Application>
  <PresentationFormat>Widescreen</PresentationFormat>
  <Paragraphs>192</Paragraphs>
  <Slides>15</Slides>
  <Notes>7</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15</vt:i4>
      </vt:variant>
    </vt:vector>
  </HeadingPairs>
  <TitlesOfParts>
    <vt:vector size="20" baseType="lpstr">
      <vt:lpstr>Arial</vt:lpstr>
      <vt:lpstr>Monotype Sorts</vt:lpstr>
      <vt:lpstr>Times New Roman</vt:lpstr>
      <vt:lpstr>Office Theme</vt:lpstr>
      <vt:lpstr>Document</vt:lpstr>
      <vt:lpstr>ITU Liaison Ad Hoc Group Agenda</vt:lpstr>
      <vt:lpstr>Abstract</vt:lpstr>
      <vt:lpstr>Reminders and Rules</vt:lpstr>
      <vt:lpstr>Guidelines for IEEE-SA Meetings</vt:lpstr>
      <vt:lpstr>Resources – URLs</vt:lpstr>
      <vt:lpstr>Participation in IEEE 802 Meetings</vt:lpstr>
      <vt:lpstr>Registration for the March 802.11 plenary session</vt:lpstr>
      <vt:lpstr>Agenda</vt:lpstr>
      <vt:lpstr>Approval of Minutes of Previous Meeting</vt:lpstr>
      <vt:lpstr>Contributions</vt:lpstr>
      <vt:lpstr>Updates from ITU-R WP 5A</vt:lpstr>
      <vt:lpstr>Ad Hoc Approval</vt:lpstr>
      <vt:lpstr>Plan for Going Forward, New Business, Next Meeting</vt:lpstr>
      <vt:lpstr>Appendix</vt:lpstr>
      <vt:lpstr>Backup</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11-19-2127-00-AANI-aani-sc-agenda-january-2020</dc:title>
  <dc:creator>Levy, Joseph</dc:creator>
  <cp:keywords>CTPClassification=CTP_NT</cp:keywords>
  <cp:lastModifiedBy>Editor</cp:lastModifiedBy>
  <cp:revision>507</cp:revision>
  <cp:lastPrinted>1601-01-01T00:00:00Z</cp:lastPrinted>
  <dcterms:created xsi:type="dcterms:W3CDTF">2017-06-02T20:57:23Z</dcterms:created>
  <dcterms:modified xsi:type="dcterms:W3CDTF">2022-03-10T21:58:41Z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0x0101005C7DFCADC33959499CA2174C6C12CE0D</vt:lpwstr>
  </property>
  <property fmtid="{D5CDD505-2E9C-101B-9397-08002B2CF9AE}" pid="3" name="TitusGUID">
    <vt:lpwstr>1194dee6-3893-43b1-bb55-8a0b6423a622</vt:lpwstr>
  </property>
  <property fmtid="{D5CDD505-2E9C-101B-9397-08002B2CF9AE}" pid="4" name="CTP_TimeStamp">
    <vt:lpwstr>2020-03-30 16:51:19Z</vt:lpwstr>
  </property>
  <property fmtid="{D5CDD505-2E9C-101B-9397-08002B2CF9AE}" pid="5" name="CTP_BU">
    <vt:lpwstr>NA</vt:lpwstr>
  </property>
  <property fmtid="{D5CDD505-2E9C-101B-9397-08002B2CF9AE}" pid="6" name="CTP_IDSID">
    <vt:lpwstr>NA</vt:lpwstr>
  </property>
  <property fmtid="{D5CDD505-2E9C-101B-9397-08002B2CF9AE}" pid="7" name="CTP_WWID">
    <vt:lpwstr>NA</vt:lpwstr>
  </property>
  <property fmtid="{D5CDD505-2E9C-101B-9397-08002B2CF9AE}" pid="8" name="CTPClassification">
    <vt:lpwstr>CTP_NT</vt:lpwstr>
  </property>
</Properties>
</file>