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03" r:id="rId2"/>
    <p:sldId id="405" r:id="rId3"/>
    <p:sldId id="406" r:id="rId4"/>
    <p:sldId id="409" r:id="rId5"/>
    <p:sldId id="413" r:id="rId6"/>
    <p:sldId id="407" r:id="rId7"/>
    <p:sldId id="411" r:id="rId8"/>
    <p:sldId id="415" r:id="rId9"/>
    <p:sldId id="417" r:id="rId10"/>
    <p:sldId id="418" r:id="rId11"/>
    <p:sldId id="414" r:id="rId12"/>
    <p:sldId id="41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0755CA-4A52-4337-8643-D6DE895D36A7}" v="11" dt="2022-02-14T01:43:10.2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6357" autoAdjust="0"/>
  </p:normalViewPr>
  <p:slideViewPr>
    <p:cSldViewPr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802.11-22/0328r0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February 2022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Threshold-based Sensing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4701663"/>
              </p:ext>
            </p:extLst>
          </p:nvPr>
        </p:nvGraphicFramePr>
        <p:xfrm>
          <a:off x="2201863" y="3471863"/>
          <a:ext cx="8655050" cy="301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362886" imgH="2929915" progId="Word.Document.8">
                  <p:embed/>
                </p:oleObj>
              </mc:Choice>
              <mc:Fallback>
                <p:oleObj name="Document" r:id="rId4" imgW="8362886" imgH="2929915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1863" y="3471863"/>
                        <a:ext cx="8655050" cy="30178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7D6C3-2428-4E92-9B9E-1BD3D7B65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1F3CB-CECA-4D52-8C9B-23E5D524C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Discussed the issues in the agreed statements on threshold-based sensing</a:t>
            </a:r>
          </a:p>
          <a:p>
            <a:pPr>
              <a:buFontTx/>
              <a:buChar char="-"/>
            </a:pPr>
            <a:r>
              <a:rPr lang="en-US" dirty="0"/>
              <a:t>Discussed how the “CSI variation” is defined and implemented in the literature</a:t>
            </a:r>
          </a:p>
          <a:p>
            <a:pPr>
              <a:buFontTx/>
              <a:buChar char="-"/>
            </a:pPr>
            <a:r>
              <a:rPr lang="en-US" dirty="0"/>
              <a:t>Suggested that </a:t>
            </a:r>
            <a:r>
              <a:rPr lang="en-US" dirty="0" err="1"/>
              <a:t>TGbf</a:t>
            </a:r>
            <a:r>
              <a:rPr lang="en-US" dirty="0"/>
              <a:t> should agree on a definition of “CSI variation” before moving forward define other threshold-based sensing procedures</a:t>
            </a:r>
          </a:p>
          <a:p>
            <a:pPr>
              <a:buFontTx/>
              <a:buChar char="-"/>
            </a:pPr>
            <a:r>
              <a:rPr lang="en-US" dirty="0"/>
              <a:t>Provided an example found in the literature</a:t>
            </a:r>
          </a:p>
          <a:p>
            <a:pPr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15E76-A612-4E77-B1E0-F001EF4977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628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43F0-100F-4EAB-AAF7-DE6EDF4F2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1BF79-3BC6-4588-AD98-7CA8711F2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Claudio da Silva, “Specification Framework for </a:t>
            </a:r>
            <a:r>
              <a:rPr lang="en-US" b="0" dirty="0" err="1"/>
              <a:t>TGbf</a:t>
            </a:r>
            <a:r>
              <a:rPr lang="en-US" b="0" dirty="0"/>
              <a:t>,” 11-21/0504r7</a:t>
            </a:r>
          </a:p>
          <a:p>
            <a:r>
              <a:rPr lang="en-US" b="0" dirty="0"/>
              <a:t>[2] </a:t>
            </a:r>
            <a:r>
              <a:rPr lang="en-US" b="0" dirty="0" err="1"/>
              <a:t>Yongsen</a:t>
            </a:r>
            <a:r>
              <a:rPr lang="en-US" b="0" dirty="0"/>
              <a:t> Ma, et. al. “</a:t>
            </a:r>
            <a:r>
              <a:rPr lang="en-US" b="0" dirty="0" err="1"/>
              <a:t>WiFi</a:t>
            </a:r>
            <a:r>
              <a:rPr lang="en-US" b="0" dirty="0"/>
              <a:t> Sensing with Channel State Information: A Survey,” ACM </a:t>
            </a:r>
            <a:r>
              <a:rPr lang="en-US" b="0" dirty="0" err="1"/>
              <a:t>Comput</a:t>
            </a:r>
            <a:r>
              <a:rPr lang="en-US" b="0" dirty="0"/>
              <a:t>. </a:t>
            </a:r>
            <a:r>
              <a:rPr lang="en-US" b="0" dirty="0" err="1"/>
              <a:t>Surv</a:t>
            </a:r>
            <a:r>
              <a:rPr lang="en-US" b="0" dirty="0"/>
              <a:t>., Vol. 52, No. 3, Article 46. Publication date: June 2019</a:t>
            </a:r>
          </a:p>
          <a:p>
            <a:r>
              <a:rPr lang="en-US" b="0" dirty="0"/>
              <a:t>[3] </a:t>
            </a:r>
            <a:r>
              <a:rPr lang="en-US" altLang="zh-CN" sz="2400" b="0" dirty="0"/>
              <a:t>T. Hang, et al., </a:t>
            </a:r>
            <a:r>
              <a:rPr lang="en-US" altLang="zh-CN" sz="2400" b="0" dirty="0" err="1"/>
              <a:t>WiSH</a:t>
            </a:r>
            <a:r>
              <a:rPr lang="en-US" altLang="zh-CN" sz="2400" b="0" dirty="0"/>
              <a:t>: </a:t>
            </a:r>
            <a:r>
              <a:rPr lang="en-US" altLang="zh-CN" sz="2400" b="0" dirty="0" err="1"/>
              <a:t>WiFi</a:t>
            </a:r>
            <a:r>
              <a:rPr lang="en-US" altLang="zh-CN" sz="2400" b="0" dirty="0"/>
              <a:t>-based real-time human detection, in Tsinghua Science and Technology, vol. 24, no. 5, pp. 615-629, October 2019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DDC79-AFED-4990-84B1-60928DACA0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475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25532-B3CA-4F85-B818-80A3F5CC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11DCC-DE84-4BA4-9E71-328770CF3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</a:t>
            </a:r>
            <a:r>
              <a:rPr lang="en-US" dirty="0" err="1"/>
              <a:t>TGbf</a:t>
            </a:r>
            <a:r>
              <a:rPr lang="en-US" dirty="0"/>
              <a:t> should define “CSI variation” based on an algorithm as a reference in the threshold-based 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and reporting </a:t>
            </a:r>
            <a:r>
              <a:rPr lang="en-US" dirty="0"/>
              <a:t> procedure?</a:t>
            </a:r>
          </a:p>
          <a:p>
            <a:r>
              <a:rPr lang="en-US" dirty="0"/>
              <a:t>	- The algorithm is not mandatory </a:t>
            </a:r>
          </a:p>
          <a:p>
            <a:r>
              <a:rPr lang="en-US" dirty="0"/>
              <a:t>	- The algorithm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3002A4-095C-4701-A8A5-D5F0919F8B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27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64D5-D39F-4B1C-A8A1-111DE39F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kern="0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11DCD5-721E-4328-B49B-93B372553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Changing of the Channel State Information (CSI) may carry information about the activities of interests in an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TGbf</a:t>
            </a:r>
            <a:r>
              <a:rPr lang="en-US" dirty="0"/>
              <a:t> has made a few agreements on “Threshold-based measurement and reporting” based on the change of CSI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some of the terms in the agreed texts have not been clearly defined, which makes the decision on the details of sensing procedure difficult.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purpose of this contribution is to highlight those issues and discuss some alternatives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FBB0D-378D-4552-9A02-3BD366DB41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7135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369AC-3B5F-4CA8-801F-BBB15F4F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US" dirty="0"/>
              <a:t>What have been agreed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8FC5F-E331-4C31-8249-EDFD7697E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53762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Motion 18: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optional threshold-based measurement and reporting procedure is defined in which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between the current measured CSI and the previous measured CSI is quantified.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difference is referred to as CSI variation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threshold value to be used by the sensing receiver in the threshold-based procedure is defined.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comparing the CSI variation with the threshold, the sensing receiver can send a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feedback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resulting from 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large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CSI variation to the sensing transmitter.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Whether the threshold is predefined, or defined by the sensing receiver, transmitter, initiator or responder is TBD. 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threshold-based procedure is not always required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+mn-cs"/>
              </a:rPr>
              <a:t>Motion 33</a:t>
            </a:r>
          </a:p>
          <a:p>
            <a:pPr lvl="1"/>
            <a:r>
              <a:rPr lang="en-US" altLang="zh-CN" dirty="0">
                <a:latin typeface="Times New Roman" panose="02020603050405020304" pitchFamily="18" charset="0"/>
              </a:rPr>
              <a:t>In the threshold-based measurement instance, the threshold for each responder to be compared with the CSI variation value is determined by the initiator. </a:t>
            </a:r>
          </a:p>
          <a:p>
            <a:pPr lvl="1"/>
            <a:endParaRPr lang="en-US" sz="2200" dirty="0">
              <a:latin typeface="Times New Roman" panose="02020603050405020304" pitchFamily="18" charset="0"/>
            </a:endParaRPr>
          </a:p>
          <a:p>
            <a:endParaRPr lang="en-GB" sz="260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5204C2-3E12-4F0C-9F96-A6CC6A1D8D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764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74D5-8220-4758-ABAD-02507F432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870991"/>
          </a:xfrm>
        </p:spPr>
        <p:txBody>
          <a:bodyPr/>
          <a:lstStyle/>
          <a:p>
            <a:r>
              <a:rPr lang="en-US" dirty="0"/>
              <a:t>Issues on Terms in the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00203-0F2F-446D-B343-DA12F81EB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739" y="1556792"/>
            <a:ext cx="10361084" cy="424959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GB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difference</a:t>
            </a: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between the current measured CSI and the previous measured CSI, i.e., “CSI variation”, is not clearly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What principle is the “CSI variation” based on? 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clear definition of “CSI variation”, does comparing “CSI variation” to a given threshold make sense?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Can a threshold be given without understanding the definition of CSI variation?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Is the definition of CSI variation implementation dependent, or application dependent, or both?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comparing the CSI variation with the threshold, what is fed back from the sensing receivers?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Times New Roman"/>
                <a:cs typeface="Times New Roman"/>
              </a:rPr>
              <a:t>Feedback the measured CSI variation regardless of the threshold value or above/below threshold information (1 bit)</a:t>
            </a:r>
          </a:p>
          <a:p>
            <a:pPr marL="0" indent="0"/>
            <a:r>
              <a:rPr lang="en-GB" dirty="0">
                <a:latin typeface="Times New Roman" panose="02020603050405020304" pitchFamily="18" charset="0"/>
              </a:rPr>
              <a:t>We will focus on the first issue in this contribution.</a:t>
            </a:r>
            <a:endParaRPr lang="en-US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0431C-3A24-4EDC-8BAF-3FC20B5481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09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AFBD-1ADA-47D5-899F-60E6611E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48072"/>
          </a:xfrm>
        </p:spPr>
        <p:txBody>
          <a:bodyPr/>
          <a:lstStyle/>
          <a:p>
            <a:r>
              <a:rPr lang="en-US" dirty="0"/>
              <a:t>Ways to Obtain CSI Variation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59185B-9268-4E4D-849D-833F0A512A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D0D9C4-D54E-4994-A1BC-C54D0111DEB9}"/>
              </a:ext>
            </a:extLst>
          </p:cNvPr>
          <p:cNvSpPr/>
          <p:nvPr/>
        </p:nvSpPr>
        <p:spPr bwMode="auto">
          <a:xfrm>
            <a:off x="3617842" y="1729679"/>
            <a:ext cx="1469893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Tx/Initiator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6B8C5E-728D-4188-9E29-58D0B5D4DCCB}"/>
              </a:ext>
            </a:extLst>
          </p:cNvPr>
          <p:cNvSpPr/>
          <p:nvPr/>
        </p:nvSpPr>
        <p:spPr bwMode="auto">
          <a:xfrm>
            <a:off x="8760143" y="1729679"/>
            <a:ext cx="1630575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Rx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(Estimate CSI)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60E16C-9B64-40BB-B7BC-09114586D038}"/>
              </a:ext>
            </a:extLst>
          </p:cNvPr>
          <p:cNvCxnSpPr>
            <a:cxnSpLocks/>
          </p:cNvCxnSpPr>
          <p:nvPr/>
        </p:nvCxnSpPr>
        <p:spPr bwMode="auto">
          <a:xfrm>
            <a:off x="5087735" y="1873695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03BF70-AF92-4F09-9D80-BBA2EA3C3871}"/>
              </a:ext>
            </a:extLst>
          </p:cNvPr>
          <p:cNvSpPr txBox="1"/>
          <p:nvPr/>
        </p:nvSpPr>
        <p:spPr>
          <a:xfrm>
            <a:off x="5518152" y="1523907"/>
            <a:ext cx="273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NDP (predefined Signal)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7B76348-C111-4415-ABC9-E9818062889A}"/>
              </a:ext>
            </a:extLst>
          </p:cNvPr>
          <p:cNvCxnSpPr/>
          <p:nvPr/>
        </p:nvCxnSpPr>
        <p:spPr bwMode="auto">
          <a:xfrm flipH="1">
            <a:off x="5087735" y="2233735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6861C23-8BD4-4418-955D-B2AAC2605B8F}"/>
              </a:ext>
            </a:extLst>
          </p:cNvPr>
          <p:cNvSpPr txBox="1"/>
          <p:nvPr/>
        </p:nvSpPr>
        <p:spPr>
          <a:xfrm>
            <a:off x="5675407" y="2211297"/>
            <a:ext cx="29306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CSI Feedback (wire or air)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EED9CA-617D-45B3-8D58-43125A3E68A6}"/>
              </a:ext>
            </a:extLst>
          </p:cNvPr>
          <p:cNvSpPr/>
          <p:nvPr/>
        </p:nvSpPr>
        <p:spPr bwMode="auto">
          <a:xfrm>
            <a:off x="3617841" y="2593775"/>
            <a:ext cx="1469893" cy="5471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Compute CSI Variation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05A25B-7FA9-4582-9D0E-069233563767}"/>
              </a:ext>
            </a:extLst>
          </p:cNvPr>
          <p:cNvSpPr/>
          <p:nvPr/>
        </p:nvSpPr>
        <p:spPr bwMode="auto">
          <a:xfrm>
            <a:off x="3617840" y="3356992"/>
            <a:ext cx="1469893" cy="3758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0DFF641-0F6A-40F7-8EAF-55783CE26796}"/>
              </a:ext>
            </a:extLst>
          </p:cNvPr>
          <p:cNvCxnSpPr>
            <a:cxnSpLocks/>
            <a:stCxn id="5" idx="2"/>
            <a:endCxn id="17" idx="0"/>
          </p:cNvCxnSpPr>
          <p:nvPr/>
        </p:nvCxnSpPr>
        <p:spPr bwMode="auto">
          <a:xfrm flipH="1">
            <a:off x="4352788" y="2377751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E2DB79E-1A90-40F5-8DBA-1C334385EF9D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 bwMode="auto">
          <a:xfrm flipH="1">
            <a:off x="4352787" y="3140968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4E39B136-F132-4E2E-8520-228394C301AE}"/>
              </a:ext>
            </a:extLst>
          </p:cNvPr>
          <p:cNvSpPr/>
          <p:nvPr/>
        </p:nvSpPr>
        <p:spPr bwMode="auto">
          <a:xfrm>
            <a:off x="3503559" y="2485763"/>
            <a:ext cx="1656172" cy="1375282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D851DF9-C356-4BF3-AC6B-7A4EF35FD632}"/>
              </a:ext>
            </a:extLst>
          </p:cNvPr>
          <p:cNvSpPr txBox="1"/>
          <p:nvPr/>
        </p:nvSpPr>
        <p:spPr>
          <a:xfrm>
            <a:off x="5936960" y="2711719"/>
            <a:ext cx="48395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Applications have a prior knowledge about how the “CSI Variation” is defined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70C0"/>
                </a:solidFill>
              </a:rPr>
              <a:t>The algorithm strongly depends on application and implementation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7D972B28-0F71-43B7-806D-57D347629F99}"/>
              </a:ext>
            </a:extLst>
          </p:cNvPr>
          <p:cNvCxnSpPr>
            <a:cxnSpLocks/>
            <a:stCxn id="32" idx="1"/>
            <a:endCxn id="31" idx="3"/>
          </p:cNvCxnSpPr>
          <p:nvPr/>
        </p:nvCxnSpPr>
        <p:spPr bwMode="auto">
          <a:xfrm flipH="1" flipV="1">
            <a:off x="5159731" y="3173404"/>
            <a:ext cx="777229" cy="138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E7F2B03D-FD8A-4B05-BD6B-8604EB586E08}"/>
              </a:ext>
            </a:extLst>
          </p:cNvPr>
          <p:cNvSpPr/>
          <p:nvPr/>
        </p:nvSpPr>
        <p:spPr bwMode="auto">
          <a:xfrm>
            <a:off x="3735596" y="4462642"/>
            <a:ext cx="1469893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Tx/Initiator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DB1CA30-23D6-45B4-BD93-2EA216F54468}"/>
              </a:ext>
            </a:extLst>
          </p:cNvPr>
          <p:cNvSpPr/>
          <p:nvPr/>
        </p:nvSpPr>
        <p:spPr bwMode="auto">
          <a:xfrm>
            <a:off x="8877897" y="4462642"/>
            <a:ext cx="1594425" cy="64807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Sensing Rx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</a:rPr>
              <a:t>(Estimate CSI)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DAEDDCE-F8B5-444A-A0D9-5FE83CB83A7F}"/>
              </a:ext>
            </a:extLst>
          </p:cNvPr>
          <p:cNvCxnSpPr>
            <a:cxnSpLocks/>
          </p:cNvCxnSpPr>
          <p:nvPr/>
        </p:nvCxnSpPr>
        <p:spPr bwMode="auto">
          <a:xfrm>
            <a:off x="5205489" y="4606658"/>
            <a:ext cx="36724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0581DF2-7CF6-47BA-90BA-5503AFECE4A2}"/>
              </a:ext>
            </a:extLst>
          </p:cNvPr>
          <p:cNvSpPr txBox="1"/>
          <p:nvPr/>
        </p:nvSpPr>
        <p:spPr>
          <a:xfrm>
            <a:off x="5673305" y="4215645"/>
            <a:ext cx="27367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NDP (predefined Signal)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17F4FDF-A26E-4158-9731-0A0AAA22E629}"/>
              </a:ext>
            </a:extLst>
          </p:cNvPr>
          <p:cNvSpPr txBox="1"/>
          <p:nvPr/>
        </p:nvSpPr>
        <p:spPr>
          <a:xfrm>
            <a:off x="5728765" y="4694505"/>
            <a:ext cx="2705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CSI Variation related feedback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EC5B92-8A71-4059-8ACF-B39835853D37}"/>
              </a:ext>
            </a:extLst>
          </p:cNvPr>
          <p:cNvSpPr/>
          <p:nvPr/>
        </p:nvSpPr>
        <p:spPr bwMode="auto">
          <a:xfrm>
            <a:off x="3735593" y="5343064"/>
            <a:ext cx="1469893" cy="3758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Application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8509141-616A-4657-B595-E1797659253E}"/>
              </a:ext>
            </a:extLst>
          </p:cNvPr>
          <p:cNvCxnSpPr>
            <a:cxnSpLocks/>
            <a:endCxn id="47" idx="0"/>
          </p:cNvCxnSpPr>
          <p:nvPr/>
        </p:nvCxnSpPr>
        <p:spPr bwMode="auto">
          <a:xfrm flipH="1">
            <a:off x="4470540" y="5127040"/>
            <a:ext cx="1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E67F7AE-E5EB-4B44-8630-63E93C2CCC6C}"/>
              </a:ext>
            </a:extLst>
          </p:cNvPr>
          <p:cNvSpPr/>
          <p:nvPr/>
        </p:nvSpPr>
        <p:spPr bwMode="auto">
          <a:xfrm>
            <a:off x="3621313" y="5218726"/>
            <a:ext cx="1656172" cy="618353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EC79E49D-B24F-42E5-B36D-FE6594474D86}"/>
              </a:ext>
            </a:extLst>
          </p:cNvPr>
          <p:cNvSpPr/>
          <p:nvPr/>
        </p:nvSpPr>
        <p:spPr bwMode="auto">
          <a:xfrm>
            <a:off x="8940162" y="5312300"/>
            <a:ext cx="1469893" cy="54719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Compute CSI Variation 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F7126F-3970-46B5-AE72-1B60CBF564D8}"/>
              </a:ext>
            </a:extLst>
          </p:cNvPr>
          <p:cNvCxnSpPr>
            <a:stCxn id="41" idx="2"/>
            <a:endCxn id="55" idx="0"/>
          </p:cNvCxnSpPr>
          <p:nvPr/>
        </p:nvCxnSpPr>
        <p:spPr bwMode="auto">
          <a:xfrm flipH="1">
            <a:off x="9675109" y="5110714"/>
            <a:ext cx="1" cy="2015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05E2E884-FC8B-48B1-AEDB-E42C71CC108C}"/>
              </a:ext>
            </a:extLst>
          </p:cNvPr>
          <p:cNvCxnSpPr>
            <a:cxnSpLocks/>
            <a:stCxn id="55" idx="1"/>
          </p:cNvCxnSpPr>
          <p:nvPr/>
        </p:nvCxnSpPr>
        <p:spPr bwMode="auto">
          <a:xfrm rot="10800000">
            <a:off x="5205488" y="4967545"/>
            <a:ext cx="3734675" cy="618352"/>
          </a:xfrm>
          <a:prstGeom prst="bentConnector3">
            <a:avLst>
              <a:gd name="adj1" fmla="val 8444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3E3E7B-C895-4365-B1DF-3570CE31B617}"/>
              </a:ext>
            </a:extLst>
          </p:cNvPr>
          <p:cNvSpPr/>
          <p:nvPr/>
        </p:nvSpPr>
        <p:spPr bwMode="auto">
          <a:xfrm>
            <a:off x="8832316" y="5234609"/>
            <a:ext cx="1656172" cy="725763"/>
          </a:xfrm>
          <a:prstGeom prst="rect">
            <a:avLst/>
          </a:prstGeom>
          <a:noFill/>
          <a:ln w="952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624F90A-5D67-4C88-80E7-8415F4D16140}"/>
              </a:ext>
            </a:extLst>
          </p:cNvPr>
          <p:cNvSpPr txBox="1"/>
          <p:nvPr/>
        </p:nvSpPr>
        <p:spPr>
          <a:xfrm>
            <a:off x="5331614" y="5589240"/>
            <a:ext cx="32846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0070C0"/>
                </a:solidFill>
              </a:rPr>
              <a:t>Can determination of a CSI variation be disengaged from sensing application?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AE5486B-5C2A-4040-AB08-24DE1A74BF60}"/>
              </a:ext>
            </a:extLst>
          </p:cNvPr>
          <p:cNvCxnSpPr>
            <a:cxnSpLocks/>
            <a:stCxn id="65" idx="1"/>
            <a:endCxn id="50" idx="2"/>
          </p:cNvCxnSpPr>
          <p:nvPr/>
        </p:nvCxnSpPr>
        <p:spPr bwMode="auto">
          <a:xfrm flipH="1" flipV="1">
            <a:off x="4449399" y="5837079"/>
            <a:ext cx="882215" cy="2138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495F089-4EBA-486F-BBC7-3FEDDD2BB7C0}"/>
              </a:ext>
            </a:extLst>
          </p:cNvPr>
          <p:cNvCxnSpPr>
            <a:cxnSpLocks/>
            <a:stCxn id="65" idx="3"/>
            <a:endCxn id="63" idx="2"/>
          </p:cNvCxnSpPr>
          <p:nvPr/>
        </p:nvCxnSpPr>
        <p:spPr bwMode="auto">
          <a:xfrm flipV="1">
            <a:off x="8616280" y="5960372"/>
            <a:ext cx="1044122" cy="905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E9C7192B-35FB-4110-88EE-050F8AE67667}"/>
              </a:ext>
            </a:extLst>
          </p:cNvPr>
          <p:cNvCxnSpPr/>
          <p:nvPr/>
        </p:nvCxnSpPr>
        <p:spPr bwMode="auto">
          <a:xfrm>
            <a:off x="1055440" y="4077072"/>
            <a:ext cx="10081120" cy="0"/>
          </a:xfrm>
          <a:prstGeom prst="line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3AE617DB-3902-4A99-9E30-8D6DCCE11BFB}"/>
              </a:ext>
            </a:extLst>
          </p:cNvPr>
          <p:cNvSpPr txBox="1"/>
          <p:nvPr/>
        </p:nvSpPr>
        <p:spPr>
          <a:xfrm>
            <a:off x="682643" y="1818351"/>
            <a:ext cx="2429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Typical method in the literature [2]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616FAB-A6DA-462E-823A-2A1F45CA0F96}"/>
              </a:ext>
            </a:extLst>
          </p:cNvPr>
          <p:cNvSpPr txBox="1"/>
          <p:nvPr/>
        </p:nvSpPr>
        <p:spPr>
          <a:xfrm>
            <a:off x="844189" y="4432894"/>
            <a:ext cx="18133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Proposed method for 802.11bf</a:t>
            </a:r>
          </a:p>
        </p:txBody>
      </p:sp>
    </p:spTree>
    <p:extLst>
      <p:ext uri="{BB962C8B-B14F-4D97-AF65-F5344CB8AC3E}">
        <p14:creationId xmlns:p14="http://schemas.microsoft.com/office/powerpoint/2010/main" val="314889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31703-AFF1-4117-811F-6553CD08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Definitions of Channel Variation and Their applications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EBF55-2E91-4558-B0F3-CF12B213B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CSI cross correlation (Human presence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Mean absolute detection (Human presence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Earth Mover’s Distance (Human dynamics monitoring)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LOS/NLOS detection (Motion detection)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Kernel SVM </a:t>
            </a:r>
            <a:r>
              <a:rPr lang="en-US" dirty="0"/>
              <a:t>(Activity recognition)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Dynamic Time Wrapping (Activity recognition)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Euclidean distance (Human identification/authentication)</a:t>
            </a:r>
          </a:p>
          <a:p>
            <a:pPr marL="0" indent="0"/>
            <a:endParaRPr lang="en-US" dirty="0"/>
          </a:p>
          <a:p>
            <a:pPr marL="0" indent="0"/>
            <a:r>
              <a:rPr lang="en-US" b="0" dirty="0"/>
              <a:t>     ([2] listed 130 algorithms from 150+ references)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78D4D3-E429-4726-8C3A-FABFF2E94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0508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C994-DF19-4078-8877-70A57FDA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ECF48-E1B4-4132-A4D3-6F27A832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Definition, or the principle, of CSI variation highly depends on types of sensing or sensing applications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defining the CSI variation and leaving it completely to implementation or application may make CSI variation feedback (or threshold-based sensing feedback) less useful for the 802.11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Consistency issues: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same threshold value may have different meanings for different CSI variation functions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CSI variation based on one definition may be higher than a threshold and the CSI variation based on another definition may be lower than the same threshold 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>
                <a:cs typeface="Times New Roman"/>
              </a:rPr>
              <a:t>E.g., </a:t>
            </a:r>
            <a:r>
              <a:rPr lang="en-GB" dirty="0">
                <a:cs typeface="Times New Roman"/>
              </a:rPr>
              <a:t>CSI variation computed using mean absolute deviation for the same setting will be different from the CSI variation computed using standard deviation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802.11bf should at least provide a “reference” of the definition for CSI variation or a description of the basic principle and characteristics of CSI variation generated at sensing receivers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27BE7-381D-44AA-9E1E-2EBE9786C9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475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8D543-1D6D-4653-9F10-7F63154BC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Possible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79735-7EA6-48D6-8A37-8C5D3FB70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4"/>
            <a:ext cx="10361084" cy="460963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Define a “reference” for CSI variation based on “commonly” used algorithm(s)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“Reference” means non-mandatory. It may be used for threshold-based feedback as well.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“Commonly used” means useful for most applications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Examples: Cross-correlation of CSI over time and/or frequency (see next slide)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Relatively simple to be implemented  </a:t>
            </a:r>
          </a:p>
          <a:p>
            <a:pPr marL="457200" indent="-457200">
              <a:buAutoNum type="arabicPeriod"/>
            </a:pPr>
            <a:r>
              <a:rPr lang="en-US" dirty="0"/>
              <a:t>Provide guidelines or requirements for CSI variation algorithm(s)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Should be a bounded function of CSI over time and frequency</a:t>
            </a:r>
          </a:p>
          <a:p>
            <a:pPr marL="1085850" lvl="2" indent="-285750">
              <a:buFontTx/>
              <a:buChar char="-"/>
            </a:pPr>
            <a:r>
              <a:rPr lang="en-US" dirty="0"/>
              <a:t>Can be further normalized between 0 and 1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Maintain consistency over time and frequency</a:t>
            </a:r>
          </a:p>
          <a:p>
            <a:pPr marL="1085850" lvl="2" indent="-285750">
              <a:buFontTx/>
              <a:buChar char="-"/>
            </a:pPr>
            <a:r>
              <a:rPr lang="en-US" dirty="0"/>
              <a:t>Returns the same result in the same channel condition given the same measurement duration and channel bandwidth</a:t>
            </a:r>
          </a:p>
          <a:p>
            <a:pPr marL="800100" lvl="2" indent="0"/>
            <a:endParaRPr lang="en-US" dirty="0"/>
          </a:p>
          <a:p>
            <a:pPr marL="40005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7C5C64-AFC2-4732-9D31-AFFA462BFF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247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9F712-F9EF-4873-BBBC-B1CA8C06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4215"/>
          </a:xfrm>
        </p:spPr>
        <p:txBody>
          <a:bodyPr/>
          <a:lstStyle/>
          <a:p>
            <a:r>
              <a:rPr lang="en-US" dirty="0"/>
              <a:t>A Reference Definition of CSI Variation [3]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2EEB2-8967-4098-9B68-AEDEC61D61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257300"/>
                <a:ext cx="10361084" cy="43434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Let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800" b="0" dirty="0"/>
                  <a:t> a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b="0" dirty="0"/>
                  <a:t> CSI matrix, defined as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sz="18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b>
                                    <m:r>
                                      <a:rPr lang="en-US" sz="1800" b="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𝑇𝐹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…,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 …, 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sub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sz="1800" b="0" dirty="0"/>
              </a:p>
              <a:p>
                <a:pPr marL="0" indent="0"/>
                <a:r>
                  <a:rPr lang="en-US" sz="1800" b="0" dirty="0"/>
                  <a:t>	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brk m:alnAt="7"/>
                          </m:rPr>
                          <a:rPr lang="en-US" sz="1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𝑡𝑓</m:t>
                        </m:r>
                      </m:sub>
                    </m:sSub>
                  </m:oMath>
                </a14:m>
                <a:r>
                  <a:rPr lang="en-US" sz="1800" b="0" dirty="0"/>
                  <a:t> is the </a:t>
                </a:r>
                <a:r>
                  <a:rPr lang="en-US" sz="1800" b="0" u="sng" dirty="0"/>
                  <a:t>magnitude </a:t>
                </a:r>
                <a:r>
                  <a:rPr lang="en-US" sz="1800" b="0" dirty="0"/>
                  <a:t>of CSI at time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800" b="0" dirty="0"/>
                  <a:t>, frequency </a:t>
                </a:r>
                <a14:m>
                  <m:oMath xmlns:m="http://schemas.openxmlformats.org/officeDocument/2006/math"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800" b="0" dirty="0"/>
                  <a:t>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Correlation of CSI in time: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1, 2, …,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      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Median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∈{1, 2, …, 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  <m:r>
                                <m:rPr>
                                  <m:nor/>
                                </m:rPr>
                                <a:rPr lang="en-US" sz="1800" b="0" dirty="0"/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Correlation of CSI in frequency:</a:t>
                </a: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/>
                          </m:sSubSup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bSup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  <m:d>
                            <m:dPr>
                              <m:begChr m:val="‖"/>
                              <m:endChr m:val="‖"/>
                              <m:ctrlPr>
                                <a:rPr lang="en-US" sz="18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∈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1, 2, …,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,              </m:t>
                      </m:r>
                      <m:acc>
                        <m:accPr>
                          <m:chr m:val="̅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ac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</a:rPr>
                                <m:t>Median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∈{1, 2, …,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  <m:r>
                                <a:rPr lang="en-US" sz="1800" b="0" i="1">
                                  <a:latin typeface="Cambria Math" panose="02040503050406030204" pitchFamily="18" charset="0"/>
                                </a:rPr>
                                <m:t>}</m:t>
                              </m:r>
                              <m:r>
                                <m:rPr>
                                  <m:nor/>
                                </m:rPr>
                                <a:rPr lang="en-US" sz="1800" b="0" dirty="0"/>
                                <m:t> </m:t>
                              </m:r>
                            </m:lim>
                          </m:limLow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b="0" dirty="0"/>
              </a:p>
              <a:p>
                <a:endParaRPr lang="en-US" sz="1800" b="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The pair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b="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800" b="0" dirty="0"/>
                  <a:t>) or a function of them may be defined as </a:t>
                </a:r>
                <a:r>
                  <a:rPr lang="en-US" sz="1800" dirty="0"/>
                  <a:t>CSI Variation</a:t>
                </a:r>
                <a:endParaRPr lang="en-US" sz="1800" b="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 dirty="0"/>
                  <a:t>In [3]. The function is defined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MI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m:rPr>
                        <m:sty m:val="p"/>
                      </m:rPr>
                      <a:rPr lang="en-US" sz="1400" b="0" i="0" smtClean="0">
                        <a:latin typeface="Cambria Math" panose="02040503050406030204" pitchFamily="18" charset="0"/>
                      </a:rPr>
                      <m:t>exp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⁡(0.1 </m:t>
                    </m:r>
                    <m:acc>
                      <m:accPr>
                        <m:chr m:val="̅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1400" b="0" dirty="0"/>
                  <a:t>)   (Motion Indicator)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b="0" dirty="0"/>
                  <a:t>Note that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0≤ </m:t>
                    </m:r>
                    <m:acc>
                      <m:accPr>
                        <m:chr m:val="̅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≤1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0≤</m:t>
                    </m:r>
                    <m:acc>
                      <m:accPr>
                        <m:chr m:val="̅"/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e>
                    </m:acc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≤1</m:t>
                    </m:r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1800" b="0" dirty="0"/>
                  <a:t>   T and F can be design parameters, implementation specific or application specific.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B92EEB2-8967-4098-9B68-AEDEC61D61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257300"/>
                <a:ext cx="10361084" cy="4343400"/>
              </a:xfrm>
              <a:blipFill>
                <a:blip r:embed="rId2"/>
                <a:stretch>
                  <a:fillRect l="-353" t="-701" b="-23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513236-DEE1-47B2-81F0-6A01AB1F3C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C0B6FB5-0AB9-4F52-84A2-16E0768AE6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320" y="1732795"/>
            <a:ext cx="2496470" cy="97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8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1195</Words>
  <Application>Microsoft Office PowerPoint</Application>
  <PresentationFormat>Widescreen</PresentationFormat>
  <Paragraphs>118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Symbol</vt:lpstr>
      <vt:lpstr>Times New Roman</vt:lpstr>
      <vt:lpstr>Office Theme</vt:lpstr>
      <vt:lpstr>Microsoft Word 97 - 2003 Document</vt:lpstr>
      <vt:lpstr>Discussion on Threshold-based Sensing</vt:lpstr>
      <vt:lpstr>Introduction</vt:lpstr>
      <vt:lpstr>What have been agreed [1]</vt:lpstr>
      <vt:lpstr>Issues on Terms in the Agreement</vt:lpstr>
      <vt:lpstr>Ways to Obtain CSI Variation</vt:lpstr>
      <vt:lpstr>Examples of Definitions of Channel Variation and Their applications [2]</vt:lpstr>
      <vt:lpstr>Discussion</vt:lpstr>
      <vt:lpstr>Possible Options</vt:lpstr>
      <vt:lpstr>A Reference Definition of CSI Variation [3]</vt:lpstr>
      <vt:lpstr>Conclusion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2022-02-13T15:59:02Z</dcterms:created>
  <dcterms:modified xsi:type="dcterms:W3CDTF">2022-02-14T13:54:48Z</dcterms:modified>
</cp:coreProperties>
</file>