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83" r:id="rId2"/>
    <p:sldId id="285" r:id="rId3"/>
    <p:sldId id="374" r:id="rId4"/>
    <p:sldId id="313" r:id="rId5"/>
    <p:sldId id="314" r:id="rId6"/>
    <p:sldId id="315" r:id="rId7"/>
    <p:sldId id="362" r:id="rId8"/>
    <p:sldId id="368" r:id="rId9"/>
    <p:sldId id="370" r:id="rId10"/>
    <p:sldId id="371" r:id="rId11"/>
    <p:sldId id="372" r:id="rId12"/>
    <p:sldId id="373" r:id="rId13"/>
    <p:sldId id="346" r:id="rId14"/>
    <p:sldId id="347" r:id="rId15"/>
    <p:sldId id="375" r:id="rId16"/>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863D"/>
    <a:srgbClr val="0000FF"/>
    <a:srgbClr val="006C31"/>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93671" autoAdjust="0"/>
  </p:normalViewPr>
  <p:slideViewPr>
    <p:cSldViewPr>
      <p:cViewPr varScale="1">
        <p:scale>
          <a:sx n="109" d="100"/>
          <a:sy n="109" d="100"/>
        </p:scale>
        <p:origin x="1806" y="7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171450" indent="-171450">
              <a:buFont typeface="Arial" panose="020B0604020202020204" pitchFamily="34" charset="0"/>
              <a:buChar char="•"/>
            </a:pPr>
            <a:endParaRPr lang="ko-KR" altLang="en-US" dirty="0"/>
          </a:p>
        </p:txBody>
      </p:sp>
    </p:spTree>
    <p:extLst>
      <p:ext uri="{BB962C8B-B14F-4D97-AF65-F5344CB8AC3E}">
        <p14:creationId xmlns:p14="http://schemas.microsoft.com/office/powerpoint/2010/main" val="2965425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171450" indent="-171450">
              <a:buFont typeface="Arial" panose="020B0604020202020204" pitchFamily="34" charset="0"/>
              <a:buChar char="•"/>
            </a:pPr>
            <a:endParaRPr lang="ko-KR" altLang="en-US" dirty="0"/>
          </a:p>
        </p:txBody>
      </p:sp>
    </p:spTree>
    <p:extLst>
      <p:ext uri="{BB962C8B-B14F-4D97-AF65-F5344CB8AC3E}">
        <p14:creationId xmlns:p14="http://schemas.microsoft.com/office/powerpoint/2010/main" val="1228526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Tree>
    <p:extLst>
      <p:ext uri="{BB962C8B-B14F-4D97-AF65-F5344CB8AC3E}">
        <p14:creationId xmlns:p14="http://schemas.microsoft.com/office/powerpoint/2010/main" val="1623595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Tree>
    <p:extLst>
      <p:ext uri="{BB962C8B-B14F-4D97-AF65-F5344CB8AC3E}">
        <p14:creationId xmlns:p14="http://schemas.microsoft.com/office/powerpoint/2010/main" val="287746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Tree>
    <p:extLst>
      <p:ext uri="{BB962C8B-B14F-4D97-AF65-F5344CB8AC3E}">
        <p14:creationId xmlns:p14="http://schemas.microsoft.com/office/powerpoint/2010/main" val="3172400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171450" indent="-171450">
              <a:buFont typeface="Arial" panose="020B0604020202020204" pitchFamily="34" charset="0"/>
              <a:buChar char="•"/>
            </a:pPr>
            <a:endParaRPr lang="ko-KR" altLang="en-US" dirty="0"/>
          </a:p>
        </p:txBody>
      </p:sp>
    </p:spTree>
    <p:extLst>
      <p:ext uri="{BB962C8B-B14F-4D97-AF65-F5344CB8AC3E}">
        <p14:creationId xmlns:p14="http://schemas.microsoft.com/office/powerpoint/2010/main" val="41464373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171450" indent="-171450">
              <a:buFont typeface="Arial" panose="020B0604020202020204" pitchFamily="34" charset="0"/>
              <a:buChar char="•"/>
            </a:pPr>
            <a:endParaRPr lang="ko-KR" altLang="en-US" dirty="0"/>
          </a:p>
        </p:txBody>
      </p:sp>
    </p:spTree>
    <p:extLst>
      <p:ext uri="{BB962C8B-B14F-4D97-AF65-F5344CB8AC3E}">
        <p14:creationId xmlns:p14="http://schemas.microsoft.com/office/powerpoint/2010/main" val="1278639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171450" indent="-171450">
              <a:buFont typeface="Arial" panose="020B0604020202020204" pitchFamily="34" charset="0"/>
              <a:buChar char="•"/>
            </a:pPr>
            <a:endParaRPr lang="ko-KR" altLang="en-US" dirty="0"/>
          </a:p>
        </p:txBody>
      </p:sp>
    </p:spTree>
    <p:extLst>
      <p:ext uri="{BB962C8B-B14F-4D97-AF65-F5344CB8AC3E}">
        <p14:creationId xmlns:p14="http://schemas.microsoft.com/office/powerpoint/2010/main" val="560258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1385059" cy="276999"/>
          </a:xfrm>
        </p:spPr>
        <p:txBody>
          <a:bodyPr/>
          <a:lstStyle/>
          <a:p>
            <a:pPr>
              <a:defRPr/>
            </a:pPr>
            <a:r>
              <a:rPr lang="en-US" altLang="ko-KR" dirty="0" smtClean="0"/>
              <a:t>January, 2021</a:t>
            </a:r>
            <a:endParaRPr lang="en-US" dirty="0"/>
          </a:p>
        </p:txBody>
      </p:sp>
      <p:sp>
        <p:nvSpPr>
          <p:cNvPr id="9" name="바닥글 개체 틀 8"/>
          <p:cNvSpPr>
            <a:spLocks noGrp="1"/>
          </p:cNvSpPr>
          <p:nvPr>
            <p:ph type="ftr" sz="quarter" idx="11"/>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February, 2021</a:t>
            </a:r>
            <a:endParaRPr lang="en-US" dirty="0"/>
          </a:p>
        </p:txBody>
      </p:sp>
      <p:sp>
        <p:nvSpPr>
          <p:cNvPr id="5" name="Rectangle 5"/>
          <p:cNvSpPr>
            <a:spLocks noGrp="1" noChangeArrowheads="1"/>
          </p:cNvSpPr>
          <p:nvPr>
            <p:ph type="ftr" sz="quarter" idx="3"/>
          </p:nvPr>
        </p:nvSpPr>
        <p:spPr bwMode="auto">
          <a:xfrm>
            <a:off x="6907259" y="6475413"/>
            <a:ext cx="1636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Sang Kim,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38505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January. 2021</a:t>
            </a:r>
            <a:endParaRPr lang="en-US" dirty="0"/>
          </a:p>
        </p:txBody>
      </p:sp>
      <p:sp>
        <p:nvSpPr>
          <p:cNvPr id="1029" name="Rectangle 5"/>
          <p:cNvSpPr>
            <a:spLocks noGrp="1" noChangeArrowheads="1"/>
          </p:cNvSpPr>
          <p:nvPr>
            <p:ph type="ftr" sz="quarter" idx="3"/>
          </p:nvPr>
        </p:nvSpPr>
        <p:spPr bwMode="auto">
          <a:xfrm>
            <a:off x="6907259" y="6475413"/>
            <a:ext cx="1636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Sang Kim,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802.11-22/0312r2</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anggook.kim@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dongguk.lim@lge.com" TargetMode="External"/><Relationship Id="rId4" Type="http://schemas.openxmlformats.org/officeDocument/2006/relationships/hyperlink" Target="mailto:insun.jang@lge.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Collaborative WLAN Sensing – Example Operations</a:t>
            </a:r>
          </a:p>
        </p:txBody>
      </p:sp>
      <p:sp>
        <p:nvSpPr>
          <p:cNvPr id="6150" name="Rectangle 6"/>
          <p:cNvSpPr>
            <a:spLocks noGrp="1" noChangeArrowheads="1"/>
          </p:cNvSpPr>
          <p:nvPr>
            <p:ph type="body" idx="1"/>
          </p:nvPr>
        </p:nvSpPr>
        <p:spPr>
          <a:xfrm>
            <a:off x="666433" y="18288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2022-02-09</a:t>
            </a:r>
          </a:p>
        </p:txBody>
      </p:sp>
      <p:sp>
        <p:nvSpPr>
          <p:cNvPr id="6151" name="Rectangle 12"/>
          <p:cNvSpPr>
            <a:spLocks noChangeArrowheads="1"/>
          </p:cNvSpPr>
          <p:nvPr/>
        </p:nvSpPr>
        <p:spPr bwMode="auto">
          <a:xfrm>
            <a:off x="533400" y="2806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sp>
        <p:nvSpPr>
          <p:cNvPr id="9"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10"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graphicFrame>
        <p:nvGraphicFramePr>
          <p:cNvPr id="12" name="Table 12"/>
          <p:cNvGraphicFramePr>
            <a:graphicFrameLocks noGrp="1"/>
          </p:cNvGraphicFramePr>
          <p:nvPr>
            <p:extLst>
              <p:ext uri="{D42A27DB-BD31-4B8C-83A1-F6EECF244321}">
                <p14:modId xmlns:p14="http://schemas.microsoft.com/office/powerpoint/2010/main" val="1536050252"/>
              </p:ext>
            </p:extLst>
          </p:nvPr>
        </p:nvGraphicFramePr>
        <p:xfrm>
          <a:off x="696913" y="3581400"/>
          <a:ext cx="7620000" cy="2133599"/>
        </p:xfrm>
        <a:graphic>
          <a:graphicData uri="http://schemas.openxmlformats.org/drawingml/2006/table">
            <a:tbl>
              <a:tblPr/>
              <a:tblGrid>
                <a:gridCol w="1524000"/>
                <a:gridCol w="1203325"/>
                <a:gridCol w="1684338"/>
                <a:gridCol w="1363662"/>
                <a:gridCol w="1844675"/>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Sang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sanggook.kim@lge.com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insun.jang@lge.com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5"/>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Considerations</a:t>
            </a:r>
            <a:endParaRPr lang="ko-KR" altLang="en-US" dirty="0"/>
          </a:p>
        </p:txBody>
      </p:sp>
      <p:sp>
        <p:nvSpPr>
          <p:cNvPr id="3" name="내용 개체 틀 2"/>
          <p:cNvSpPr>
            <a:spLocks noGrp="1"/>
          </p:cNvSpPr>
          <p:nvPr>
            <p:ph idx="1"/>
          </p:nvPr>
        </p:nvSpPr>
        <p:spPr>
          <a:xfrm>
            <a:off x="661851" y="1752600"/>
            <a:ext cx="7772400" cy="4722813"/>
          </a:xfrm>
        </p:spPr>
        <p:txBody>
          <a:bodyPr/>
          <a:lstStyle/>
          <a:p>
            <a:r>
              <a:rPr lang="en-US" altLang="ko-KR" sz="2000" dirty="0" smtClean="0"/>
              <a:t>Q: How does STA 2 anticipate the transmission from STA 1 and corresponding information?</a:t>
            </a:r>
          </a:p>
          <a:p>
            <a:r>
              <a:rPr lang="en-US" altLang="ko-KR" sz="2000" dirty="0" smtClean="0"/>
              <a:t>A: One design approach is to use measurement setup phase. During the measurement setup phase, an initiator can decide which STA(s) will be a transmitter and which STA(s) will be a receiver per measurement instance, and its corresponding information for transmission can also be determined. This information can be delivered to all STAs being involved in the following measurement phase at the end of measurement setup </a:t>
            </a:r>
            <a:r>
              <a:rPr lang="en-US" altLang="ko-KR" sz="2000" dirty="0"/>
              <a:t>phase by measurement setup ID(s). </a:t>
            </a:r>
            <a:r>
              <a:rPr lang="en-US" altLang="ko-KR" sz="2000" dirty="0" smtClean="0"/>
              <a:t>Similar approach may be considered in session setup phase. Which approach to take is TBD.</a:t>
            </a:r>
          </a:p>
          <a:p>
            <a:pPr marL="0" indent="0">
              <a:buNone/>
            </a:pPr>
            <a:endParaRPr lang="ko-KR" altLang="en-US" sz="1800"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9"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4197886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Considerations (Cont’d)</a:t>
            </a:r>
            <a:endParaRPr lang="ko-KR" altLang="en-US" dirty="0"/>
          </a:p>
        </p:txBody>
      </p:sp>
      <p:sp>
        <p:nvSpPr>
          <p:cNvPr id="3" name="내용 개체 틀 2"/>
          <p:cNvSpPr>
            <a:spLocks noGrp="1"/>
          </p:cNvSpPr>
          <p:nvPr>
            <p:ph idx="1"/>
          </p:nvPr>
        </p:nvSpPr>
        <p:spPr>
          <a:xfrm>
            <a:off x="661851" y="1752600"/>
            <a:ext cx="7772400" cy="4722813"/>
          </a:xfrm>
        </p:spPr>
        <p:txBody>
          <a:bodyPr/>
          <a:lstStyle/>
          <a:p>
            <a:r>
              <a:rPr lang="en-US" altLang="ko-KR" sz="2000" dirty="0" smtClean="0"/>
              <a:t>Q: How may security context for collaborative sensing be set up?</a:t>
            </a:r>
          </a:p>
          <a:p>
            <a:r>
              <a:rPr lang="en-US" altLang="ko-KR" sz="2000" dirty="0" smtClean="0"/>
              <a:t>A: </a:t>
            </a:r>
            <a:r>
              <a:rPr lang="en-US" altLang="ko-KR" sz="2000" dirty="0"/>
              <a:t>One design approach is to use session setup phase. As already included in SFD, the session setup is pairwise between two STAs. After each session setup between an initiator and a STA(the secure connection is established), a group </a:t>
            </a:r>
            <a:r>
              <a:rPr lang="en-US" altLang="ko-KR" sz="2000" dirty="0" smtClean="0"/>
              <a:t>key for sensing </a:t>
            </a:r>
            <a:r>
              <a:rPr lang="en-US" altLang="ko-KR" sz="2000" dirty="0"/>
              <a:t>can be delivered by using the established secure </a:t>
            </a:r>
            <a:r>
              <a:rPr lang="en-US" altLang="ko-KR" sz="2000" dirty="0" smtClean="0"/>
              <a:t>link (i.e., GTK</a:t>
            </a:r>
            <a:r>
              <a:rPr lang="en-US" altLang="ko-KR" sz="2000" dirty="0"/>
              <a:t>), so that the STAs in collaborative sensing can share the key information by secured manner and use this for peer to peer transmission once they get it. This is similar to the group (multicast) key in IEEE 802.11(12.7 Keys and key distribution). Also more than one group keys may be generated to serve the seamless service regardless of STAs’ In/Out from the group. When there is a change in group members, e.g., some STAs are exited from collaborative sensing due to some reasons, another group key already generated may be used to replace the one used before exiting.</a:t>
            </a:r>
            <a:endParaRPr lang="ko-KR" altLang="en-US" sz="1800"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9"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8507697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Considerations (Cont’d)</a:t>
            </a:r>
            <a:endParaRPr lang="ko-KR" altLang="en-US"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cxnSp>
        <p:nvCxnSpPr>
          <p:cNvPr id="16" name="Straight Arrow Connector 15"/>
          <p:cNvCxnSpPr/>
          <p:nvPr/>
        </p:nvCxnSpPr>
        <p:spPr bwMode="auto">
          <a:xfrm flipH="1">
            <a:off x="1768196" y="3189079"/>
            <a:ext cx="898804" cy="878449"/>
          </a:xfrm>
          <a:prstGeom prst="straightConnector1">
            <a:avLst/>
          </a:prstGeom>
          <a:solidFill>
            <a:schemeClr val="accent1"/>
          </a:solidFill>
          <a:ln w="28575" cap="flat" cmpd="sng" algn="ctr">
            <a:solidFill>
              <a:srgbClr val="FF0000"/>
            </a:solidFill>
            <a:prstDash val="solid"/>
            <a:round/>
            <a:headEnd type="triangle" w="med" len="med"/>
            <a:tailEnd type="triangle" w="med" len="med"/>
          </a:ln>
          <a:effectLst/>
        </p:spPr>
      </p:cxnSp>
      <p:sp>
        <p:nvSpPr>
          <p:cNvPr id="19" name="Oval 18"/>
          <p:cNvSpPr/>
          <p:nvPr/>
        </p:nvSpPr>
        <p:spPr bwMode="auto">
          <a:xfrm>
            <a:off x="2667000" y="2158839"/>
            <a:ext cx="1295400" cy="1177651"/>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20" name="TextBox 19"/>
          <p:cNvSpPr txBox="1"/>
          <p:nvPr/>
        </p:nvSpPr>
        <p:spPr>
          <a:xfrm>
            <a:off x="2841025" y="2547609"/>
            <a:ext cx="853796" cy="400110"/>
          </a:xfrm>
          <a:prstGeom prst="rect">
            <a:avLst/>
          </a:prstGeom>
          <a:noFill/>
        </p:spPr>
        <p:txBody>
          <a:bodyPr wrap="square" rtlCol="0">
            <a:spAutoFit/>
          </a:bodyPr>
          <a:lstStyle/>
          <a:p>
            <a:pPr algn="ctr"/>
            <a:r>
              <a:rPr lang="en-US" sz="2000" b="1" dirty="0" smtClean="0"/>
              <a:t>AP</a:t>
            </a:r>
            <a:endParaRPr lang="en-US" sz="2000" b="1" dirty="0"/>
          </a:p>
        </p:txBody>
      </p:sp>
      <p:sp>
        <p:nvSpPr>
          <p:cNvPr id="22" name="Oval 21"/>
          <p:cNvSpPr/>
          <p:nvPr/>
        </p:nvSpPr>
        <p:spPr bwMode="auto">
          <a:xfrm>
            <a:off x="688747" y="4067528"/>
            <a:ext cx="1295400" cy="1177651"/>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b="1"/>
          </a:p>
        </p:txBody>
      </p:sp>
      <p:sp>
        <p:nvSpPr>
          <p:cNvPr id="23" name="TextBox 22"/>
          <p:cNvSpPr txBox="1"/>
          <p:nvPr/>
        </p:nvSpPr>
        <p:spPr>
          <a:xfrm>
            <a:off x="914400" y="4479490"/>
            <a:ext cx="853796" cy="400110"/>
          </a:xfrm>
          <a:prstGeom prst="rect">
            <a:avLst/>
          </a:prstGeom>
          <a:noFill/>
        </p:spPr>
        <p:txBody>
          <a:bodyPr wrap="square" rtlCol="0">
            <a:spAutoFit/>
          </a:bodyPr>
          <a:lstStyle/>
          <a:p>
            <a:pPr algn="ctr"/>
            <a:r>
              <a:rPr lang="en-US" sz="2000" b="1" dirty="0" smtClean="0"/>
              <a:t>STA 1</a:t>
            </a:r>
            <a:endParaRPr lang="en-US" sz="2000" b="1" dirty="0"/>
          </a:p>
        </p:txBody>
      </p:sp>
      <p:sp>
        <p:nvSpPr>
          <p:cNvPr id="24" name="Oval 23"/>
          <p:cNvSpPr/>
          <p:nvPr/>
        </p:nvSpPr>
        <p:spPr bwMode="auto">
          <a:xfrm>
            <a:off x="4725126" y="4102415"/>
            <a:ext cx="1295400" cy="1177651"/>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b="1"/>
          </a:p>
        </p:txBody>
      </p:sp>
      <p:sp>
        <p:nvSpPr>
          <p:cNvPr id="25" name="TextBox 24"/>
          <p:cNvSpPr txBox="1"/>
          <p:nvPr/>
        </p:nvSpPr>
        <p:spPr>
          <a:xfrm>
            <a:off x="4953726" y="4500821"/>
            <a:ext cx="840954" cy="400110"/>
          </a:xfrm>
          <a:prstGeom prst="rect">
            <a:avLst/>
          </a:prstGeom>
          <a:noFill/>
        </p:spPr>
        <p:txBody>
          <a:bodyPr wrap="square" rtlCol="0">
            <a:spAutoFit/>
          </a:bodyPr>
          <a:lstStyle/>
          <a:p>
            <a:pPr algn="ctr"/>
            <a:r>
              <a:rPr lang="en-US" sz="2000" b="1" dirty="0" smtClean="0"/>
              <a:t>STA 2</a:t>
            </a:r>
            <a:endParaRPr lang="en-US" sz="2000" b="1" dirty="0"/>
          </a:p>
        </p:txBody>
      </p:sp>
      <p:cxnSp>
        <p:nvCxnSpPr>
          <p:cNvPr id="27" name="Straight Arrow Connector 26"/>
          <p:cNvCxnSpPr/>
          <p:nvPr/>
        </p:nvCxnSpPr>
        <p:spPr bwMode="auto">
          <a:xfrm>
            <a:off x="4008186" y="3188682"/>
            <a:ext cx="952433" cy="956006"/>
          </a:xfrm>
          <a:prstGeom prst="straightConnector1">
            <a:avLst/>
          </a:prstGeom>
          <a:solidFill>
            <a:schemeClr val="accent1"/>
          </a:solidFill>
          <a:ln w="28575" cap="flat" cmpd="sng" algn="ctr">
            <a:solidFill>
              <a:srgbClr val="FF0000"/>
            </a:solidFill>
            <a:prstDash val="solid"/>
            <a:round/>
            <a:headEnd type="triangle" w="med" len="med"/>
            <a:tailEnd type="triangle" w="med" len="med"/>
          </a:ln>
          <a:effectLst/>
        </p:spPr>
      </p:cxnSp>
      <p:sp>
        <p:nvSpPr>
          <p:cNvPr id="32" name="TextBox 31"/>
          <p:cNvSpPr txBox="1"/>
          <p:nvPr/>
        </p:nvSpPr>
        <p:spPr>
          <a:xfrm>
            <a:off x="6463378" y="2277772"/>
            <a:ext cx="2353529" cy="461665"/>
          </a:xfrm>
          <a:prstGeom prst="rect">
            <a:avLst/>
          </a:prstGeom>
          <a:noFill/>
        </p:spPr>
        <p:txBody>
          <a:bodyPr wrap="none" rtlCol="0">
            <a:spAutoFit/>
          </a:bodyPr>
          <a:lstStyle/>
          <a:p>
            <a:r>
              <a:rPr lang="en-US" dirty="0">
                <a:solidFill>
                  <a:srgbClr val="FF0000"/>
                </a:solidFill>
              </a:rPr>
              <a:t>Pairwise secure link establishment </a:t>
            </a:r>
            <a:endParaRPr lang="en-US" dirty="0" smtClean="0">
              <a:solidFill>
                <a:srgbClr val="FF0000"/>
              </a:solidFill>
            </a:endParaRPr>
          </a:p>
          <a:p>
            <a:r>
              <a:rPr lang="en-US" dirty="0" smtClean="0">
                <a:solidFill>
                  <a:srgbClr val="FF0000"/>
                </a:solidFill>
              </a:rPr>
              <a:t>and </a:t>
            </a:r>
            <a:r>
              <a:rPr lang="en-US" dirty="0">
                <a:solidFill>
                  <a:srgbClr val="FF0000"/>
                </a:solidFill>
              </a:rPr>
              <a:t>session setup</a:t>
            </a:r>
          </a:p>
        </p:txBody>
      </p:sp>
      <p:sp>
        <p:nvSpPr>
          <p:cNvPr id="30" name="Oval 29"/>
          <p:cNvSpPr/>
          <p:nvPr/>
        </p:nvSpPr>
        <p:spPr bwMode="auto">
          <a:xfrm>
            <a:off x="1905000" y="3204991"/>
            <a:ext cx="302245" cy="310392"/>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31" name="TextBox 30"/>
          <p:cNvSpPr txBox="1"/>
          <p:nvPr/>
        </p:nvSpPr>
        <p:spPr>
          <a:xfrm>
            <a:off x="1925317" y="3238384"/>
            <a:ext cx="261610" cy="276999"/>
          </a:xfrm>
          <a:prstGeom prst="rect">
            <a:avLst/>
          </a:prstGeom>
          <a:noFill/>
        </p:spPr>
        <p:txBody>
          <a:bodyPr wrap="none" rtlCol="0">
            <a:spAutoFit/>
          </a:bodyPr>
          <a:lstStyle/>
          <a:p>
            <a:r>
              <a:rPr lang="en-US" b="1" dirty="0" smtClean="0"/>
              <a:t>1</a:t>
            </a:r>
            <a:endParaRPr lang="en-US" b="1" dirty="0"/>
          </a:p>
        </p:txBody>
      </p:sp>
      <p:sp>
        <p:nvSpPr>
          <p:cNvPr id="36" name="Oval 35"/>
          <p:cNvSpPr/>
          <p:nvPr/>
        </p:nvSpPr>
        <p:spPr bwMode="auto">
          <a:xfrm>
            <a:off x="4345955" y="3129195"/>
            <a:ext cx="302245" cy="310392"/>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37" name="TextBox 36"/>
          <p:cNvSpPr txBox="1"/>
          <p:nvPr/>
        </p:nvSpPr>
        <p:spPr>
          <a:xfrm>
            <a:off x="4366272" y="3162588"/>
            <a:ext cx="261610" cy="276999"/>
          </a:xfrm>
          <a:prstGeom prst="rect">
            <a:avLst/>
          </a:prstGeom>
          <a:noFill/>
        </p:spPr>
        <p:txBody>
          <a:bodyPr wrap="none" rtlCol="0">
            <a:spAutoFit/>
          </a:bodyPr>
          <a:lstStyle/>
          <a:p>
            <a:r>
              <a:rPr lang="en-US" b="1" dirty="0" smtClean="0"/>
              <a:t>1</a:t>
            </a:r>
            <a:endParaRPr lang="en-US" b="1" dirty="0"/>
          </a:p>
        </p:txBody>
      </p:sp>
      <p:cxnSp>
        <p:nvCxnSpPr>
          <p:cNvPr id="38" name="Straight Arrow Connector 37"/>
          <p:cNvCxnSpPr/>
          <p:nvPr/>
        </p:nvCxnSpPr>
        <p:spPr bwMode="auto">
          <a:xfrm flipH="1">
            <a:off x="2039538" y="3409269"/>
            <a:ext cx="855998" cy="841621"/>
          </a:xfrm>
          <a:prstGeom prst="straightConnector1">
            <a:avLst/>
          </a:prstGeom>
          <a:solidFill>
            <a:schemeClr val="accent1"/>
          </a:solidFill>
          <a:ln w="28575" cap="flat" cmpd="sng" algn="ctr">
            <a:solidFill>
              <a:srgbClr val="00863D"/>
            </a:solidFill>
            <a:prstDash val="solid"/>
            <a:round/>
            <a:headEnd type="none" w="sm" len="sm"/>
            <a:tailEnd type="triangle"/>
          </a:ln>
          <a:effectLst/>
        </p:spPr>
      </p:cxnSp>
      <p:cxnSp>
        <p:nvCxnSpPr>
          <p:cNvPr id="40" name="Straight Arrow Connector 39"/>
          <p:cNvCxnSpPr/>
          <p:nvPr/>
        </p:nvCxnSpPr>
        <p:spPr bwMode="auto">
          <a:xfrm>
            <a:off x="3693751" y="3389686"/>
            <a:ext cx="974043" cy="938474"/>
          </a:xfrm>
          <a:prstGeom prst="straightConnector1">
            <a:avLst/>
          </a:prstGeom>
          <a:solidFill>
            <a:schemeClr val="accent1"/>
          </a:solidFill>
          <a:ln w="28575" cap="flat" cmpd="sng" algn="ctr">
            <a:solidFill>
              <a:srgbClr val="00863D"/>
            </a:solidFill>
            <a:prstDash val="solid"/>
            <a:round/>
            <a:headEnd type="none" w="sm" len="sm"/>
            <a:tailEnd type="triangle"/>
          </a:ln>
          <a:effectLst/>
        </p:spPr>
      </p:cxnSp>
      <p:sp>
        <p:nvSpPr>
          <p:cNvPr id="45" name="TextBox 44"/>
          <p:cNvSpPr txBox="1"/>
          <p:nvPr/>
        </p:nvSpPr>
        <p:spPr>
          <a:xfrm>
            <a:off x="6443784" y="2795999"/>
            <a:ext cx="2210926" cy="461665"/>
          </a:xfrm>
          <a:prstGeom prst="rect">
            <a:avLst/>
          </a:prstGeom>
          <a:noFill/>
        </p:spPr>
        <p:txBody>
          <a:bodyPr wrap="none" rtlCol="0">
            <a:spAutoFit/>
          </a:bodyPr>
          <a:lstStyle/>
          <a:p>
            <a:r>
              <a:rPr lang="en-US" dirty="0" smtClean="0">
                <a:solidFill>
                  <a:srgbClr val="00863D"/>
                </a:solidFill>
              </a:rPr>
              <a:t>Group </a:t>
            </a:r>
            <a:r>
              <a:rPr lang="en-US" dirty="0">
                <a:solidFill>
                  <a:srgbClr val="00863D"/>
                </a:solidFill>
              </a:rPr>
              <a:t>key delivery to each STA </a:t>
            </a:r>
            <a:endParaRPr lang="en-US" dirty="0" smtClean="0">
              <a:solidFill>
                <a:srgbClr val="00863D"/>
              </a:solidFill>
            </a:endParaRPr>
          </a:p>
          <a:p>
            <a:r>
              <a:rPr lang="en-US" dirty="0" smtClean="0">
                <a:solidFill>
                  <a:srgbClr val="00863D"/>
                </a:solidFill>
              </a:rPr>
              <a:t>(</a:t>
            </a:r>
            <a:r>
              <a:rPr lang="en-US" dirty="0">
                <a:solidFill>
                  <a:srgbClr val="00863D"/>
                </a:solidFill>
              </a:rPr>
              <a:t>by using the secure link)</a:t>
            </a:r>
          </a:p>
        </p:txBody>
      </p:sp>
      <p:sp>
        <p:nvSpPr>
          <p:cNvPr id="46" name="Oval 45"/>
          <p:cNvSpPr/>
          <p:nvPr/>
        </p:nvSpPr>
        <p:spPr bwMode="auto">
          <a:xfrm>
            <a:off x="2559098" y="3775204"/>
            <a:ext cx="302245" cy="310392"/>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47" name="TextBox 46"/>
          <p:cNvSpPr txBox="1"/>
          <p:nvPr/>
        </p:nvSpPr>
        <p:spPr>
          <a:xfrm>
            <a:off x="2579415" y="3808597"/>
            <a:ext cx="261610" cy="276999"/>
          </a:xfrm>
          <a:prstGeom prst="rect">
            <a:avLst/>
          </a:prstGeom>
          <a:noFill/>
        </p:spPr>
        <p:txBody>
          <a:bodyPr wrap="none" rtlCol="0">
            <a:spAutoFit/>
          </a:bodyPr>
          <a:lstStyle/>
          <a:p>
            <a:r>
              <a:rPr lang="en-US" b="1" dirty="0"/>
              <a:t>2</a:t>
            </a:r>
          </a:p>
        </p:txBody>
      </p:sp>
      <p:sp>
        <p:nvSpPr>
          <p:cNvPr id="48" name="Oval 47"/>
          <p:cNvSpPr/>
          <p:nvPr/>
        </p:nvSpPr>
        <p:spPr bwMode="auto">
          <a:xfrm>
            <a:off x="3726132" y="3780619"/>
            <a:ext cx="302245" cy="310392"/>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49" name="TextBox 48"/>
          <p:cNvSpPr txBox="1"/>
          <p:nvPr/>
        </p:nvSpPr>
        <p:spPr>
          <a:xfrm>
            <a:off x="3746449" y="3814012"/>
            <a:ext cx="261610" cy="276999"/>
          </a:xfrm>
          <a:prstGeom prst="rect">
            <a:avLst/>
          </a:prstGeom>
          <a:noFill/>
        </p:spPr>
        <p:txBody>
          <a:bodyPr wrap="none" rtlCol="0">
            <a:spAutoFit/>
          </a:bodyPr>
          <a:lstStyle/>
          <a:p>
            <a:r>
              <a:rPr lang="en-US" b="1" dirty="0"/>
              <a:t>2</a:t>
            </a:r>
          </a:p>
        </p:txBody>
      </p:sp>
      <p:cxnSp>
        <p:nvCxnSpPr>
          <p:cNvPr id="50" name="Straight Arrow Connector 49"/>
          <p:cNvCxnSpPr/>
          <p:nvPr/>
        </p:nvCxnSpPr>
        <p:spPr bwMode="auto">
          <a:xfrm flipV="1">
            <a:off x="2200467" y="4656353"/>
            <a:ext cx="2308708" cy="23192"/>
          </a:xfrm>
          <a:prstGeom prst="straightConnector1">
            <a:avLst/>
          </a:prstGeom>
          <a:solidFill>
            <a:schemeClr val="accent1"/>
          </a:solidFill>
          <a:ln w="28575" cap="flat" cmpd="sng" algn="ctr">
            <a:solidFill>
              <a:srgbClr val="0000CC"/>
            </a:solidFill>
            <a:prstDash val="solid"/>
            <a:round/>
            <a:headEnd type="none" w="sm" len="sm"/>
            <a:tailEnd type="triangle"/>
          </a:ln>
          <a:effectLst/>
        </p:spPr>
      </p:cxnSp>
      <p:sp>
        <p:nvSpPr>
          <p:cNvPr id="52" name="Oval 51"/>
          <p:cNvSpPr/>
          <p:nvPr/>
        </p:nvSpPr>
        <p:spPr bwMode="auto">
          <a:xfrm>
            <a:off x="3183197" y="4290276"/>
            <a:ext cx="302245" cy="310392"/>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53" name="TextBox 52"/>
          <p:cNvSpPr txBox="1"/>
          <p:nvPr/>
        </p:nvSpPr>
        <p:spPr>
          <a:xfrm>
            <a:off x="3203514" y="4323669"/>
            <a:ext cx="261610" cy="276999"/>
          </a:xfrm>
          <a:prstGeom prst="rect">
            <a:avLst/>
          </a:prstGeom>
          <a:noFill/>
        </p:spPr>
        <p:txBody>
          <a:bodyPr wrap="none" rtlCol="0">
            <a:spAutoFit/>
          </a:bodyPr>
          <a:lstStyle/>
          <a:p>
            <a:r>
              <a:rPr lang="en-US" b="1" dirty="0" smtClean="0"/>
              <a:t>3</a:t>
            </a:r>
            <a:endParaRPr lang="en-US" b="1" dirty="0"/>
          </a:p>
        </p:txBody>
      </p:sp>
      <p:cxnSp>
        <p:nvCxnSpPr>
          <p:cNvPr id="54" name="Straight Arrow Connector 53"/>
          <p:cNvCxnSpPr/>
          <p:nvPr/>
        </p:nvCxnSpPr>
        <p:spPr bwMode="auto">
          <a:xfrm>
            <a:off x="5850411" y="2491199"/>
            <a:ext cx="473522" cy="9619"/>
          </a:xfrm>
          <a:prstGeom prst="straightConnector1">
            <a:avLst/>
          </a:prstGeom>
          <a:solidFill>
            <a:schemeClr val="accent1"/>
          </a:solidFill>
          <a:ln w="28575" cap="flat" cmpd="sng" algn="ctr">
            <a:solidFill>
              <a:srgbClr val="FF0000"/>
            </a:solidFill>
            <a:prstDash val="solid"/>
            <a:round/>
            <a:headEnd type="triangle" w="med" len="med"/>
            <a:tailEnd type="triangle" w="med" len="med"/>
          </a:ln>
          <a:effectLst/>
        </p:spPr>
      </p:cxnSp>
      <p:cxnSp>
        <p:nvCxnSpPr>
          <p:cNvPr id="58" name="Straight Arrow Connector 57"/>
          <p:cNvCxnSpPr/>
          <p:nvPr/>
        </p:nvCxnSpPr>
        <p:spPr bwMode="auto">
          <a:xfrm flipV="1">
            <a:off x="5792503" y="3052945"/>
            <a:ext cx="589337" cy="8696"/>
          </a:xfrm>
          <a:prstGeom prst="straightConnector1">
            <a:avLst/>
          </a:prstGeom>
          <a:solidFill>
            <a:schemeClr val="accent1"/>
          </a:solidFill>
          <a:ln w="28575" cap="flat" cmpd="sng" algn="ctr">
            <a:solidFill>
              <a:srgbClr val="00863D"/>
            </a:solidFill>
            <a:prstDash val="solid"/>
            <a:round/>
            <a:headEnd type="none" w="sm" len="sm"/>
            <a:tailEnd type="triangle"/>
          </a:ln>
          <a:effectLst/>
        </p:spPr>
      </p:cxnSp>
      <p:cxnSp>
        <p:nvCxnSpPr>
          <p:cNvPr id="59" name="Straight Arrow Connector 58"/>
          <p:cNvCxnSpPr/>
          <p:nvPr/>
        </p:nvCxnSpPr>
        <p:spPr bwMode="auto">
          <a:xfrm>
            <a:off x="5792503" y="3511548"/>
            <a:ext cx="589337" cy="3062"/>
          </a:xfrm>
          <a:prstGeom prst="straightConnector1">
            <a:avLst/>
          </a:prstGeom>
          <a:solidFill>
            <a:schemeClr val="accent1"/>
          </a:solidFill>
          <a:ln w="28575" cap="flat" cmpd="sng" algn="ctr">
            <a:solidFill>
              <a:srgbClr val="0000CC"/>
            </a:solidFill>
            <a:prstDash val="solid"/>
            <a:round/>
            <a:headEnd type="none" w="sm" len="sm"/>
            <a:tailEnd type="triangle"/>
          </a:ln>
          <a:effectLst/>
        </p:spPr>
      </p:cxnSp>
      <p:sp>
        <p:nvSpPr>
          <p:cNvPr id="61" name="Rectangle 60"/>
          <p:cNvSpPr/>
          <p:nvPr/>
        </p:nvSpPr>
        <p:spPr>
          <a:xfrm>
            <a:off x="6487483" y="3397828"/>
            <a:ext cx="1252331" cy="276999"/>
          </a:xfrm>
          <a:prstGeom prst="rect">
            <a:avLst/>
          </a:prstGeom>
        </p:spPr>
        <p:txBody>
          <a:bodyPr wrap="none">
            <a:spAutoFit/>
          </a:bodyPr>
          <a:lstStyle/>
          <a:p>
            <a:r>
              <a:rPr lang="en-US" dirty="0">
                <a:solidFill>
                  <a:srgbClr val="0000CC"/>
                </a:solidFill>
                <a:latin typeface="Calibri" panose="020F0502020204030204" pitchFamily="34" charset="0"/>
              </a:rPr>
              <a:t>P2P transmission</a:t>
            </a:r>
            <a:endParaRPr lang="en-US" dirty="0">
              <a:solidFill>
                <a:srgbClr val="0000CC"/>
              </a:solidFill>
            </a:endParaRPr>
          </a:p>
        </p:txBody>
      </p:sp>
      <p:sp>
        <p:nvSpPr>
          <p:cNvPr id="33"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476022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a:p>
        </p:txBody>
      </p:sp>
      <p:sp>
        <p:nvSpPr>
          <p:cNvPr id="3" name="내용 개체 틀 2"/>
          <p:cNvSpPr>
            <a:spLocks noGrp="1"/>
          </p:cNvSpPr>
          <p:nvPr>
            <p:ph idx="1"/>
          </p:nvPr>
        </p:nvSpPr>
        <p:spPr/>
        <p:txBody>
          <a:bodyPr>
            <a:normAutofit/>
          </a:bodyPr>
          <a:lstStyle/>
          <a:p>
            <a:r>
              <a:rPr lang="en-US" altLang="ko-KR" dirty="0"/>
              <a:t>WLAN sensing has drawn increasing attention due to its </a:t>
            </a:r>
            <a:r>
              <a:rPr lang="en-US" altLang="ko-KR" dirty="0" smtClean="0"/>
              <a:t>possible and potential </a:t>
            </a:r>
            <a:r>
              <a:rPr lang="en-US" altLang="ko-KR" dirty="0"/>
              <a:t>opportunities to create many applications such as in home security, health care, enterprise, and building automation/management markets, etc. </a:t>
            </a:r>
            <a:endParaRPr lang="en-US" altLang="ko-KR" dirty="0" smtClean="0"/>
          </a:p>
          <a:p>
            <a:pPr marL="0" indent="0">
              <a:buNone/>
            </a:pPr>
            <a:endParaRPr lang="en-US" altLang="ko-KR" dirty="0"/>
          </a:p>
          <a:p>
            <a:r>
              <a:rPr lang="en-US" altLang="ko-KR" dirty="0"/>
              <a:t>In this contribution, </a:t>
            </a:r>
            <a:r>
              <a:rPr lang="en-US" altLang="ko-KR" dirty="0" smtClean="0"/>
              <a:t>we illustrated an example operation of collaborative sensing and addressed questions raised.</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8"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494697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 </a:t>
            </a:r>
            <a:endParaRPr lang="ko-KR" altLang="en-US" dirty="0"/>
          </a:p>
        </p:txBody>
      </p:sp>
      <p:sp>
        <p:nvSpPr>
          <p:cNvPr id="3" name="내용 개체 틀 2"/>
          <p:cNvSpPr>
            <a:spLocks noGrp="1"/>
          </p:cNvSpPr>
          <p:nvPr>
            <p:ph idx="1"/>
          </p:nvPr>
        </p:nvSpPr>
        <p:spPr/>
        <p:txBody>
          <a:bodyPr/>
          <a:lstStyle/>
          <a:p>
            <a:r>
              <a:rPr lang="en-US" altLang="ko-KR" sz="1800" dirty="0" smtClean="0"/>
              <a:t>[</a:t>
            </a:r>
            <a:r>
              <a:rPr lang="en-US" altLang="ko-KR" sz="1800" dirty="0"/>
              <a:t>1</a:t>
            </a:r>
            <a:r>
              <a:rPr lang="en-US" altLang="ko-KR" sz="1800" dirty="0" smtClean="0"/>
              <a:t>] </a:t>
            </a:r>
            <a:r>
              <a:rPr lang="en-US" altLang="ko-KR" sz="1800" dirty="0"/>
              <a:t>11-19/1416r0, Wi-Fi Sensing: Cooperation and </a:t>
            </a:r>
            <a:r>
              <a:rPr lang="en-US" altLang="ko-KR" sz="1800" dirty="0" smtClean="0"/>
              <a:t>Standard. Support.</a:t>
            </a:r>
          </a:p>
          <a:p>
            <a:r>
              <a:rPr lang="en-US" altLang="ko-KR" sz="1800" dirty="0" smtClean="0"/>
              <a:t>[2] 11-19/1551r1, </a:t>
            </a:r>
            <a:r>
              <a:rPr lang="en-US" altLang="zh-CN" sz="1800" dirty="0"/>
              <a:t>Wi-Fi Sensing in 60GHz </a:t>
            </a:r>
            <a:r>
              <a:rPr lang="en-US" altLang="zh-CN" sz="1800" dirty="0" smtClean="0"/>
              <a:t>band: Usage </a:t>
            </a:r>
            <a:r>
              <a:rPr lang="en-US" altLang="zh-CN" sz="1800" dirty="0"/>
              <a:t>models, Performance and What is need in 802.11 </a:t>
            </a:r>
            <a:r>
              <a:rPr lang="en-US" altLang="zh-CN" sz="1800" dirty="0" smtClean="0"/>
              <a:t>Standard</a:t>
            </a:r>
          </a:p>
          <a:p>
            <a:r>
              <a:rPr lang="en-US" altLang="ko-KR" sz="1800" dirty="0" smtClean="0"/>
              <a:t>[3] </a:t>
            </a:r>
            <a:r>
              <a:rPr lang="en-US" altLang="ko-KR" sz="1800" dirty="0"/>
              <a:t>11-20/1533r0, Collaborative WLAN Sensing</a:t>
            </a:r>
            <a:r>
              <a:rPr lang="en-US" altLang="ko-KR" sz="1800" dirty="0" smtClean="0"/>
              <a:t>.</a:t>
            </a:r>
          </a:p>
          <a:p>
            <a:r>
              <a:rPr lang="en-US" altLang="ko-KR" sz="1800" dirty="0" smtClean="0"/>
              <a:t>[4] 11-21/0145r5, Collaborative WLAN Sensing – Follow Ups.</a:t>
            </a:r>
          </a:p>
          <a:p>
            <a:r>
              <a:rPr lang="en-US" altLang="ko-KR" sz="1800" dirty="0" smtClean="0"/>
              <a:t>[5] 11-21/1926r0, Collaborative WLAN Sensing – Definition and Operational Scenarios.</a:t>
            </a:r>
          </a:p>
          <a:p>
            <a:endParaRPr lang="en-US" altLang="ko-KR" sz="1800" dirty="0"/>
          </a:p>
          <a:p>
            <a:endParaRPr lang="en-US" altLang="ko-KR" sz="1800" dirty="0"/>
          </a:p>
          <a:p>
            <a:endParaRPr lang="en-US" altLang="ko-KR" sz="1800" dirty="0" smtClean="0"/>
          </a:p>
        </p:txBody>
      </p:sp>
      <p:sp>
        <p:nvSpPr>
          <p:cNvPr id="7" name="바닥글 개체 틀 4"/>
          <p:cNvSpPr>
            <a:spLocks noGrp="1"/>
          </p:cNvSpPr>
          <p:nvPr>
            <p:ph type="ftr" sz="quarter" idx="3"/>
          </p:nvPr>
        </p:nvSpPr>
        <p:spPr/>
        <p:txBody>
          <a:bodyPr/>
          <a:lstStyle/>
          <a:p>
            <a:pPr>
              <a:defRPr/>
            </a:pPr>
            <a:r>
              <a:rPr lang="en-US" altLang="ko-KR" dirty="0" smtClean="0"/>
              <a:t>Sang Kim,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
        <p:nvSpPr>
          <p:cNvPr id="8"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5300420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a:t>
            </a:r>
            <a:endParaRPr lang="ko-KR" altLang="en-US" dirty="0"/>
          </a:p>
        </p:txBody>
      </p:sp>
      <p:sp>
        <p:nvSpPr>
          <p:cNvPr id="3" name="내용 개체 틀 2"/>
          <p:cNvSpPr>
            <a:spLocks noGrp="1"/>
          </p:cNvSpPr>
          <p:nvPr>
            <p:ph idx="1"/>
          </p:nvPr>
        </p:nvSpPr>
        <p:spPr>
          <a:xfrm>
            <a:off x="685800" y="1447800"/>
            <a:ext cx="7772400" cy="4648200"/>
          </a:xfrm>
        </p:spPr>
        <p:txBody>
          <a:bodyPr/>
          <a:lstStyle/>
          <a:p>
            <a:r>
              <a:rPr lang="en-US" altLang="ko-KR" sz="2000" dirty="0"/>
              <a:t>Do you support to </a:t>
            </a:r>
            <a:r>
              <a:rPr lang="en-US" altLang="ko-KR" sz="2000" dirty="0" smtClean="0"/>
              <a:t>include </a:t>
            </a:r>
            <a:r>
              <a:rPr lang="en-US" altLang="ko-KR" sz="2000" dirty="0"/>
              <a:t>the </a:t>
            </a:r>
            <a:r>
              <a:rPr lang="en-US" altLang="ko-KR" sz="2000" dirty="0" smtClean="0"/>
              <a:t>following into SFD :</a:t>
            </a:r>
            <a:endParaRPr lang="en-US" altLang="ko-KR" sz="2000" dirty="0"/>
          </a:p>
          <a:p>
            <a:endParaRPr lang="en-US" altLang="ko-KR" sz="2000" dirty="0"/>
          </a:p>
          <a:p>
            <a:pPr lvl="1"/>
            <a:r>
              <a:rPr lang="en-US" altLang="ko-KR" sz="1800" dirty="0" smtClean="0"/>
              <a:t>Enhance </a:t>
            </a:r>
            <a:r>
              <a:rPr lang="en-US" altLang="ko-KR" sz="1800" dirty="0" smtClean="0"/>
              <a:t>the </a:t>
            </a:r>
            <a:r>
              <a:rPr lang="en-US" altLang="ko-KR" sz="1800" dirty="0" smtClean="0"/>
              <a:t>sensing procedure initiated by an AP </a:t>
            </a:r>
            <a:r>
              <a:rPr lang="en-US" altLang="ko-KR" sz="1800" dirty="0" smtClean="0"/>
              <a:t>to optionally allow sensing responder to sensing responder </a:t>
            </a:r>
            <a:r>
              <a:rPr lang="en-US" altLang="ko-KR" sz="1800" dirty="0" smtClean="0"/>
              <a:t>sounding.</a:t>
            </a:r>
            <a:endParaRPr lang="en-US" altLang="ko-KR" sz="1800" dirty="0"/>
          </a:p>
          <a:p>
            <a:endParaRPr lang="en-US" altLang="ko-KR" sz="1600" dirty="0"/>
          </a:p>
          <a:p>
            <a:endParaRPr lang="en-US" altLang="ko-KR" sz="1600" dirty="0" smtClean="0"/>
          </a:p>
        </p:txBody>
      </p:sp>
      <p:sp>
        <p:nvSpPr>
          <p:cNvPr id="7" name="바닥글 개체 틀 4"/>
          <p:cNvSpPr>
            <a:spLocks noGrp="1"/>
          </p:cNvSpPr>
          <p:nvPr>
            <p:ph type="ftr" sz="quarter" idx="3"/>
          </p:nvPr>
        </p:nvSpPr>
        <p:spPr/>
        <p:txBody>
          <a:bodyPr/>
          <a:lstStyle/>
          <a:p>
            <a:pPr>
              <a:defRPr/>
            </a:pPr>
            <a:r>
              <a:rPr lang="en-US" altLang="ko-KR" dirty="0" smtClean="0"/>
              <a:t>Sang Kim,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
        <p:nvSpPr>
          <p:cNvPr id="8"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629920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dirty="0"/>
          </a:p>
        </p:txBody>
      </p:sp>
      <p:sp>
        <p:nvSpPr>
          <p:cNvPr id="3" name="내용 개체 틀 2"/>
          <p:cNvSpPr>
            <a:spLocks noGrp="1"/>
          </p:cNvSpPr>
          <p:nvPr>
            <p:ph idx="1"/>
          </p:nvPr>
        </p:nvSpPr>
        <p:spPr>
          <a:xfrm>
            <a:off x="661851" y="1447800"/>
            <a:ext cx="7772400" cy="5027613"/>
          </a:xfrm>
        </p:spPr>
        <p:txBody>
          <a:bodyPr/>
          <a:lstStyle/>
          <a:p>
            <a:r>
              <a:rPr lang="en-US" altLang="ko-KR" sz="2000" dirty="0" smtClean="0"/>
              <a:t>In [1] and [2], the importance of cooperating multiple STAs in terms of performance are noted.</a:t>
            </a:r>
          </a:p>
          <a:p>
            <a:pPr lvl="1"/>
            <a:r>
              <a:rPr lang="en-US" altLang="ko-KR" sz="1800" dirty="0" smtClean="0"/>
              <a:t>In order to obtain certain performance, diversity transmissions and receptions of sensing signal among multiple STAs are crucial.</a:t>
            </a:r>
          </a:p>
          <a:p>
            <a:endParaRPr lang="en-US" altLang="ko-KR" sz="2000" dirty="0" smtClean="0"/>
          </a:p>
          <a:p>
            <a:r>
              <a:rPr lang="en-US" altLang="ko-KR" sz="2000" dirty="0" smtClean="0"/>
              <a:t>In [3 - 5], </a:t>
            </a:r>
            <a:r>
              <a:rPr lang="en-US" altLang="ko-KR" sz="2000" dirty="0"/>
              <a:t>we </a:t>
            </a:r>
            <a:r>
              <a:rPr lang="en-US" altLang="ko-KR" sz="2000" dirty="0" smtClean="0"/>
              <a:t>considered </a:t>
            </a:r>
            <a:r>
              <a:rPr lang="en-US" altLang="ko-KR" sz="2000" dirty="0"/>
              <a:t>the </a:t>
            </a:r>
            <a:r>
              <a:rPr lang="en-US" altLang="ko-KR" sz="2000" dirty="0" smtClean="0"/>
              <a:t>WLAN </a:t>
            </a:r>
            <a:r>
              <a:rPr lang="en-US" altLang="ko-KR" sz="2000" dirty="0"/>
              <a:t>sensing in which multitude of Wi-Fi devices are involved and collaborated </a:t>
            </a:r>
            <a:r>
              <a:rPr lang="en-US" altLang="ko-KR" sz="2000" dirty="0" smtClean="0"/>
              <a:t>termed as “collaborative WLAN sensing” and possible </a:t>
            </a:r>
            <a:r>
              <a:rPr lang="en-US" altLang="ko-KR" sz="2000" dirty="0"/>
              <a:t>benefits are also addressed in addition to overhead to achieve </a:t>
            </a:r>
            <a:r>
              <a:rPr lang="en-US" altLang="ko-KR" sz="2000" dirty="0" smtClean="0"/>
              <a:t>them.</a:t>
            </a:r>
          </a:p>
          <a:p>
            <a:pPr lvl="1"/>
            <a:r>
              <a:rPr lang="en-US" altLang="ko-KR" sz="1800" dirty="0"/>
              <a:t>Full benefits of diversity transmissions and receptions can be achieved.</a:t>
            </a:r>
          </a:p>
          <a:p>
            <a:endParaRPr lang="en-US" altLang="ko-KR" sz="2000" dirty="0" smtClean="0"/>
          </a:p>
          <a:p>
            <a:r>
              <a:rPr lang="en-US" altLang="ko-KR" sz="2000" dirty="0" smtClean="0"/>
              <a:t>In this contribution, we illustrate one possible example operation of collaborative WLAN sensing using NDPA and NDP approach. </a:t>
            </a:r>
          </a:p>
          <a:p>
            <a:endParaRPr lang="en-US" altLang="ko-KR" sz="2000" dirty="0" smtClean="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9"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8770870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(Cont’d) </a:t>
            </a:r>
            <a:endParaRPr lang="ko-KR" altLang="en-US" dirty="0"/>
          </a:p>
        </p:txBody>
      </p:sp>
      <p:sp>
        <p:nvSpPr>
          <p:cNvPr id="3" name="내용 개체 틀 2"/>
          <p:cNvSpPr>
            <a:spLocks noGrp="1"/>
          </p:cNvSpPr>
          <p:nvPr>
            <p:ph idx="1"/>
          </p:nvPr>
        </p:nvSpPr>
        <p:spPr>
          <a:xfrm>
            <a:off x="661851" y="1447800"/>
            <a:ext cx="7772400" cy="5027613"/>
          </a:xfrm>
        </p:spPr>
        <p:txBody>
          <a:bodyPr/>
          <a:lstStyle/>
          <a:p>
            <a:r>
              <a:rPr lang="en-US" altLang="ko-KR" sz="2000" dirty="0" smtClean="0"/>
              <a:t>The main purpose of this contribution is to show that collaborative sensing is feasible using existing approach.</a:t>
            </a:r>
          </a:p>
          <a:p>
            <a:endParaRPr lang="en-US" altLang="ko-KR" sz="2000" dirty="0"/>
          </a:p>
          <a:p>
            <a:r>
              <a:rPr lang="en-US" altLang="ko-KR" sz="2000" dirty="0" smtClean="0"/>
              <a:t>Straw Poll in [5] is modified and reintroduced. </a:t>
            </a:r>
            <a:endParaRPr lang="ko-KR" altLang="en-US" sz="1800"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9"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4030299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Brief Recap</a:t>
            </a:r>
            <a:endParaRPr lang="ko-KR" altLang="en-US" dirty="0"/>
          </a:p>
        </p:txBody>
      </p:sp>
      <p:sp>
        <p:nvSpPr>
          <p:cNvPr id="3" name="내용 개체 틀 2"/>
          <p:cNvSpPr>
            <a:spLocks noGrp="1"/>
          </p:cNvSpPr>
          <p:nvPr>
            <p:ph idx="1"/>
          </p:nvPr>
        </p:nvSpPr>
        <p:spPr>
          <a:xfrm>
            <a:off x="685800" y="1752600"/>
            <a:ext cx="7772400" cy="543576"/>
          </a:xfrm>
        </p:spPr>
        <p:txBody>
          <a:bodyPr/>
          <a:lstStyle/>
          <a:p>
            <a:r>
              <a:rPr lang="en-US" altLang="ko-KR" dirty="0" smtClean="0"/>
              <a:t>Configurations:</a:t>
            </a:r>
            <a:endParaRPr lang="ko-KR" altLang="en-US" dirty="0"/>
          </a:p>
        </p:txBody>
      </p:sp>
      <p:sp>
        <p:nvSpPr>
          <p:cNvPr id="6" name="슬라이드 번호 개체 틀 5"/>
          <p:cNvSpPr>
            <a:spLocks noGrp="1"/>
          </p:cNvSpPr>
          <p:nvPr>
            <p:ph type="sldNum" sz="quarter" idx="4"/>
          </p:nvPr>
        </p:nvSpPr>
        <p:spPr>
          <a:xfrm>
            <a:off x="4344988" y="6523038"/>
            <a:ext cx="530225" cy="182562"/>
          </a:xfrm>
        </p:spPr>
        <p:txBody>
          <a:bodyPr/>
          <a:lstStyle/>
          <a:p>
            <a:pPr>
              <a:defRPr/>
            </a:pPr>
            <a:r>
              <a:rPr lang="en-US" altLang="ko-KR" dirty="0" smtClean="0"/>
              <a:t>Slide </a:t>
            </a:r>
            <a:fld id="{6E0A3520-BDA5-4137-83B2-D2C57FC18B77}" type="slidenum">
              <a:rPr lang="en-US" altLang="ko-KR" smtClean="0"/>
              <a:pPr>
                <a:defRPr/>
              </a:pPr>
              <a:t>4</a:t>
            </a:fld>
            <a:endParaRPr lang="en-US" altLang="ko-KR" dirty="0"/>
          </a:p>
        </p:txBody>
      </p:sp>
      <p:sp>
        <p:nvSpPr>
          <p:cNvPr id="7" name="Rounded Rectangle 6"/>
          <p:cNvSpPr/>
          <p:nvPr/>
        </p:nvSpPr>
        <p:spPr bwMode="auto">
          <a:xfrm>
            <a:off x="1893888" y="2733023"/>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2" name="Rounded Rectangle 41"/>
          <p:cNvSpPr/>
          <p:nvPr/>
        </p:nvSpPr>
        <p:spPr bwMode="auto">
          <a:xfrm>
            <a:off x="1149305" y="4249957"/>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3" name="Rounded Rectangle 42"/>
          <p:cNvSpPr/>
          <p:nvPr/>
        </p:nvSpPr>
        <p:spPr bwMode="auto">
          <a:xfrm>
            <a:off x="2705947" y="4254311"/>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cxnSp>
        <p:nvCxnSpPr>
          <p:cNvPr id="14" name="Straight Arrow Connector 13"/>
          <p:cNvCxnSpPr>
            <a:stCxn id="42" idx="0"/>
            <a:endCxn id="7" idx="2"/>
          </p:cNvCxnSpPr>
          <p:nvPr/>
        </p:nvCxnSpPr>
        <p:spPr bwMode="auto">
          <a:xfrm flipV="1">
            <a:off x="1672923" y="3198932"/>
            <a:ext cx="744583" cy="1051025"/>
          </a:xfrm>
          <a:prstGeom prst="straightConnector1">
            <a:avLst/>
          </a:prstGeom>
          <a:solidFill>
            <a:schemeClr val="accent1"/>
          </a:solidFill>
          <a:ln w="12700" cap="flat" cmpd="sng" algn="ctr">
            <a:solidFill>
              <a:schemeClr val="tx1"/>
            </a:solidFill>
            <a:prstDash val="solid"/>
            <a:round/>
            <a:headEnd type="none" w="med" len="med"/>
            <a:tailEnd type="none" w="med" len="med"/>
          </a:ln>
          <a:effectLst/>
        </p:spPr>
      </p:cxnSp>
      <p:cxnSp>
        <p:nvCxnSpPr>
          <p:cNvPr id="47" name="Straight Arrow Connector 46"/>
          <p:cNvCxnSpPr>
            <a:stCxn id="7" idx="2"/>
            <a:endCxn id="43" idx="0"/>
          </p:cNvCxnSpPr>
          <p:nvPr/>
        </p:nvCxnSpPr>
        <p:spPr bwMode="auto">
          <a:xfrm>
            <a:off x="2417506" y="3198932"/>
            <a:ext cx="812059" cy="1055379"/>
          </a:xfrm>
          <a:prstGeom prst="straightConnector1">
            <a:avLst/>
          </a:prstGeom>
          <a:solidFill>
            <a:schemeClr val="accent1"/>
          </a:solidFill>
          <a:ln w="12700" cap="flat" cmpd="sng" algn="ctr">
            <a:solidFill>
              <a:schemeClr val="tx1"/>
            </a:solidFill>
            <a:prstDash val="solid"/>
            <a:round/>
            <a:headEnd type="none" w="med" len="med"/>
            <a:tailEnd type="none" w="med" len="med"/>
          </a:ln>
          <a:effectLst/>
        </p:spPr>
      </p:cxnSp>
      <p:sp>
        <p:nvSpPr>
          <p:cNvPr id="38" name="TextBox 37"/>
          <p:cNvSpPr txBox="1"/>
          <p:nvPr/>
        </p:nvSpPr>
        <p:spPr>
          <a:xfrm>
            <a:off x="1965452" y="2759492"/>
            <a:ext cx="875987" cy="400110"/>
          </a:xfrm>
          <a:prstGeom prst="rect">
            <a:avLst/>
          </a:prstGeom>
          <a:noFill/>
        </p:spPr>
        <p:txBody>
          <a:bodyPr wrap="square" rtlCol="0">
            <a:spAutoFit/>
          </a:bodyPr>
          <a:lstStyle/>
          <a:p>
            <a:pPr algn="ctr"/>
            <a:r>
              <a:rPr lang="en-US" sz="1000" dirty="0" smtClean="0"/>
              <a:t>Sensing </a:t>
            </a:r>
          </a:p>
          <a:p>
            <a:pPr algn="ctr"/>
            <a:r>
              <a:rPr lang="en-US" sz="1000" dirty="0" smtClean="0"/>
              <a:t>Initiator (AP)</a:t>
            </a:r>
            <a:endParaRPr lang="en-US" sz="1000" dirty="0"/>
          </a:p>
        </p:txBody>
      </p:sp>
      <p:sp>
        <p:nvSpPr>
          <p:cNvPr id="86" name="TextBox 85"/>
          <p:cNvSpPr txBox="1"/>
          <p:nvPr/>
        </p:nvSpPr>
        <p:spPr>
          <a:xfrm>
            <a:off x="2825000" y="4284111"/>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2</a:t>
            </a:r>
            <a:endParaRPr lang="en-US" sz="1000" dirty="0"/>
          </a:p>
        </p:txBody>
      </p:sp>
      <p:sp>
        <p:nvSpPr>
          <p:cNvPr id="90" name="TextBox 89"/>
          <p:cNvSpPr txBox="1"/>
          <p:nvPr/>
        </p:nvSpPr>
        <p:spPr>
          <a:xfrm>
            <a:off x="1245736" y="4293701"/>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1</a:t>
            </a:r>
            <a:endParaRPr lang="en-US" sz="1000" dirty="0"/>
          </a:p>
        </p:txBody>
      </p:sp>
      <p:sp>
        <p:nvSpPr>
          <p:cNvPr id="39" name="Rounded Rectangle 38"/>
          <p:cNvSpPr/>
          <p:nvPr/>
        </p:nvSpPr>
        <p:spPr bwMode="auto">
          <a:xfrm>
            <a:off x="762000" y="2514600"/>
            <a:ext cx="3265487" cy="2733024"/>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cxnSp>
        <p:nvCxnSpPr>
          <p:cNvPr id="32" name="Straight Arrow Connector 31"/>
          <p:cNvCxnSpPr>
            <a:stCxn id="42" idx="3"/>
            <a:endCxn id="43" idx="1"/>
          </p:cNvCxnSpPr>
          <p:nvPr/>
        </p:nvCxnSpPr>
        <p:spPr bwMode="auto">
          <a:xfrm>
            <a:off x="2196541" y="4482912"/>
            <a:ext cx="509406" cy="4354"/>
          </a:xfrm>
          <a:prstGeom prst="straightConnector1">
            <a:avLst/>
          </a:prstGeom>
          <a:solidFill>
            <a:schemeClr val="accent1"/>
          </a:solidFill>
          <a:ln w="12700" cap="flat" cmpd="sng" algn="ctr">
            <a:solidFill>
              <a:schemeClr val="tx1"/>
            </a:solidFill>
            <a:prstDash val="solid"/>
            <a:round/>
            <a:headEnd type="none" w="med" len="med"/>
            <a:tailEnd type="none" w="med" len="med"/>
          </a:ln>
          <a:effectLst/>
        </p:spPr>
      </p:cxnSp>
      <p:sp>
        <p:nvSpPr>
          <p:cNvPr id="36" name="TextBox 35"/>
          <p:cNvSpPr txBox="1"/>
          <p:nvPr/>
        </p:nvSpPr>
        <p:spPr>
          <a:xfrm>
            <a:off x="4468601" y="2272972"/>
            <a:ext cx="4210564" cy="3046988"/>
          </a:xfrm>
          <a:prstGeom prst="rect">
            <a:avLst/>
          </a:prstGeom>
          <a:noFill/>
        </p:spPr>
        <p:txBody>
          <a:bodyPr wrap="square" rtlCol="0">
            <a:spAutoFit/>
          </a:bodyPr>
          <a:lstStyle/>
          <a:p>
            <a:pPr marL="171450" indent="-171450">
              <a:buFont typeface="Arial" panose="020B0604020202020204" pitchFamily="34" charset="0"/>
              <a:buChar char="•"/>
            </a:pPr>
            <a:r>
              <a:rPr lang="en-US" sz="1600" dirty="0" smtClean="0"/>
              <a:t>Example configuration: One initiator (AP) and two responders.</a:t>
            </a:r>
          </a:p>
          <a:p>
            <a:pPr marL="171450" indent="-171450">
              <a:buFont typeface="Arial" panose="020B0604020202020204" pitchFamily="34" charset="0"/>
              <a:buChar char="•"/>
            </a:pPr>
            <a:r>
              <a:rPr lang="en-US" sz="1600" dirty="0" smtClean="0"/>
              <a:t>AP is triggering the sensing transmissions and </a:t>
            </a:r>
          </a:p>
          <a:p>
            <a:r>
              <a:rPr lang="en-US" sz="1600" dirty="0"/>
              <a:t> </a:t>
            </a:r>
            <a:r>
              <a:rPr lang="en-US" sz="1600" dirty="0" smtClean="0"/>
              <a:t>   requesting feedbacks.</a:t>
            </a:r>
          </a:p>
          <a:p>
            <a:pPr marL="171450" indent="-171450">
              <a:buFont typeface="Arial" panose="020B0604020202020204" pitchFamily="34" charset="0"/>
              <a:buChar char="•"/>
            </a:pPr>
            <a:r>
              <a:rPr lang="en-US" sz="1600" dirty="0" smtClean="0"/>
              <a:t>Sensing transmission and feedback may be measurement instance-based [3] when a session consists of multiple measurement instances.</a:t>
            </a:r>
          </a:p>
          <a:p>
            <a:pPr marL="171450" indent="-171450">
              <a:buFont typeface="Arial" panose="020B0604020202020204" pitchFamily="34" charset="0"/>
              <a:buChar char="•"/>
            </a:pPr>
            <a:r>
              <a:rPr lang="en-US" sz="1600" dirty="0" smtClean="0"/>
              <a:t>Illustration is based on measurement instance-based.</a:t>
            </a:r>
          </a:p>
          <a:p>
            <a:pPr marL="171450" indent="-171450">
              <a:buFont typeface="Arial" panose="020B0604020202020204" pitchFamily="34" charset="0"/>
              <a:buChar char="•"/>
            </a:pPr>
            <a:r>
              <a:rPr lang="en-US" sz="1600" dirty="0" smtClean="0"/>
              <a:t>Each measurement instances has sensing measurement and feedback phases.</a:t>
            </a:r>
            <a:endParaRPr lang="en-US" sz="1600" dirty="0"/>
          </a:p>
        </p:txBody>
      </p:sp>
      <p:sp>
        <p:nvSpPr>
          <p:cNvPr id="4" name="TextBox 3"/>
          <p:cNvSpPr txBox="1"/>
          <p:nvPr/>
        </p:nvSpPr>
        <p:spPr>
          <a:xfrm>
            <a:off x="979486" y="5721444"/>
            <a:ext cx="7402513" cy="646331"/>
          </a:xfrm>
          <a:prstGeom prst="rect">
            <a:avLst/>
          </a:prstGeom>
          <a:noFill/>
        </p:spPr>
        <p:txBody>
          <a:bodyPr wrap="square" rtlCol="0">
            <a:spAutoFit/>
          </a:bodyPr>
          <a:lstStyle/>
          <a:p>
            <a:pPr marL="171450" indent="-171450">
              <a:buFont typeface="Arial" panose="020B0604020202020204" pitchFamily="34" charset="0"/>
              <a:buChar char="•"/>
            </a:pPr>
            <a:r>
              <a:rPr lang="en-US" sz="1800" dirty="0"/>
              <a:t>A WLAN sensing procedure may be comprised of multiple sensing measurement instances </a:t>
            </a:r>
            <a:r>
              <a:rPr lang="en-US" sz="1800" dirty="0" smtClean="0"/>
              <a:t>(</a:t>
            </a:r>
            <a:r>
              <a:rPr lang="en-US" sz="1800" dirty="0"/>
              <a:t>Motion </a:t>
            </a:r>
            <a:r>
              <a:rPr lang="en-US" sz="1800" dirty="0" smtClean="0"/>
              <a:t>14).</a:t>
            </a:r>
            <a:endParaRPr lang="en-US" sz="1800" dirty="0"/>
          </a:p>
        </p:txBody>
      </p:sp>
      <p:sp>
        <p:nvSpPr>
          <p:cNvPr id="20"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375522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Brief Recap (Cont’d)</a:t>
            </a:r>
            <a:endParaRPr lang="ko-KR" altLang="en-US" dirty="0"/>
          </a:p>
        </p:txBody>
      </p:sp>
      <p:sp>
        <p:nvSpPr>
          <p:cNvPr id="3" name="내용 개체 틀 2"/>
          <p:cNvSpPr>
            <a:spLocks noGrp="1"/>
          </p:cNvSpPr>
          <p:nvPr>
            <p:ph idx="1"/>
          </p:nvPr>
        </p:nvSpPr>
        <p:spPr>
          <a:xfrm>
            <a:off x="685800" y="1752600"/>
            <a:ext cx="7772400" cy="543576"/>
          </a:xfrm>
        </p:spPr>
        <p:txBody>
          <a:bodyPr/>
          <a:lstStyle/>
          <a:p>
            <a:r>
              <a:rPr lang="en-US" altLang="ko-KR" dirty="0" smtClean="0"/>
              <a:t>Configurations:</a:t>
            </a:r>
            <a:endParaRPr lang="ko-KR" altLang="en-US" dirty="0"/>
          </a:p>
        </p:txBody>
      </p:sp>
      <p:sp>
        <p:nvSpPr>
          <p:cNvPr id="6" name="슬라이드 번호 개체 틀 5"/>
          <p:cNvSpPr>
            <a:spLocks noGrp="1"/>
          </p:cNvSpPr>
          <p:nvPr>
            <p:ph type="sldNum" sz="quarter" idx="4"/>
          </p:nvPr>
        </p:nvSpPr>
        <p:spPr>
          <a:xfrm>
            <a:off x="4344988" y="6523038"/>
            <a:ext cx="530225" cy="182562"/>
          </a:xfrm>
        </p:spPr>
        <p:txBody>
          <a:bodyPr/>
          <a:lstStyle/>
          <a:p>
            <a:pPr>
              <a:defRPr/>
            </a:pPr>
            <a:r>
              <a:rPr lang="en-US" altLang="ko-KR" dirty="0" smtClean="0"/>
              <a:t>Slide </a:t>
            </a:r>
            <a:fld id="{6E0A3520-BDA5-4137-83B2-D2C57FC18B77}" type="slidenum">
              <a:rPr lang="en-US" altLang="ko-KR" smtClean="0"/>
              <a:pPr>
                <a:defRPr/>
              </a:pPr>
              <a:t>5</a:t>
            </a:fld>
            <a:endParaRPr lang="en-US" altLang="ko-KR" dirty="0"/>
          </a:p>
        </p:txBody>
      </p:sp>
      <p:sp>
        <p:nvSpPr>
          <p:cNvPr id="7" name="Rounded Rectangle 6"/>
          <p:cNvSpPr/>
          <p:nvPr/>
        </p:nvSpPr>
        <p:spPr bwMode="auto">
          <a:xfrm>
            <a:off x="1733868" y="2666999"/>
            <a:ext cx="1047236" cy="465909"/>
          </a:xfrm>
          <a:prstGeom prst="roundRect">
            <a:avLst/>
          </a:prstGeom>
          <a:noFill/>
          <a:ln w="28575" cap="flat" cmpd="sng" algn="ctr">
            <a:solidFill>
              <a:srgbClr val="0000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2" name="Rounded Rectangle 41"/>
          <p:cNvSpPr/>
          <p:nvPr/>
        </p:nvSpPr>
        <p:spPr bwMode="auto">
          <a:xfrm>
            <a:off x="989285" y="4183933"/>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3" name="Rounded Rectangle 42"/>
          <p:cNvSpPr/>
          <p:nvPr/>
        </p:nvSpPr>
        <p:spPr bwMode="auto">
          <a:xfrm>
            <a:off x="2545927" y="4188287"/>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cxnSp>
        <p:nvCxnSpPr>
          <p:cNvPr id="14" name="Straight Arrow Connector 13"/>
          <p:cNvCxnSpPr>
            <a:stCxn id="42" idx="0"/>
            <a:endCxn id="7" idx="2"/>
          </p:cNvCxnSpPr>
          <p:nvPr/>
        </p:nvCxnSpPr>
        <p:spPr bwMode="auto">
          <a:xfrm flipV="1">
            <a:off x="1512903" y="3132908"/>
            <a:ext cx="744583" cy="1051025"/>
          </a:xfrm>
          <a:prstGeom prst="straightConnector1">
            <a:avLst/>
          </a:prstGeom>
          <a:solidFill>
            <a:schemeClr val="accent1"/>
          </a:solidFill>
          <a:ln w="19050" cap="flat" cmpd="sng" algn="ctr">
            <a:solidFill>
              <a:srgbClr val="0000FF"/>
            </a:solidFill>
            <a:prstDash val="solid"/>
            <a:round/>
            <a:headEnd type="triangle" w="med" len="med"/>
            <a:tailEnd type="none" w="med" len="med"/>
          </a:ln>
          <a:effectLst/>
        </p:spPr>
      </p:cxnSp>
      <p:cxnSp>
        <p:nvCxnSpPr>
          <p:cNvPr id="47" name="Straight Arrow Connector 46"/>
          <p:cNvCxnSpPr>
            <a:stCxn id="7" idx="2"/>
            <a:endCxn id="43" idx="0"/>
          </p:cNvCxnSpPr>
          <p:nvPr/>
        </p:nvCxnSpPr>
        <p:spPr bwMode="auto">
          <a:xfrm>
            <a:off x="2257486" y="3132908"/>
            <a:ext cx="812059" cy="1055379"/>
          </a:xfrm>
          <a:prstGeom prst="straightConnector1">
            <a:avLst/>
          </a:prstGeom>
          <a:solidFill>
            <a:schemeClr val="accent1"/>
          </a:solidFill>
          <a:ln w="19050" cap="flat" cmpd="sng" algn="ctr">
            <a:solidFill>
              <a:srgbClr val="0000FF"/>
            </a:solidFill>
            <a:prstDash val="solid"/>
            <a:round/>
            <a:headEnd type="none" w="med" len="med"/>
            <a:tailEnd type="triangle" w="med" len="med"/>
          </a:ln>
          <a:effectLst/>
        </p:spPr>
      </p:cxnSp>
      <p:sp>
        <p:nvSpPr>
          <p:cNvPr id="38" name="TextBox 37"/>
          <p:cNvSpPr txBox="1"/>
          <p:nvPr/>
        </p:nvSpPr>
        <p:spPr>
          <a:xfrm>
            <a:off x="1805432" y="2693468"/>
            <a:ext cx="875987" cy="400110"/>
          </a:xfrm>
          <a:prstGeom prst="rect">
            <a:avLst/>
          </a:prstGeom>
          <a:noFill/>
        </p:spPr>
        <p:txBody>
          <a:bodyPr wrap="square" rtlCol="0">
            <a:spAutoFit/>
          </a:bodyPr>
          <a:lstStyle/>
          <a:p>
            <a:pPr algn="ctr"/>
            <a:r>
              <a:rPr lang="en-US" sz="1000" dirty="0" smtClean="0"/>
              <a:t>Sensing </a:t>
            </a:r>
          </a:p>
          <a:p>
            <a:pPr algn="ctr"/>
            <a:r>
              <a:rPr lang="en-US" sz="1000" dirty="0" smtClean="0"/>
              <a:t>Initiator (AP)</a:t>
            </a:r>
            <a:endParaRPr lang="en-US" sz="1000" dirty="0"/>
          </a:p>
        </p:txBody>
      </p:sp>
      <p:sp>
        <p:nvSpPr>
          <p:cNvPr id="86" name="TextBox 85"/>
          <p:cNvSpPr txBox="1"/>
          <p:nvPr/>
        </p:nvSpPr>
        <p:spPr>
          <a:xfrm>
            <a:off x="2664980" y="4218087"/>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2</a:t>
            </a:r>
            <a:endParaRPr lang="en-US" sz="1000" dirty="0"/>
          </a:p>
        </p:txBody>
      </p:sp>
      <p:sp>
        <p:nvSpPr>
          <p:cNvPr id="90" name="TextBox 89"/>
          <p:cNvSpPr txBox="1"/>
          <p:nvPr/>
        </p:nvSpPr>
        <p:spPr>
          <a:xfrm>
            <a:off x="1085716" y="4242081"/>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1</a:t>
            </a:r>
            <a:endParaRPr lang="en-US" sz="1000" dirty="0"/>
          </a:p>
        </p:txBody>
      </p:sp>
      <p:sp>
        <p:nvSpPr>
          <p:cNvPr id="39" name="Rounded Rectangle 38"/>
          <p:cNvSpPr/>
          <p:nvPr/>
        </p:nvSpPr>
        <p:spPr bwMode="auto">
          <a:xfrm>
            <a:off x="601980" y="2448576"/>
            <a:ext cx="3265487" cy="2733024"/>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TextBox 39"/>
          <p:cNvSpPr txBox="1"/>
          <p:nvPr/>
        </p:nvSpPr>
        <p:spPr>
          <a:xfrm>
            <a:off x="577805" y="5396193"/>
            <a:ext cx="3996415" cy="1015663"/>
          </a:xfrm>
          <a:prstGeom prst="rect">
            <a:avLst/>
          </a:prstGeom>
          <a:noFill/>
        </p:spPr>
        <p:txBody>
          <a:bodyPr wrap="none" rtlCol="0">
            <a:spAutoFit/>
          </a:bodyPr>
          <a:lstStyle/>
          <a:p>
            <a:r>
              <a:rPr lang="en-US" dirty="0" smtClean="0"/>
              <a:t>1</a:t>
            </a:r>
            <a:r>
              <a:rPr lang="en-US" baseline="30000" dirty="0" smtClean="0"/>
              <a:t>st</a:t>
            </a:r>
            <a:r>
              <a:rPr lang="en-US" dirty="0" smtClean="0"/>
              <a:t> measurement instance: Transmission</a:t>
            </a:r>
          </a:p>
          <a:p>
            <a:endParaRPr lang="en-US" dirty="0" smtClean="0"/>
          </a:p>
          <a:p>
            <a:pPr marL="171450" indent="-171450">
              <a:buFont typeface="Arial" panose="020B0604020202020204" pitchFamily="34" charset="0"/>
              <a:buChar char="•"/>
            </a:pPr>
            <a:r>
              <a:rPr lang="en-US" dirty="0"/>
              <a:t>Initiator transmits and two responders receive.</a:t>
            </a:r>
          </a:p>
          <a:p>
            <a:pPr marL="171450" indent="-171450">
              <a:buFont typeface="Arial" panose="020B0604020202020204" pitchFamily="34" charset="0"/>
              <a:buChar char="•"/>
            </a:pPr>
            <a:r>
              <a:rPr lang="en-US" dirty="0"/>
              <a:t>Available channel information: Initiator to responder 1 </a:t>
            </a:r>
            <a:r>
              <a:rPr lang="en-US" dirty="0" smtClean="0"/>
              <a:t>and</a:t>
            </a:r>
          </a:p>
          <a:p>
            <a:r>
              <a:rPr lang="en-US" dirty="0"/>
              <a:t> </a:t>
            </a:r>
            <a:r>
              <a:rPr lang="en-US" dirty="0" smtClean="0"/>
              <a:t>   initiator </a:t>
            </a:r>
            <a:r>
              <a:rPr lang="en-US" dirty="0"/>
              <a:t>to responder </a:t>
            </a:r>
            <a:r>
              <a:rPr lang="en-US" dirty="0" smtClean="0"/>
              <a:t>2</a:t>
            </a:r>
            <a:endParaRPr lang="en-US" dirty="0"/>
          </a:p>
        </p:txBody>
      </p:sp>
      <p:sp>
        <p:nvSpPr>
          <p:cNvPr id="54"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18" name="Rounded Rectangle 17"/>
          <p:cNvSpPr/>
          <p:nvPr/>
        </p:nvSpPr>
        <p:spPr bwMode="auto">
          <a:xfrm>
            <a:off x="6316981" y="2666999"/>
            <a:ext cx="1047236" cy="465909"/>
          </a:xfrm>
          <a:prstGeom prst="roundRect">
            <a:avLst/>
          </a:prstGeom>
          <a:noFill/>
          <a:ln w="28575" cap="flat" cmpd="sng" algn="ctr">
            <a:solidFill>
              <a:srgbClr val="0000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19" name="Rounded Rectangle 18"/>
          <p:cNvSpPr/>
          <p:nvPr/>
        </p:nvSpPr>
        <p:spPr bwMode="auto">
          <a:xfrm>
            <a:off x="5572398" y="4183933"/>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0" name="Rounded Rectangle 19"/>
          <p:cNvSpPr/>
          <p:nvPr/>
        </p:nvSpPr>
        <p:spPr bwMode="auto">
          <a:xfrm>
            <a:off x="7129040" y="4188287"/>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cxnSp>
        <p:nvCxnSpPr>
          <p:cNvPr id="21" name="Straight Arrow Connector 20"/>
          <p:cNvCxnSpPr/>
          <p:nvPr/>
        </p:nvCxnSpPr>
        <p:spPr bwMode="auto">
          <a:xfrm flipV="1">
            <a:off x="6105069" y="3151726"/>
            <a:ext cx="514565" cy="1019347"/>
          </a:xfrm>
          <a:prstGeom prst="straightConnector1">
            <a:avLst/>
          </a:prstGeom>
          <a:solidFill>
            <a:schemeClr val="accent1"/>
          </a:solidFill>
          <a:ln w="19050" cap="flat" cmpd="sng" algn="ctr">
            <a:solidFill>
              <a:srgbClr val="0000FF"/>
            </a:solidFill>
            <a:prstDash val="dash"/>
            <a:round/>
            <a:headEnd type="none" w="med" len="med"/>
            <a:tailEnd type="triangle" w="med" len="med"/>
          </a:ln>
          <a:effectLst/>
        </p:spPr>
      </p:cxnSp>
      <p:cxnSp>
        <p:nvCxnSpPr>
          <p:cNvPr id="22" name="Straight Arrow Connector 21"/>
          <p:cNvCxnSpPr>
            <a:endCxn id="20" idx="0"/>
          </p:cNvCxnSpPr>
          <p:nvPr/>
        </p:nvCxnSpPr>
        <p:spPr bwMode="auto">
          <a:xfrm>
            <a:off x="7006939" y="3151726"/>
            <a:ext cx="645719" cy="1036561"/>
          </a:xfrm>
          <a:prstGeom prst="straightConnector1">
            <a:avLst/>
          </a:prstGeom>
          <a:solidFill>
            <a:schemeClr val="accent1"/>
          </a:solidFill>
          <a:ln w="19050" cap="flat" cmpd="sng" algn="ctr">
            <a:solidFill>
              <a:srgbClr val="0000FF"/>
            </a:solidFill>
            <a:prstDash val="dash"/>
            <a:round/>
            <a:headEnd type="triangle" w="med" len="med"/>
            <a:tailEnd type="none" w="med" len="med"/>
          </a:ln>
          <a:effectLst/>
        </p:spPr>
      </p:cxnSp>
      <p:sp>
        <p:nvSpPr>
          <p:cNvPr id="23" name="TextBox 22"/>
          <p:cNvSpPr txBox="1"/>
          <p:nvPr/>
        </p:nvSpPr>
        <p:spPr>
          <a:xfrm>
            <a:off x="6388545" y="2693468"/>
            <a:ext cx="875987" cy="400110"/>
          </a:xfrm>
          <a:prstGeom prst="rect">
            <a:avLst/>
          </a:prstGeom>
          <a:noFill/>
        </p:spPr>
        <p:txBody>
          <a:bodyPr wrap="square" rtlCol="0">
            <a:spAutoFit/>
          </a:bodyPr>
          <a:lstStyle/>
          <a:p>
            <a:pPr algn="ctr"/>
            <a:r>
              <a:rPr lang="en-US" sz="1000" dirty="0" smtClean="0"/>
              <a:t>Sensing </a:t>
            </a:r>
          </a:p>
          <a:p>
            <a:pPr algn="ctr"/>
            <a:r>
              <a:rPr lang="en-US" sz="1000" dirty="0" smtClean="0"/>
              <a:t>Initiator (AP)</a:t>
            </a:r>
            <a:endParaRPr lang="en-US" sz="1000" dirty="0"/>
          </a:p>
        </p:txBody>
      </p:sp>
      <p:sp>
        <p:nvSpPr>
          <p:cNvPr id="24" name="TextBox 23"/>
          <p:cNvSpPr txBox="1"/>
          <p:nvPr/>
        </p:nvSpPr>
        <p:spPr>
          <a:xfrm>
            <a:off x="7248093" y="4218087"/>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2</a:t>
            </a:r>
            <a:endParaRPr lang="en-US" sz="1000" dirty="0"/>
          </a:p>
        </p:txBody>
      </p:sp>
      <p:sp>
        <p:nvSpPr>
          <p:cNvPr id="25" name="TextBox 24"/>
          <p:cNvSpPr txBox="1"/>
          <p:nvPr/>
        </p:nvSpPr>
        <p:spPr>
          <a:xfrm>
            <a:off x="5668829" y="4242081"/>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1</a:t>
            </a:r>
            <a:endParaRPr lang="en-US" sz="1000" dirty="0"/>
          </a:p>
        </p:txBody>
      </p:sp>
      <p:sp>
        <p:nvSpPr>
          <p:cNvPr id="26" name="Rounded Rectangle 25"/>
          <p:cNvSpPr/>
          <p:nvPr/>
        </p:nvSpPr>
        <p:spPr bwMode="auto">
          <a:xfrm>
            <a:off x="5185093" y="2448576"/>
            <a:ext cx="3265487" cy="2733024"/>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TextBox 30"/>
          <p:cNvSpPr txBox="1"/>
          <p:nvPr/>
        </p:nvSpPr>
        <p:spPr>
          <a:xfrm>
            <a:off x="4828330" y="5396193"/>
            <a:ext cx="3797835" cy="830997"/>
          </a:xfrm>
          <a:prstGeom prst="rect">
            <a:avLst/>
          </a:prstGeom>
          <a:noFill/>
        </p:spPr>
        <p:txBody>
          <a:bodyPr wrap="none" rtlCol="0">
            <a:spAutoFit/>
          </a:bodyPr>
          <a:lstStyle/>
          <a:p>
            <a:r>
              <a:rPr lang="en-US" dirty="0" smtClean="0"/>
              <a:t>1</a:t>
            </a:r>
            <a:r>
              <a:rPr lang="en-US" baseline="30000" dirty="0" smtClean="0"/>
              <a:t>st</a:t>
            </a:r>
            <a:r>
              <a:rPr lang="en-US" dirty="0" smtClean="0"/>
              <a:t> measurement instance: Feedback</a:t>
            </a:r>
          </a:p>
          <a:p>
            <a:endParaRPr lang="en-US" dirty="0" smtClean="0"/>
          </a:p>
          <a:p>
            <a:pPr marL="171450" indent="-171450">
              <a:buFont typeface="Arial" panose="020B0604020202020204" pitchFamily="34" charset="0"/>
              <a:buChar char="•"/>
            </a:pPr>
            <a:r>
              <a:rPr lang="en-US" dirty="0" smtClean="0"/>
              <a:t>Two responders feedback the measurements to initiator.</a:t>
            </a:r>
            <a:endParaRPr lang="en-US" dirty="0"/>
          </a:p>
          <a:p>
            <a:endParaRPr lang="en-US" dirty="0"/>
          </a:p>
        </p:txBody>
      </p:sp>
      <p:sp>
        <p:nvSpPr>
          <p:cNvPr id="4" name="TextBox 3"/>
          <p:cNvSpPr txBox="1"/>
          <p:nvPr/>
        </p:nvSpPr>
        <p:spPr>
          <a:xfrm>
            <a:off x="2928985" y="2693468"/>
            <a:ext cx="838691" cy="430887"/>
          </a:xfrm>
          <a:prstGeom prst="rect">
            <a:avLst/>
          </a:prstGeom>
          <a:noFill/>
        </p:spPr>
        <p:txBody>
          <a:bodyPr wrap="none" rtlCol="0">
            <a:spAutoFit/>
          </a:bodyPr>
          <a:lstStyle/>
          <a:p>
            <a:pPr algn="ctr"/>
            <a:r>
              <a:rPr lang="en-US" sz="1100" dirty="0" smtClean="0"/>
              <a:t>Sensing </a:t>
            </a:r>
          </a:p>
          <a:p>
            <a:pPr algn="ctr"/>
            <a:r>
              <a:rPr lang="en-US" sz="1100" dirty="0"/>
              <a:t>T</a:t>
            </a:r>
            <a:r>
              <a:rPr lang="en-US" sz="1100" dirty="0" smtClean="0"/>
              <a:t>ransmitter</a:t>
            </a:r>
            <a:endParaRPr lang="en-US" sz="1100" dirty="0"/>
          </a:p>
        </p:txBody>
      </p:sp>
      <p:sp>
        <p:nvSpPr>
          <p:cNvPr id="28" name="TextBox 27"/>
          <p:cNvSpPr txBox="1"/>
          <p:nvPr/>
        </p:nvSpPr>
        <p:spPr>
          <a:xfrm>
            <a:off x="1145767" y="4686954"/>
            <a:ext cx="681597" cy="430887"/>
          </a:xfrm>
          <a:prstGeom prst="rect">
            <a:avLst/>
          </a:prstGeom>
          <a:noFill/>
        </p:spPr>
        <p:txBody>
          <a:bodyPr wrap="none" rtlCol="0">
            <a:spAutoFit/>
          </a:bodyPr>
          <a:lstStyle/>
          <a:p>
            <a:pPr algn="ctr"/>
            <a:r>
              <a:rPr lang="en-US" sz="1100" dirty="0" smtClean="0"/>
              <a:t>Sensing </a:t>
            </a:r>
          </a:p>
          <a:p>
            <a:pPr algn="ctr"/>
            <a:r>
              <a:rPr lang="en-US" sz="1100" dirty="0" smtClean="0"/>
              <a:t>Receiver</a:t>
            </a:r>
            <a:endParaRPr lang="en-US" sz="1100" dirty="0"/>
          </a:p>
        </p:txBody>
      </p:sp>
      <p:sp>
        <p:nvSpPr>
          <p:cNvPr id="29" name="TextBox 28"/>
          <p:cNvSpPr txBox="1"/>
          <p:nvPr/>
        </p:nvSpPr>
        <p:spPr>
          <a:xfrm>
            <a:off x="2781104" y="4700217"/>
            <a:ext cx="681597" cy="430887"/>
          </a:xfrm>
          <a:prstGeom prst="rect">
            <a:avLst/>
          </a:prstGeom>
          <a:noFill/>
        </p:spPr>
        <p:txBody>
          <a:bodyPr wrap="none" rtlCol="0">
            <a:spAutoFit/>
          </a:bodyPr>
          <a:lstStyle/>
          <a:p>
            <a:pPr algn="ctr"/>
            <a:r>
              <a:rPr lang="en-US" sz="1100" dirty="0" smtClean="0"/>
              <a:t>Sensing </a:t>
            </a:r>
          </a:p>
          <a:p>
            <a:pPr algn="ctr"/>
            <a:r>
              <a:rPr lang="en-US" sz="1100" dirty="0" smtClean="0"/>
              <a:t>Receiver</a:t>
            </a:r>
            <a:endParaRPr lang="en-US" sz="1100" dirty="0"/>
          </a:p>
        </p:txBody>
      </p:sp>
      <p:sp>
        <p:nvSpPr>
          <p:cNvPr id="30"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3630243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Brief Recap (Cont’d)</a:t>
            </a:r>
            <a:endParaRPr lang="ko-KR" altLang="en-US" dirty="0"/>
          </a:p>
        </p:txBody>
      </p:sp>
      <p:sp>
        <p:nvSpPr>
          <p:cNvPr id="3" name="내용 개체 틀 2"/>
          <p:cNvSpPr>
            <a:spLocks noGrp="1"/>
          </p:cNvSpPr>
          <p:nvPr>
            <p:ph idx="1"/>
          </p:nvPr>
        </p:nvSpPr>
        <p:spPr>
          <a:xfrm>
            <a:off x="685800" y="1752600"/>
            <a:ext cx="7772400" cy="543576"/>
          </a:xfrm>
        </p:spPr>
        <p:txBody>
          <a:bodyPr/>
          <a:lstStyle/>
          <a:p>
            <a:r>
              <a:rPr lang="en-US" altLang="ko-KR" dirty="0" smtClean="0"/>
              <a:t>Configurations:</a:t>
            </a:r>
            <a:endParaRPr lang="ko-KR" altLang="en-US" dirty="0"/>
          </a:p>
        </p:txBody>
      </p:sp>
      <p:sp>
        <p:nvSpPr>
          <p:cNvPr id="6" name="슬라이드 번호 개체 틀 5"/>
          <p:cNvSpPr>
            <a:spLocks noGrp="1"/>
          </p:cNvSpPr>
          <p:nvPr>
            <p:ph type="sldNum" sz="quarter" idx="4"/>
          </p:nvPr>
        </p:nvSpPr>
        <p:spPr>
          <a:xfrm>
            <a:off x="4344988" y="6523038"/>
            <a:ext cx="530225" cy="182562"/>
          </a:xfrm>
        </p:spPr>
        <p:txBody>
          <a:bodyPr/>
          <a:lstStyle/>
          <a:p>
            <a:pPr>
              <a:defRPr/>
            </a:pPr>
            <a:r>
              <a:rPr lang="en-US" altLang="ko-KR" dirty="0" smtClean="0"/>
              <a:t>Slide </a:t>
            </a:r>
            <a:fld id="{6E0A3520-BDA5-4137-83B2-D2C57FC18B77}" type="slidenum">
              <a:rPr lang="en-US" altLang="ko-KR" smtClean="0"/>
              <a:pPr>
                <a:defRPr/>
              </a:pPr>
              <a:t>6</a:t>
            </a:fld>
            <a:endParaRPr lang="en-US" altLang="ko-KR" dirty="0"/>
          </a:p>
        </p:txBody>
      </p:sp>
      <p:sp>
        <p:nvSpPr>
          <p:cNvPr id="7" name="Rounded Rectangle 6"/>
          <p:cNvSpPr/>
          <p:nvPr/>
        </p:nvSpPr>
        <p:spPr bwMode="auto">
          <a:xfrm>
            <a:off x="1741488" y="2846142"/>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sp>
        <p:nvSpPr>
          <p:cNvPr id="42" name="Rounded Rectangle 41"/>
          <p:cNvSpPr/>
          <p:nvPr/>
        </p:nvSpPr>
        <p:spPr bwMode="auto">
          <a:xfrm>
            <a:off x="996905" y="4363076"/>
            <a:ext cx="1047236" cy="465909"/>
          </a:xfrm>
          <a:prstGeom prst="roundRect">
            <a:avLst/>
          </a:prstGeom>
          <a:noFill/>
          <a:ln w="28575" cap="flat" cmpd="sng" algn="ctr">
            <a:solidFill>
              <a:srgbClr val="0000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sp>
        <p:nvSpPr>
          <p:cNvPr id="43" name="Rounded Rectangle 42"/>
          <p:cNvSpPr/>
          <p:nvPr/>
        </p:nvSpPr>
        <p:spPr bwMode="auto">
          <a:xfrm>
            <a:off x="2553547" y="4367430"/>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cxnSp>
        <p:nvCxnSpPr>
          <p:cNvPr id="14" name="Straight Arrow Connector 13"/>
          <p:cNvCxnSpPr>
            <a:stCxn id="42" idx="0"/>
            <a:endCxn id="7" idx="2"/>
          </p:cNvCxnSpPr>
          <p:nvPr/>
        </p:nvCxnSpPr>
        <p:spPr bwMode="auto">
          <a:xfrm flipV="1">
            <a:off x="1520523" y="3312051"/>
            <a:ext cx="744583" cy="1051025"/>
          </a:xfrm>
          <a:prstGeom prst="straightConnector1">
            <a:avLst/>
          </a:prstGeom>
          <a:solidFill>
            <a:schemeClr val="accent1"/>
          </a:solidFill>
          <a:ln w="19050" cap="flat" cmpd="sng" algn="ctr">
            <a:solidFill>
              <a:srgbClr val="0000CC"/>
            </a:solidFill>
            <a:prstDash val="solid"/>
            <a:round/>
            <a:headEnd type="none" w="med" len="med"/>
            <a:tailEnd type="triangle" w="med" len="med"/>
          </a:ln>
          <a:effectLst/>
        </p:spPr>
      </p:cxnSp>
      <p:cxnSp>
        <p:nvCxnSpPr>
          <p:cNvPr id="47" name="Straight Arrow Connector 46"/>
          <p:cNvCxnSpPr>
            <a:stCxn id="42" idx="3"/>
            <a:endCxn id="43" idx="1"/>
          </p:cNvCxnSpPr>
          <p:nvPr/>
        </p:nvCxnSpPr>
        <p:spPr bwMode="auto">
          <a:xfrm>
            <a:off x="2044141" y="4596031"/>
            <a:ext cx="509406" cy="4354"/>
          </a:xfrm>
          <a:prstGeom prst="straightConnector1">
            <a:avLst/>
          </a:prstGeom>
          <a:solidFill>
            <a:schemeClr val="accent1"/>
          </a:solidFill>
          <a:ln w="19050" cap="flat" cmpd="sng" algn="ctr">
            <a:solidFill>
              <a:srgbClr val="0000FF"/>
            </a:solidFill>
            <a:prstDash val="solid"/>
            <a:round/>
            <a:headEnd type="none" w="med" len="med"/>
            <a:tailEnd type="triangle" w="med" len="med"/>
          </a:ln>
          <a:effectLst/>
        </p:spPr>
      </p:cxnSp>
      <p:sp>
        <p:nvSpPr>
          <p:cNvPr id="38" name="TextBox 37"/>
          <p:cNvSpPr txBox="1"/>
          <p:nvPr/>
        </p:nvSpPr>
        <p:spPr>
          <a:xfrm>
            <a:off x="1813052" y="2872611"/>
            <a:ext cx="875987" cy="400110"/>
          </a:xfrm>
          <a:prstGeom prst="rect">
            <a:avLst/>
          </a:prstGeom>
          <a:noFill/>
        </p:spPr>
        <p:txBody>
          <a:bodyPr wrap="square" rtlCol="0">
            <a:spAutoFit/>
          </a:bodyPr>
          <a:lstStyle/>
          <a:p>
            <a:pPr algn="ctr"/>
            <a:r>
              <a:rPr lang="en-US" sz="1000" dirty="0" smtClean="0"/>
              <a:t>Sensing </a:t>
            </a:r>
          </a:p>
          <a:p>
            <a:pPr algn="ctr"/>
            <a:r>
              <a:rPr lang="en-US" sz="1000" dirty="0" smtClean="0"/>
              <a:t>Initiator (AP)</a:t>
            </a:r>
            <a:endParaRPr lang="en-US" sz="1000" dirty="0"/>
          </a:p>
        </p:txBody>
      </p:sp>
      <p:sp>
        <p:nvSpPr>
          <p:cNvPr id="86" name="TextBox 85"/>
          <p:cNvSpPr txBox="1"/>
          <p:nvPr/>
        </p:nvSpPr>
        <p:spPr>
          <a:xfrm>
            <a:off x="2672600" y="4397230"/>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2</a:t>
            </a:r>
            <a:endParaRPr lang="en-US" sz="1000" dirty="0"/>
          </a:p>
        </p:txBody>
      </p:sp>
      <p:sp>
        <p:nvSpPr>
          <p:cNvPr id="90" name="TextBox 89"/>
          <p:cNvSpPr txBox="1"/>
          <p:nvPr/>
        </p:nvSpPr>
        <p:spPr>
          <a:xfrm>
            <a:off x="1093336" y="4421224"/>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1</a:t>
            </a:r>
            <a:endParaRPr lang="en-US" sz="1000" dirty="0"/>
          </a:p>
        </p:txBody>
      </p:sp>
      <p:sp>
        <p:nvSpPr>
          <p:cNvPr id="39" name="Rounded Rectangle 38"/>
          <p:cNvSpPr/>
          <p:nvPr/>
        </p:nvSpPr>
        <p:spPr bwMode="auto">
          <a:xfrm>
            <a:off x="609600" y="2627719"/>
            <a:ext cx="3265487" cy="2733024"/>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18" name="Rounded Rectangle 17"/>
          <p:cNvSpPr/>
          <p:nvPr/>
        </p:nvSpPr>
        <p:spPr bwMode="auto">
          <a:xfrm>
            <a:off x="6324601" y="2846142"/>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sp>
        <p:nvSpPr>
          <p:cNvPr id="19" name="Rounded Rectangle 18"/>
          <p:cNvSpPr/>
          <p:nvPr/>
        </p:nvSpPr>
        <p:spPr bwMode="auto">
          <a:xfrm>
            <a:off x="5580018" y="4363076"/>
            <a:ext cx="1047236" cy="465909"/>
          </a:xfrm>
          <a:prstGeom prst="roundRect">
            <a:avLst/>
          </a:prstGeom>
          <a:noFill/>
          <a:ln w="28575" cap="flat" cmpd="sng" algn="ctr">
            <a:solidFill>
              <a:srgbClr val="0000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sp>
        <p:nvSpPr>
          <p:cNvPr id="20" name="Rounded Rectangle 19"/>
          <p:cNvSpPr/>
          <p:nvPr/>
        </p:nvSpPr>
        <p:spPr bwMode="auto">
          <a:xfrm>
            <a:off x="7136660" y="4367430"/>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cxnSp>
        <p:nvCxnSpPr>
          <p:cNvPr id="22" name="Straight Arrow Connector 21"/>
          <p:cNvCxnSpPr>
            <a:endCxn id="20" idx="0"/>
          </p:cNvCxnSpPr>
          <p:nvPr/>
        </p:nvCxnSpPr>
        <p:spPr bwMode="auto">
          <a:xfrm>
            <a:off x="7014559" y="3330869"/>
            <a:ext cx="645719" cy="1036561"/>
          </a:xfrm>
          <a:prstGeom prst="straightConnector1">
            <a:avLst/>
          </a:prstGeom>
          <a:solidFill>
            <a:schemeClr val="accent1"/>
          </a:solidFill>
          <a:ln w="19050" cap="flat" cmpd="sng" algn="ctr">
            <a:solidFill>
              <a:srgbClr val="0000FF"/>
            </a:solidFill>
            <a:prstDash val="dash"/>
            <a:round/>
            <a:headEnd type="triangle" w="med" len="med"/>
            <a:tailEnd type="none" w="med" len="med"/>
          </a:ln>
          <a:effectLst/>
        </p:spPr>
      </p:cxnSp>
      <p:sp>
        <p:nvSpPr>
          <p:cNvPr id="23" name="TextBox 22"/>
          <p:cNvSpPr txBox="1"/>
          <p:nvPr/>
        </p:nvSpPr>
        <p:spPr>
          <a:xfrm>
            <a:off x="6396165" y="2872611"/>
            <a:ext cx="875987" cy="400110"/>
          </a:xfrm>
          <a:prstGeom prst="rect">
            <a:avLst/>
          </a:prstGeom>
          <a:noFill/>
        </p:spPr>
        <p:txBody>
          <a:bodyPr wrap="square" rtlCol="0">
            <a:spAutoFit/>
          </a:bodyPr>
          <a:lstStyle/>
          <a:p>
            <a:pPr algn="ctr"/>
            <a:r>
              <a:rPr lang="en-US" sz="1000" dirty="0" smtClean="0"/>
              <a:t>Sensing </a:t>
            </a:r>
          </a:p>
          <a:p>
            <a:pPr algn="ctr"/>
            <a:r>
              <a:rPr lang="en-US" sz="1000" dirty="0" smtClean="0"/>
              <a:t>Initiator (AP)</a:t>
            </a:r>
            <a:endParaRPr lang="en-US" sz="1000" dirty="0"/>
          </a:p>
        </p:txBody>
      </p:sp>
      <p:sp>
        <p:nvSpPr>
          <p:cNvPr id="24" name="TextBox 23"/>
          <p:cNvSpPr txBox="1"/>
          <p:nvPr/>
        </p:nvSpPr>
        <p:spPr>
          <a:xfrm>
            <a:off x="7255713" y="4397230"/>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2</a:t>
            </a:r>
            <a:endParaRPr lang="en-US" sz="1000" dirty="0"/>
          </a:p>
        </p:txBody>
      </p:sp>
      <p:sp>
        <p:nvSpPr>
          <p:cNvPr id="25" name="TextBox 24"/>
          <p:cNvSpPr txBox="1"/>
          <p:nvPr/>
        </p:nvSpPr>
        <p:spPr>
          <a:xfrm>
            <a:off x="5676449" y="4421224"/>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1</a:t>
            </a:r>
            <a:endParaRPr lang="en-US" sz="1000" dirty="0"/>
          </a:p>
        </p:txBody>
      </p:sp>
      <p:sp>
        <p:nvSpPr>
          <p:cNvPr id="26" name="Rounded Rectangle 25"/>
          <p:cNvSpPr/>
          <p:nvPr/>
        </p:nvSpPr>
        <p:spPr bwMode="auto">
          <a:xfrm>
            <a:off x="5192713" y="2627719"/>
            <a:ext cx="3265487" cy="2733024"/>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TextBox 28"/>
          <p:cNvSpPr txBox="1"/>
          <p:nvPr/>
        </p:nvSpPr>
        <p:spPr>
          <a:xfrm>
            <a:off x="577805" y="5396193"/>
            <a:ext cx="4039696" cy="1015663"/>
          </a:xfrm>
          <a:prstGeom prst="rect">
            <a:avLst/>
          </a:prstGeom>
          <a:noFill/>
        </p:spPr>
        <p:txBody>
          <a:bodyPr wrap="none" rtlCol="0">
            <a:spAutoFit/>
          </a:bodyPr>
          <a:lstStyle/>
          <a:p>
            <a:r>
              <a:rPr lang="en-US" dirty="0" smtClean="0"/>
              <a:t>2</a:t>
            </a:r>
            <a:r>
              <a:rPr lang="en-US" baseline="30000" dirty="0" smtClean="0"/>
              <a:t>nd</a:t>
            </a:r>
            <a:r>
              <a:rPr lang="en-US" dirty="0" smtClean="0"/>
              <a:t>  measurement instance: Transmission</a:t>
            </a:r>
          </a:p>
          <a:p>
            <a:endParaRPr lang="en-US" dirty="0" smtClean="0"/>
          </a:p>
          <a:p>
            <a:pPr marL="171450" indent="-171450">
              <a:buFont typeface="Arial" panose="020B0604020202020204" pitchFamily="34" charset="0"/>
              <a:buChar char="•"/>
            </a:pPr>
            <a:r>
              <a:rPr lang="en-US" dirty="0" smtClean="0"/>
              <a:t>Responder 1 transmits, initiator and responder 2 receive.</a:t>
            </a:r>
            <a:endParaRPr lang="en-US" dirty="0"/>
          </a:p>
          <a:p>
            <a:pPr marL="171450" indent="-171450">
              <a:buFont typeface="Arial" panose="020B0604020202020204" pitchFamily="34" charset="0"/>
              <a:buChar char="•"/>
            </a:pPr>
            <a:r>
              <a:rPr lang="en-US" dirty="0"/>
              <a:t>Available channel information: </a:t>
            </a:r>
            <a:r>
              <a:rPr lang="en-US" dirty="0" smtClean="0"/>
              <a:t>Responder 1 to initiator and</a:t>
            </a:r>
          </a:p>
          <a:p>
            <a:r>
              <a:rPr lang="en-US" dirty="0"/>
              <a:t> </a:t>
            </a:r>
            <a:r>
              <a:rPr lang="en-US" dirty="0" smtClean="0"/>
              <a:t>   responder 1 </a:t>
            </a:r>
            <a:r>
              <a:rPr lang="en-US" dirty="0"/>
              <a:t>to responder </a:t>
            </a:r>
            <a:r>
              <a:rPr lang="en-US" dirty="0" smtClean="0"/>
              <a:t>2.</a:t>
            </a:r>
            <a:endParaRPr lang="en-US" dirty="0"/>
          </a:p>
        </p:txBody>
      </p:sp>
      <p:sp>
        <p:nvSpPr>
          <p:cNvPr id="30" name="TextBox 29"/>
          <p:cNvSpPr txBox="1"/>
          <p:nvPr/>
        </p:nvSpPr>
        <p:spPr>
          <a:xfrm>
            <a:off x="4828330" y="5396193"/>
            <a:ext cx="4239470" cy="1015663"/>
          </a:xfrm>
          <a:prstGeom prst="rect">
            <a:avLst/>
          </a:prstGeom>
          <a:noFill/>
        </p:spPr>
        <p:txBody>
          <a:bodyPr wrap="square" rtlCol="0">
            <a:spAutoFit/>
          </a:bodyPr>
          <a:lstStyle/>
          <a:p>
            <a:r>
              <a:rPr lang="en-US" dirty="0" smtClean="0"/>
              <a:t>2</a:t>
            </a:r>
            <a:r>
              <a:rPr lang="en-US" baseline="30000" dirty="0" smtClean="0"/>
              <a:t>nd</a:t>
            </a:r>
            <a:r>
              <a:rPr lang="en-US" dirty="0" smtClean="0"/>
              <a:t> measurement instance: Feedback</a:t>
            </a:r>
          </a:p>
          <a:p>
            <a:endParaRPr lang="en-US" dirty="0" smtClean="0"/>
          </a:p>
          <a:p>
            <a:pPr marL="171450" indent="-171450">
              <a:buFont typeface="Arial" panose="020B0604020202020204" pitchFamily="34" charset="0"/>
              <a:buChar char="•"/>
            </a:pPr>
            <a:r>
              <a:rPr lang="en-US" dirty="0" smtClean="0"/>
              <a:t>Responder 2 feedbacks channel measurement between responder 1 and </a:t>
            </a:r>
            <a:r>
              <a:rPr lang="en-US" dirty="0"/>
              <a:t>itself to </a:t>
            </a:r>
            <a:r>
              <a:rPr lang="en-US" dirty="0" smtClean="0"/>
              <a:t>initiator.</a:t>
            </a:r>
            <a:endParaRPr lang="en-US" dirty="0"/>
          </a:p>
          <a:p>
            <a:endParaRPr lang="en-US" dirty="0"/>
          </a:p>
        </p:txBody>
      </p:sp>
      <p:sp>
        <p:nvSpPr>
          <p:cNvPr id="28" name="TextBox 27"/>
          <p:cNvSpPr txBox="1"/>
          <p:nvPr/>
        </p:nvSpPr>
        <p:spPr>
          <a:xfrm>
            <a:off x="2912560" y="2857222"/>
            <a:ext cx="684803" cy="430887"/>
          </a:xfrm>
          <a:prstGeom prst="rect">
            <a:avLst/>
          </a:prstGeom>
          <a:noFill/>
        </p:spPr>
        <p:txBody>
          <a:bodyPr wrap="none" rtlCol="0">
            <a:spAutoFit/>
          </a:bodyPr>
          <a:lstStyle/>
          <a:p>
            <a:pPr algn="ctr"/>
            <a:r>
              <a:rPr lang="en-US" sz="1100" dirty="0" smtClean="0"/>
              <a:t>Sensing </a:t>
            </a:r>
          </a:p>
          <a:p>
            <a:pPr algn="ctr"/>
            <a:r>
              <a:rPr lang="en-US" sz="1100" dirty="0" smtClean="0"/>
              <a:t>Receiver</a:t>
            </a:r>
            <a:endParaRPr lang="en-US" sz="1100" dirty="0"/>
          </a:p>
        </p:txBody>
      </p:sp>
      <p:sp>
        <p:nvSpPr>
          <p:cNvPr id="31" name="TextBox 30"/>
          <p:cNvSpPr txBox="1"/>
          <p:nvPr/>
        </p:nvSpPr>
        <p:spPr>
          <a:xfrm>
            <a:off x="1072263" y="4879420"/>
            <a:ext cx="838691" cy="430887"/>
          </a:xfrm>
          <a:prstGeom prst="rect">
            <a:avLst/>
          </a:prstGeom>
          <a:noFill/>
        </p:spPr>
        <p:txBody>
          <a:bodyPr wrap="none" rtlCol="0">
            <a:spAutoFit/>
          </a:bodyPr>
          <a:lstStyle/>
          <a:p>
            <a:pPr algn="ctr"/>
            <a:r>
              <a:rPr lang="en-US" sz="1100" dirty="0" smtClean="0"/>
              <a:t>Sensing </a:t>
            </a:r>
          </a:p>
          <a:p>
            <a:pPr algn="ctr"/>
            <a:r>
              <a:rPr lang="en-US" sz="1100" dirty="0"/>
              <a:t>T</a:t>
            </a:r>
            <a:r>
              <a:rPr lang="en-US" sz="1100" dirty="0" smtClean="0"/>
              <a:t>ransmitter</a:t>
            </a:r>
            <a:endParaRPr lang="en-US" sz="1100" dirty="0"/>
          </a:p>
        </p:txBody>
      </p:sp>
      <p:sp>
        <p:nvSpPr>
          <p:cNvPr id="32" name="TextBox 31"/>
          <p:cNvSpPr txBox="1"/>
          <p:nvPr/>
        </p:nvSpPr>
        <p:spPr>
          <a:xfrm>
            <a:off x="2692656" y="4879419"/>
            <a:ext cx="684803" cy="430887"/>
          </a:xfrm>
          <a:prstGeom prst="rect">
            <a:avLst/>
          </a:prstGeom>
          <a:noFill/>
        </p:spPr>
        <p:txBody>
          <a:bodyPr wrap="none" rtlCol="0">
            <a:spAutoFit/>
          </a:bodyPr>
          <a:lstStyle/>
          <a:p>
            <a:pPr algn="ctr"/>
            <a:r>
              <a:rPr lang="en-US" sz="1100" dirty="0" smtClean="0"/>
              <a:t>Sensing </a:t>
            </a:r>
          </a:p>
          <a:p>
            <a:pPr algn="ctr"/>
            <a:r>
              <a:rPr lang="en-US" sz="1100" dirty="0" smtClean="0"/>
              <a:t>Receiver</a:t>
            </a:r>
            <a:endParaRPr lang="en-US" sz="1100" dirty="0"/>
          </a:p>
        </p:txBody>
      </p:sp>
      <p:sp>
        <p:nvSpPr>
          <p:cNvPr id="34"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793869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 Operation</a:t>
            </a:r>
            <a:endParaRPr lang="ko-KR" altLang="en-US" dirty="0"/>
          </a:p>
        </p:txBody>
      </p:sp>
      <p:sp>
        <p:nvSpPr>
          <p:cNvPr id="3" name="내용 개체 틀 2"/>
          <p:cNvSpPr>
            <a:spLocks noGrp="1"/>
          </p:cNvSpPr>
          <p:nvPr>
            <p:ph idx="1"/>
          </p:nvPr>
        </p:nvSpPr>
        <p:spPr>
          <a:xfrm>
            <a:off x="838200" y="1600200"/>
            <a:ext cx="7772400" cy="4343400"/>
          </a:xfrm>
        </p:spPr>
        <p:txBody>
          <a:bodyPr>
            <a:normAutofit lnSpcReduction="10000"/>
          </a:bodyPr>
          <a:lstStyle/>
          <a:p>
            <a:r>
              <a:rPr lang="en-US" altLang="ko-KR" dirty="0" smtClean="0"/>
              <a:t>Assumptions:</a:t>
            </a:r>
          </a:p>
          <a:p>
            <a:endParaRPr lang="en-US" altLang="ko-KR" dirty="0"/>
          </a:p>
          <a:p>
            <a:pPr lvl="1"/>
            <a:r>
              <a:rPr lang="en-US" altLang="ko-KR" dirty="0" smtClean="0"/>
              <a:t>3 STAs: AP, STA 1, and STA 2.</a:t>
            </a:r>
          </a:p>
          <a:p>
            <a:pPr lvl="1"/>
            <a:r>
              <a:rPr lang="en-US" altLang="ko-KR" dirty="0" smtClean="0"/>
              <a:t>Initiator: AP.</a:t>
            </a:r>
          </a:p>
          <a:p>
            <a:pPr lvl="1"/>
            <a:r>
              <a:rPr lang="en-US" altLang="ko-KR" dirty="0" smtClean="0"/>
              <a:t>AP is responsible for pairwise security key.</a:t>
            </a:r>
          </a:p>
          <a:p>
            <a:pPr lvl="2"/>
            <a:r>
              <a:rPr lang="en-US" altLang="ko-KR" dirty="0" smtClean="0"/>
              <a:t>Security key may be used for data encryption in measurement reporting. </a:t>
            </a:r>
          </a:p>
          <a:p>
            <a:pPr lvl="1"/>
            <a:r>
              <a:rPr lang="en-US" altLang="ko-KR" dirty="0" smtClean="0"/>
              <a:t>Measurement instances: 2</a:t>
            </a:r>
          </a:p>
          <a:p>
            <a:pPr lvl="1"/>
            <a:r>
              <a:rPr lang="en-US" altLang="ko-KR" dirty="0" smtClean="0"/>
              <a:t>Transmitter: AP and STA 1 in order.</a:t>
            </a:r>
          </a:p>
          <a:p>
            <a:pPr lvl="1"/>
            <a:r>
              <a:rPr lang="en-US" altLang="ko-KR" dirty="0" smtClean="0"/>
              <a:t>AP triggers sensing transmission.</a:t>
            </a:r>
          </a:p>
          <a:p>
            <a:pPr lvl="1"/>
            <a:r>
              <a:rPr lang="en-US" altLang="ko-KR" dirty="0" smtClean="0"/>
              <a:t>AP triggers a receiver(s) to transmit measurement report to AP (initiator).</a:t>
            </a:r>
          </a:p>
          <a:p>
            <a:pPr lvl="1"/>
            <a:r>
              <a:rPr lang="en-US" altLang="ko-KR" dirty="0" smtClean="0"/>
              <a:t>Channel reciprocity is assumed.</a:t>
            </a:r>
          </a:p>
          <a:p>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8"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399781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 Operation (Cont’d): Measurement Instance 1</a:t>
            </a:r>
            <a:endParaRPr lang="ko-KR" altLang="en-US"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cxnSp>
        <p:nvCxnSpPr>
          <p:cNvPr id="14" name="Straight Connector 13"/>
          <p:cNvCxnSpPr/>
          <p:nvPr/>
        </p:nvCxnSpPr>
        <p:spPr bwMode="auto">
          <a:xfrm flipV="1">
            <a:off x="914400" y="3966319"/>
            <a:ext cx="7010400" cy="1126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p:cNvCxnSpPr>
            <a:stCxn id="19" idx="3"/>
          </p:cNvCxnSpPr>
          <p:nvPr/>
        </p:nvCxnSpPr>
        <p:spPr bwMode="auto">
          <a:xfrm flipV="1">
            <a:off x="879170" y="3139331"/>
            <a:ext cx="7045630" cy="1869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Straight Connector 16"/>
          <p:cNvCxnSpPr/>
          <p:nvPr/>
        </p:nvCxnSpPr>
        <p:spPr bwMode="auto">
          <a:xfrm flipV="1">
            <a:off x="838200" y="2321788"/>
            <a:ext cx="7086600" cy="572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TextBox 17"/>
          <p:cNvSpPr txBox="1"/>
          <p:nvPr/>
        </p:nvSpPr>
        <p:spPr>
          <a:xfrm>
            <a:off x="364027" y="2259638"/>
            <a:ext cx="380232" cy="276999"/>
          </a:xfrm>
          <a:prstGeom prst="rect">
            <a:avLst/>
          </a:prstGeom>
          <a:noFill/>
        </p:spPr>
        <p:txBody>
          <a:bodyPr wrap="none" rtlCol="0">
            <a:spAutoFit/>
          </a:bodyPr>
          <a:lstStyle/>
          <a:p>
            <a:r>
              <a:rPr lang="en-US" dirty="0" smtClean="0"/>
              <a:t>AP</a:t>
            </a:r>
            <a:endParaRPr lang="en-US" dirty="0"/>
          </a:p>
        </p:txBody>
      </p:sp>
      <p:sp>
        <p:nvSpPr>
          <p:cNvPr id="19" name="TextBox 18"/>
          <p:cNvSpPr txBox="1"/>
          <p:nvPr/>
        </p:nvSpPr>
        <p:spPr>
          <a:xfrm>
            <a:off x="309719" y="3019529"/>
            <a:ext cx="569451" cy="276999"/>
          </a:xfrm>
          <a:prstGeom prst="rect">
            <a:avLst/>
          </a:prstGeom>
          <a:noFill/>
        </p:spPr>
        <p:txBody>
          <a:bodyPr wrap="none" rtlCol="0">
            <a:spAutoFit/>
          </a:bodyPr>
          <a:lstStyle/>
          <a:p>
            <a:r>
              <a:rPr lang="en-US" dirty="0" smtClean="0"/>
              <a:t>STA 1</a:t>
            </a:r>
            <a:endParaRPr lang="en-US" dirty="0"/>
          </a:p>
        </p:txBody>
      </p:sp>
      <p:sp>
        <p:nvSpPr>
          <p:cNvPr id="20" name="TextBox 19"/>
          <p:cNvSpPr txBox="1"/>
          <p:nvPr/>
        </p:nvSpPr>
        <p:spPr>
          <a:xfrm>
            <a:off x="304800" y="3781529"/>
            <a:ext cx="569451" cy="276999"/>
          </a:xfrm>
          <a:prstGeom prst="rect">
            <a:avLst/>
          </a:prstGeom>
          <a:noFill/>
        </p:spPr>
        <p:txBody>
          <a:bodyPr wrap="none" rtlCol="0">
            <a:spAutoFit/>
          </a:bodyPr>
          <a:lstStyle/>
          <a:p>
            <a:r>
              <a:rPr lang="en-US" dirty="0" smtClean="0"/>
              <a:t>STA 2</a:t>
            </a:r>
            <a:endParaRPr lang="en-US" dirty="0"/>
          </a:p>
        </p:txBody>
      </p:sp>
      <p:sp>
        <p:nvSpPr>
          <p:cNvPr id="21" name="Rectangle 20"/>
          <p:cNvSpPr/>
          <p:nvPr/>
        </p:nvSpPr>
        <p:spPr bwMode="auto">
          <a:xfrm>
            <a:off x="1058091" y="1875054"/>
            <a:ext cx="762000"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TextBox 21"/>
          <p:cNvSpPr txBox="1"/>
          <p:nvPr/>
        </p:nvSpPr>
        <p:spPr>
          <a:xfrm>
            <a:off x="1105093" y="1917209"/>
            <a:ext cx="671979" cy="461665"/>
          </a:xfrm>
          <a:prstGeom prst="rect">
            <a:avLst/>
          </a:prstGeom>
          <a:noFill/>
        </p:spPr>
        <p:txBody>
          <a:bodyPr wrap="none" rtlCol="0">
            <a:spAutoFit/>
          </a:bodyPr>
          <a:lstStyle/>
          <a:p>
            <a:pPr algn="ctr"/>
            <a:r>
              <a:rPr lang="en-US" dirty="0" smtClean="0"/>
              <a:t>Sensing</a:t>
            </a:r>
          </a:p>
          <a:p>
            <a:pPr algn="ctr"/>
            <a:r>
              <a:rPr lang="en-US" dirty="0" smtClean="0"/>
              <a:t>NDPA</a:t>
            </a:r>
            <a:endParaRPr lang="en-US" dirty="0"/>
          </a:p>
        </p:txBody>
      </p:sp>
      <p:sp>
        <p:nvSpPr>
          <p:cNvPr id="23" name="Rectangle 22"/>
          <p:cNvSpPr/>
          <p:nvPr/>
        </p:nvSpPr>
        <p:spPr bwMode="auto">
          <a:xfrm>
            <a:off x="3274038" y="1875054"/>
            <a:ext cx="813653"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4" name="TextBox 23"/>
          <p:cNvSpPr txBox="1"/>
          <p:nvPr/>
        </p:nvSpPr>
        <p:spPr>
          <a:xfrm>
            <a:off x="3330162" y="1983672"/>
            <a:ext cx="681597" cy="276999"/>
          </a:xfrm>
          <a:prstGeom prst="rect">
            <a:avLst/>
          </a:prstGeom>
          <a:noFill/>
        </p:spPr>
        <p:txBody>
          <a:bodyPr wrap="none" rtlCol="0">
            <a:spAutoFit/>
          </a:bodyPr>
          <a:lstStyle/>
          <a:p>
            <a:pPr algn="ctr"/>
            <a:r>
              <a:rPr lang="en-US" dirty="0" smtClean="0"/>
              <a:t>Request</a:t>
            </a:r>
            <a:endParaRPr lang="en-US" dirty="0"/>
          </a:p>
        </p:txBody>
      </p:sp>
      <p:sp>
        <p:nvSpPr>
          <p:cNvPr id="25" name="Rectangle 24"/>
          <p:cNvSpPr/>
          <p:nvPr/>
        </p:nvSpPr>
        <p:spPr bwMode="auto">
          <a:xfrm>
            <a:off x="3274038" y="2707818"/>
            <a:ext cx="813654"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6" name="TextBox 25"/>
          <p:cNvSpPr txBox="1"/>
          <p:nvPr/>
        </p:nvSpPr>
        <p:spPr>
          <a:xfrm>
            <a:off x="3332760" y="2798948"/>
            <a:ext cx="681597" cy="276999"/>
          </a:xfrm>
          <a:prstGeom prst="rect">
            <a:avLst/>
          </a:prstGeom>
          <a:noFill/>
        </p:spPr>
        <p:txBody>
          <a:bodyPr wrap="none" rtlCol="0">
            <a:spAutoFit/>
          </a:bodyPr>
          <a:lstStyle/>
          <a:p>
            <a:pPr algn="ctr"/>
            <a:r>
              <a:rPr lang="en-US" dirty="0" smtClean="0"/>
              <a:t>Request</a:t>
            </a:r>
            <a:endParaRPr lang="en-US" dirty="0"/>
          </a:p>
        </p:txBody>
      </p:sp>
      <p:cxnSp>
        <p:nvCxnSpPr>
          <p:cNvPr id="34" name="Straight Arrow Connector 33"/>
          <p:cNvCxnSpPr/>
          <p:nvPr/>
        </p:nvCxnSpPr>
        <p:spPr bwMode="auto">
          <a:xfrm>
            <a:off x="3670960" y="2327508"/>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8" name="Straight Arrow Connector 57"/>
          <p:cNvCxnSpPr/>
          <p:nvPr/>
        </p:nvCxnSpPr>
        <p:spPr bwMode="auto">
          <a:xfrm flipV="1">
            <a:off x="1905000" y="4210928"/>
            <a:ext cx="0" cy="38100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59" name="TextBox 58"/>
          <p:cNvSpPr txBox="1"/>
          <p:nvPr/>
        </p:nvSpPr>
        <p:spPr>
          <a:xfrm>
            <a:off x="152400" y="4591928"/>
            <a:ext cx="4448525" cy="646331"/>
          </a:xfrm>
          <a:prstGeom prst="rect">
            <a:avLst/>
          </a:prstGeom>
          <a:noFill/>
          <a:ln w="12700">
            <a:solidFill>
              <a:schemeClr val="tx1"/>
            </a:solidFill>
          </a:ln>
        </p:spPr>
        <p:txBody>
          <a:bodyPr wrap="none" rtlCol="0">
            <a:spAutoFit/>
          </a:bodyPr>
          <a:lstStyle/>
          <a:p>
            <a:r>
              <a:rPr lang="en-US" b="1" dirty="0" smtClean="0"/>
              <a:t>Sensin</a:t>
            </a:r>
            <a:r>
              <a:rPr lang="en-US" dirty="0" smtClean="0"/>
              <a:t>g NDPA may carry information on transmitter and receiver(s).</a:t>
            </a:r>
          </a:p>
          <a:p>
            <a:r>
              <a:rPr lang="en-US" dirty="0" smtClean="0"/>
              <a:t>In this example, AP is the </a:t>
            </a:r>
            <a:r>
              <a:rPr lang="en-US" dirty="0"/>
              <a:t>transmitter of sensing </a:t>
            </a:r>
            <a:r>
              <a:rPr lang="en-US" dirty="0" smtClean="0"/>
              <a:t>transmission, </a:t>
            </a:r>
          </a:p>
          <a:p>
            <a:r>
              <a:rPr lang="en-US" dirty="0" smtClean="0"/>
              <a:t>and STA 1 and STA 2 are receivers.</a:t>
            </a:r>
            <a:endParaRPr lang="en-US" dirty="0"/>
          </a:p>
        </p:txBody>
      </p:sp>
      <p:cxnSp>
        <p:nvCxnSpPr>
          <p:cNvPr id="60" name="Straight Arrow Connector 59"/>
          <p:cNvCxnSpPr/>
          <p:nvPr/>
        </p:nvCxnSpPr>
        <p:spPr bwMode="auto">
          <a:xfrm flipV="1">
            <a:off x="6781800" y="4210928"/>
            <a:ext cx="0" cy="297682"/>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61" name="TextBox 60"/>
          <p:cNvSpPr txBox="1"/>
          <p:nvPr/>
        </p:nvSpPr>
        <p:spPr>
          <a:xfrm>
            <a:off x="5737326" y="4531714"/>
            <a:ext cx="3178074" cy="646331"/>
          </a:xfrm>
          <a:prstGeom prst="rect">
            <a:avLst/>
          </a:prstGeom>
          <a:noFill/>
          <a:ln w="12700">
            <a:solidFill>
              <a:schemeClr val="tx1"/>
            </a:solidFill>
          </a:ln>
        </p:spPr>
        <p:txBody>
          <a:bodyPr wrap="square" rtlCol="0">
            <a:spAutoFit/>
          </a:bodyPr>
          <a:lstStyle>
            <a:defPPr>
              <a:defRPr lang="en-US"/>
            </a:defPPr>
          </a:lstStyle>
          <a:p>
            <a:r>
              <a:rPr lang="en-US" dirty="0" smtClean="0"/>
              <a:t>Each receiver is to report the measurement(s) (measurement results) to initiator (Request-Response).</a:t>
            </a:r>
            <a:endParaRPr lang="en-US" dirty="0"/>
          </a:p>
        </p:txBody>
      </p:sp>
      <p:sp>
        <p:nvSpPr>
          <p:cNvPr id="63" name="Oval 62"/>
          <p:cNvSpPr/>
          <p:nvPr/>
        </p:nvSpPr>
        <p:spPr bwMode="auto">
          <a:xfrm>
            <a:off x="1483851" y="5638800"/>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4" name="TextBox 63"/>
          <p:cNvSpPr txBox="1"/>
          <p:nvPr/>
        </p:nvSpPr>
        <p:spPr>
          <a:xfrm>
            <a:off x="1582183" y="5767000"/>
            <a:ext cx="380232" cy="276999"/>
          </a:xfrm>
          <a:prstGeom prst="rect">
            <a:avLst/>
          </a:prstGeom>
          <a:noFill/>
        </p:spPr>
        <p:txBody>
          <a:bodyPr wrap="none" rtlCol="0">
            <a:spAutoFit/>
          </a:bodyPr>
          <a:lstStyle/>
          <a:p>
            <a:r>
              <a:rPr lang="en-US" dirty="0" smtClean="0"/>
              <a:t>AP</a:t>
            </a:r>
            <a:endParaRPr lang="en-US" dirty="0"/>
          </a:p>
        </p:txBody>
      </p:sp>
      <p:sp>
        <p:nvSpPr>
          <p:cNvPr id="65" name="Oval 64"/>
          <p:cNvSpPr/>
          <p:nvPr/>
        </p:nvSpPr>
        <p:spPr bwMode="auto">
          <a:xfrm>
            <a:off x="2834579" y="5328507"/>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6" name="TextBox 65"/>
          <p:cNvSpPr txBox="1"/>
          <p:nvPr/>
        </p:nvSpPr>
        <p:spPr>
          <a:xfrm>
            <a:off x="2855777" y="5453580"/>
            <a:ext cx="569451" cy="276999"/>
          </a:xfrm>
          <a:prstGeom prst="rect">
            <a:avLst/>
          </a:prstGeom>
          <a:noFill/>
        </p:spPr>
        <p:txBody>
          <a:bodyPr wrap="none" rtlCol="0">
            <a:spAutoFit/>
          </a:bodyPr>
          <a:lstStyle/>
          <a:p>
            <a:r>
              <a:rPr lang="en-US" dirty="0" smtClean="0"/>
              <a:t>STA 1</a:t>
            </a:r>
            <a:endParaRPr lang="en-US" dirty="0"/>
          </a:p>
        </p:txBody>
      </p:sp>
      <p:sp>
        <p:nvSpPr>
          <p:cNvPr id="67" name="Oval 66"/>
          <p:cNvSpPr/>
          <p:nvPr/>
        </p:nvSpPr>
        <p:spPr bwMode="auto">
          <a:xfrm>
            <a:off x="2855777" y="5942013"/>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8" name="TextBox 67"/>
          <p:cNvSpPr txBox="1"/>
          <p:nvPr/>
        </p:nvSpPr>
        <p:spPr>
          <a:xfrm>
            <a:off x="2883692" y="6073341"/>
            <a:ext cx="569451" cy="276999"/>
          </a:xfrm>
          <a:prstGeom prst="rect">
            <a:avLst/>
          </a:prstGeom>
          <a:noFill/>
        </p:spPr>
        <p:txBody>
          <a:bodyPr wrap="none" rtlCol="0">
            <a:spAutoFit/>
          </a:bodyPr>
          <a:lstStyle/>
          <a:p>
            <a:r>
              <a:rPr lang="en-US" dirty="0" smtClean="0"/>
              <a:t>STA 2</a:t>
            </a:r>
            <a:endParaRPr lang="en-US" dirty="0"/>
          </a:p>
        </p:txBody>
      </p:sp>
      <p:cxnSp>
        <p:nvCxnSpPr>
          <p:cNvPr id="70" name="Straight Arrow Connector 69"/>
          <p:cNvCxnSpPr>
            <a:stCxn id="63" idx="6"/>
            <a:endCxn id="65" idx="2"/>
          </p:cNvCxnSpPr>
          <p:nvPr/>
        </p:nvCxnSpPr>
        <p:spPr bwMode="auto">
          <a:xfrm flipV="1">
            <a:off x="2060748" y="5595207"/>
            <a:ext cx="773831" cy="31029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2" name="Straight Arrow Connector 71"/>
          <p:cNvCxnSpPr>
            <a:stCxn id="63" idx="6"/>
            <a:endCxn id="67" idx="2"/>
          </p:cNvCxnSpPr>
          <p:nvPr/>
        </p:nvCxnSpPr>
        <p:spPr bwMode="auto">
          <a:xfrm>
            <a:off x="2060748" y="5905500"/>
            <a:ext cx="795029" cy="30321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4" name="Oval 73"/>
          <p:cNvSpPr/>
          <p:nvPr/>
        </p:nvSpPr>
        <p:spPr bwMode="auto">
          <a:xfrm>
            <a:off x="5258762" y="5640387"/>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5" name="TextBox 74"/>
          <p:cNvSpPr txBox="1"/>
          <p:nvPr/>
        </p:nvSpPr>
        <p:spPr>
          <a:xfrm>
            <a:off x="5357094" y="5768587"/>
            <a:ext cx="380232" cy="276999"/>
          </a:xfrm>
          <a:prstGeom prst="rect">
            <a:avLst/>
          </a:prstGeom>
          <a:noFill/>
        </p:spPr>
        <p:txBody>
          <a:bodyPr wrap="none" rtlCol="0">
            <a:spAutoFit/>
          </a:bodyPr>
          <a:lstStyle/>
          <a:p>
            <a:r>
              <a:rPr lang="en-US" dirty="0" smtClean="0"/>
              <a:t>AP</a:t>
            </a:r>
            <a:endParaRPr lang="en-US" dirty="0"/>
          </a:p>
        </p:txBody>
      </p:sp>
      <p:sp>
        <p:nvSpPr>
          <p:cNvPr id="76" name="Oval 75"/>
          <p:cNvSpPr/>
          <p:nvPr/>
        </p:nvSpPr>
        <p:spPr bwMode="auto">
          <a:xfrm>
            <a:off x="6609490" y="5330094"/>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7" name="TextBox 76"/>
          <p:cNvSpPr txBox="1"/>
          <p:nvPr/>
        </p:nvSpPr>
        <p:spPr>
          <a:xfrm>
            <a:off x="6630688" y="5455167"/>
            <a:ext cx="569451" cy="276999"/>
          </a:xfrm>
          <a:prstGeom prst="rect">
            <a:avLst/>
          </a:prstGeom>
          <a:noFill/>
        </p:spPr>
        <p:txBody>
          <a:bodyPr wrap="none" rtlCol="0">
            <a:spAutoFit/>
          </a:bodyPr>
          <a:lstStyle/>
          <a:p>
            <a:r>
              <a:rPr lang="en-US" dirty="0" smtClean="0"/>
              <a:t>STA 1</a:t>
            </a:r>
            <a:endParaRPr lang="en-US" dirty="0"/>
          </a:p>
        </p:txBody>
      </p:sp>
      <p:sp>
        <p:nvSpPr>
          <p:cNvPr id="78" name="Oval 77"/>
          <p:cNvSpPr/>
          <p:nvPr/>
        </p:nvSpPr>
        <p:spPr bwMode="auto">
          <a:xfrm>
            <a:off x="6630688" y="5943600"/>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9" name="TextBox 78"/>
          <p:cNvSpPr txBox="1"/>
          <p:nvPr/>
        </p:nvSpPr>
        <p:spPr>
          <a:xfrm>
            <a:off x="6658603" y="6074928"/>
            <a:ext cx="569451" cy="276999"/>
          </a:xfrm>
          <a:prstGeom prst="rect">
            <a:avLst/>
          </a:prstGeom>
          <a:noFill/>
        </p:spPr>
        <p:txBody>
          <a:bodyPr wrap="none" rtlCol="0">
            <a:spAutoFit/>
          </a:bodyPr>
          <a:lstStyle/>
          <a:p>
            <a:r>
              <a:rPr lang="en-US" dirty="0" smtClean="0"/>
              <a:t>STA 2</a:t>
            </a:r>
            <a:endParaRPr lang="en-US" dirty="0"/>
          </a:p>
        </p:txBody>
      </p:sp>
      <p:cxnSp>
        <p:nvCxnSpPr>
          <p:cNvPr id="80" name="Straight Arrow Connector 79"/>
          <p:cNvCxnSpPr>
            <a:stCxn id="74" idx="6"/>
            <a:endCxn id="76" idx="2"/>
          </p:cNvCxnSpPr>
          <p:nvPr/>
        </p:nvCxnSpPr>
        <p:spPr bwMode="auto">
          <a:xfrm flipV="1">
            <a:off x="5835659" y="5596794"/>
            <a:ext cx="773831" cy="31029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81" name="Straight Arrow Connector 80"/>
          <p:cNvCxnSpPr>
            <a:stCxn id="74" idx="6"/>
            <a:endCxn id="78" idx="2"/>
          </p:cNvCxnSpPr>
          <p:nvPr/>
        </p:nvCxnSpPr>
        <p:spPr bwMode="auto">
          <a:xfrm>
            <a:off x="5835659" y="5907087"/>
            <a:ext cx="795029" cy="30321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57" name="Rectangle 56"/>
          <p:cNvSpPr/>
          <p:nvPr/>
        </p:nvSpPr>
        <p:spPr bwMode="auto">
          <a:xfrm>
            <a:off x="2185777" y="1869701"/>
            <a:ext cx="762000"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2" name="TextBox 61"/>
          <p:cNvSpPr txBox="1"/>
          <p:nvPr/>
        </p:nvSpPr>
        <p:spPr>
          <a:xfrm>
            <a:off x="2286000" y="2001128"/>
            <a:ext cx="490840" cy="276999"/>
          </a:xfrm>
          <a:prstGeom prst="rect">
            <a:avLst/>
          </a:prstGeom>
          <a:noFill/>
        </p:spPr>
        <p:txBody>
          <a:bodyPr wrap="none" rtlCol="0">
            <a:spAutoFit/>
          </a:bodyPr>
          <a:lstStyle/>
          <a:p>
            <a:pPr algn="ctr"/>
            <a:r>
              <a:rPr lang="en-US" dirty="0" smtClean="0"/>
              <a:t>NDP</a:t>
            </a:r>
            <a:endParaRPr lang="en-US" dirty="0"/>
          </a:p>
        </p:txBody>
      </p:sp>
      <p:sp>
        <p:nvSpPr>
          <p:cNvPr id="69" name="Rectangle 68"/>
          <p:cNvSpPr/>
          <p:nvPr/>
        </p:nvSpPr>
        <p:spPr bwMode="auto">
          <a:xfrm>
            <a:off x="1080085" y="2692229"/>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1" name="TextBox 70"/>
          <p:cNvSpPr txBox="1"/>
          <p:nvPr/>
        </p:nvSpPr>
        <p:spPr>
          <a:xfrm>
            <a:off x="1125097" y="2740384"/>
            <a:ext cx="671979" cy="461665"/>
          </a:xfrm>
          <a:prstGeom prst="rect">
            <a:avLst/>
          </a:prstGeom>
          <a:noFill/>
        </p:spPr>
        <p:txBody>
          <a:bodyPr wrap="none" rtlCol="0">
            <a:spAutoFit/>
          </a:bodyPr>
          <a:lstStyle/>
          <a:p>
            <a:pPr algn="ctr"/>
            <a:r>
              <a:rPr lang="en-US" dirty="0" smtClean="0"/>
              <a:t>Sensing</a:t>
            </a:r>
          </a:p>
          <a:p>
            <a:pPr algn="ctr"/>
            <a:r>
              <a:rPr lang="en-US" dirty="0" smtClean="0"/>
              <a:t>NDPA</a:t>
            </a:r>
            <a:endParaRPr lang="en-US" dirty="0"/>
          </a:p>
        </p:txBody>
      </p:sp>
      <p:sp>
        <p:nvSpPr>
          <p:cNvPr id="73" name="Rectangle 72"/>
          <p:cNvSpPr/>
          <p:nvPr/>
        </p:nvSpPr>
        <p:spPr bwMode="auto">
          <a:xfrm>
            <a:off x="2207771" y="2686876"/>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82" name="TextBox 81"/>
          <p:cNvSpPr txBox="1"/>
          <p:nvPr/>
        </p:nvSpPr>
        <p:spPr>
          <a:xfrm>
            <a:off x="2307994" y="2818303"/>
            <a:ext cx="490840" cy="276999"/>
          </a:xfrm>
          <a:prstGeom prst="rect">
            <a:avLst/>
          </a:prstGeom>
          <a:noFill/>
        </p:spPr>
        <p:txBody>
          <a:bodyPr wrap="none" rtlCol="0">
            <a:spAutoFit/>
          </a:bodyPr>
          <a:lstStyle/>
          <a:p>
            <a:pPr algn="ctr"/>
            <a:r>
              <a:rPr lang="en-US" dirty="0" smtClean="0"/>
              <a:t>NDP</a:t>
            </a:r>
            <a:endParaRPr lang="en-US" dirty="0"/>
          </a:p>
        </p:txBody>
      </p:sp>
      <p:sp>
        <p:nvSpPr>
          <p:cNvPr id="87" name="Rectangle 86"/>
          <p:cNvSpPr/>
          <p:nvPr/>
        </p:nvSpPr>
        <p:spPr bwMode="auto">
          <a:xfrm>
            <a:off x="1086378" y="3510909"/>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8" name="TextBox 87"/>
          <p:cNvSpPr txBox="1"/>
          <p:nvPr/>
        </p:nvSpPr>
        <p:spPr>
          <a:xfrm>
            <a:off x="1131390" y="3559064"/>
            <a:ext cx="671979" cy="461665"/>
          </a:xfrm>
          <a:prstGeom prst="rect">
            <a:avLst/>
          </a:prstGeom>
          <a:noFill/>
        </p:spPr>
        <p:txBody>
          <a:bodyPr wrap="none" rtlCol="0">
            <a:spAutoFit/>
          </a:bodyPr>
          <a:lstStyle/>
          <a:p>
            <a:pPr algn="ctr"/>
            <a:r>
              <a:rPr lang="en-US" dirty="0" smtClean="0"/>
              <a:t>Sensing</a:t>
            </a:r>
          </a:p>
          <a:p>
            <a:pPr algn="ctr"/>
            <a:r>
              <a:rPr lang="en-US" dirty="0" smtClean="0"/>
              <a:t>NDPA</a:t>
            </a:r>
            <a:endParaRPr lang="en-US" dirty="0"/>
          </a:p>
        </p:txBody>
      </p:sp>
      <p:sp>
        <p:nvSpPr>
          <p:cNvPr id="89" name="Rectangle 88"/>
          <p:cNvSpPr/>
          <p:nvPr/>
        </p:nvSpPr>
        <p:spPr bwMode="auto">
          <a:xfrm>
            <a:off x="2214064" y="3505556"/>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90" name="TextBox 89"/>
          <p:cNvSpPr txBox="1"/>
          <p:nvPr/>
        </p:nvSpPr>
        <p:spPr>
          <a:xfrm>
            <a:off x="2314287" y="3636983"/>
            <a:ext cx="490840" cy="276999"/>
          </a:xfrm>
          <a:prstGeom prst="rect">
            <a:avLst/>
          </a:prstGeom>
          <a:noFill/>
        </p:spPr>
        <p:txBody>
          <a:bodyPr wrap="none" rtlCol="0">
            <a:spAutoFit/>
          </a:bodyPr>
          <a:lstStyle/>
          <a:p>
            <a:pPr algn="ctr"/>
            <a:r>
              <a:rPr lang="en-US" dirty="0" smtClean="0"/>
              <a:t>NDP</a:t>
            </a:r>
            <a:endParaRPr lang="en-US" dirty="0"/>
          </a:p>
        </p:txBody>
      </p:sp>
      <p:cxnSp>
        <p:nvCxnSpPr>
          <p:cNvPr id="91" name="Straight Arrow Connector 90"/>
          <p:cNvCxnSpPr/>
          <p:nvPr/>
        </p:nvCxnSpPr>
        <p:spPr bwMode="auto">
          <a:xfrm>
            <a:off x="1428277" y="2330312"/>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2" name="Straight Arrow Connector 91"/>
          <p:cNvCxnSpPr/>
          <p:nvPr/>
        </p:nvCxnSpPr>
        <p:spPr bwMode="auto">
          <a:xfrm>
            <a:off x="1425260" y="3127040"/>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3" name="Straight Arrow Connector 92"/>
          <p:cNvCxnSpPr/>
          <p:nvPr/>
        </p:nvCxnSpPr>
        <p:spPr bwMode="auto">
          <a:xfrm>
            <a:off x="2550853" y="2330312"/>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4" name="Straight Arrow Connector 93"/>
          <p:cNvCxnSpPr/>
          <p:nvPr/>
        </p:nvCxnSpPr>
        <p:spPr bwMode="auto">
          <a:xfrm>
            <a:off x="2550853" y="3119922"/>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5" name="Rectangle 94"/>
          <p:cNvSpPr/>
          <p:nvPr/>
        </p:nvSpPr>
        <p:spPr bwMode="auto">
          <a:xfrm>
            <a:off x="4539903" y="1854164"/>
            <a:ext cx="813653"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endParaRPr kumimoji="0" lang="en-US" dirty="0"/>
          </a:p>
        </p:txBody>
      </p:sp>
      <p:sp>
        <p:nvSpPr>
          <p:cNvPr id="96" name="TextBox 95"/>
          <p:cNvSpPr txBox="1"/>
          <p:nvPr/>
        </p:nvSpPr>
        <p:spPr>
          <a:xfrm>
            <a:off x="4549541" y="1962782"/>
            <a:ext cx="774572" cy="276999"/>
          </a:xfrm>
          <a:prstGeom prst="rect">
            <a:avLst/>
          </a:prstGeom>
          <a:noFill/>
        </p:spPr>
        <p:txBody>
          <a:bodyPr wrap="none" rtlCol="0">
            <a:spAutoFit/>
          </a:bodyPr>
          <a:lstStyle/>
          <a:p>
            <a:pPr algn="ctr"/>
            <a:r>
              <a:rPr lang="en-US" dirty="0" smtClean="0"/>
              <a:t>Response</a:t>
            </a:r>
            <a:endParaRPr lang="en-US" dirty="0"/>
          </a:p>
        </p:txBody>
      </p:sp>
      <p:sp>
        <p:nvSpPr>
          <p:cNvPr id="97" name="Rectangle 96"/>
          <p:cNvSpPr/>
          <p:nvPr/>
        </p:nvSpPr>
        <p:spPr bwMode="auto">
          <a:xfrm>
            <a:off x="4539903" y="2686928"/>
            <a:ext cx="813654"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endParaRPr kumimoji="0" lang="en-US" dirty="0"/>
          </a:p>
        </p:txBody>
      </p:sp>
      <p:sp>
        <p:nvSpPr>
          <p:cNvPr id="98" name="TextBox 97"/>
          <p:cNvSpPr txBox="1"/>
          <p:nvPr/>
        </p:nvSpPr>
        <p:spPr>
          <a:xfrm>
            <a:off x="4552139" y="2778058"/>
            <a:ext cx="774572" cy="276999"/>
          </a:xfrm>
          <a:prstGeom prst="rect">
            <a:avLst/>
          </a:prstGeom>
          <a:noFill/>
        </p:spPr>
        <p:txBody>
          <a:bodyPr wrap="none" rtlCol="0">
            <a:spAutoFit/>
          </a:bodyPr>
          <a:lstStyle/>
          <a:p>
            <a:pPr algn="ctr"/>
            <a:r>
              <a:rPr lang="en-US" dirty="0" smtClean="0"/>
              <a:t>Response</a:t>
            </a:r>
            <a:endParaRPr lang="en-US" dirty="0"/>
          </a:p>
        </p:txBody>
      </p:sp>
      <p:cxnSp>
        <p:nvCxnSpPr>
          <p:cNvPr id="99" name="Straight Arrow Connector 98"/>
          <p:cNvCxnSpPr/>
          <p:nvPr/>
        </p:nvCxnSpPr>
        <p:spPr bwMode="auto">
          <a:xfrm>
            <a:off x="4936825" y="2306618"/>
            <a:ext cx="0" cy="361361"/>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100" name="Rectangle 99"/>
          <p:cNvSpPr/>
          <p:nvPr/>
        </p:nvSpPr>
        <p:spPr bwMode="auto">
          <a:xfrm>
            <a:off x="5770014" y="1871841"/>
            <a:ext cx="813653"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1" name="TextBox 100"/>
          <p:cNvSpPr txBox="1"/>
          <p:nvPr/>
        </p:nvSpPr>
        <p:spPr>
          <a:xfrm>
            <a:off x="5826138" y="1980459"/>
            <a:ext cx="681597" cy="276999"/>
          </a:xfrm>
          <a:prstGeom prst="rect">
            <a:avLst/>
          </a:prstGeom>
          <a:noFill/>
        </p:spPr>
        <p:txBody>
          <a:bodyPr wrap="none" rtlCol="0">
            <a:spAutoFit/>
          </a:bodyPr>
          <a:lstStyle/>
          <a:p>
            <a:pPr algn="ctr"/>
            <a:r>
              <a:rPr lang="en-US" dirty="0" smtClean="0"/>
              <a:t>Request</a:t>
            </a:r>
            <a:endParaRPr lang="en-US" dirty="0"/>
          </a:p>
        </p:txBody>
      </p:sp>
      <p:sp>
        <p:nvSpPr>
          <p:cNvPr id="102" name="Rectangle 101"/>
          <p:cNvSpPr/>
          <p:nvPr/>
        </p:nvSpPr>
        <p:spPr bwMode="auto">
          <a:xfrm>
            <a:off x="5770014" y="3525128"/>
            <a:ext cx="813654"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3" name="TextBox 102"/>
          <p:cNvSpPr txBox="1"/>
          <p:nvPr/>
        </p:nvSpPr>
        <p:spPr>
          <a:xfrm>
            <a:off x="5828736" y="3601328"/>
            <a:ext cx="681597" cy="276999"/>
          </a:xfrm>
          <a:prstGeom prst="rect">
            <a:avLst/>
          </a:prstGeom>
          <a:noFill/>
        </p:spPr>
        <p:txBody>
          <a:bodyPr wrap="none" rtlCol="0">
            <a:spAutoFit/>
          </a:bodyPr>
          <a:lstStyle/>
          <a:p>
            <a:pPr algn="ctr"/>
            <a:r>
              <a:rPr lang="en-US" dirty="0" smtClean="0"/>
              <a:t>Request</a:t>
            </a:r>
            <a:endParaRPr lang="en-US" dirty="0"/>
          </a:p>
        </p:txBody>
      </p:sp>
      <p:cxnSp>
        <p:nvCxnSpPr>
          <p:cNvPr id="104" name="Straight Arrow Connector 103"/>
          <p:cNvCxnSpPr>
            <a:endCxn id="102" idx="0"/>
          </p:cNvCxnSpPr>
          <p:nvPr/>
        </p:nvCxnSpPr>
        <p:spPr bwMode="auto">
          <a:xfrm>
            <a:off x="6166936" y="2324295"/>
            <a:ext cx="9905" cy="120083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5" name="Rectangle 104"/>
          <p:cNvSpPr/>
          <p:nvPr/>
        </p:nvSpPr>
        <p:spPr bwMode="auto">
          <a:xfrm>
            <a:off x="7035879" y="1850951"/>
            <a:ext cx="813653"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endParaRPr kumimoji="0" lang="en-US" dirty="0"/>
          </a:p>
        </p:txBody>
      </p:sp>
      <p:sp>
        <p:nvSpPr>
          <p:cNvPr id="106" name="TextBox 105"/>
          <p:cNvSpPr txBox="1"/>
          <p:nvPr/>
        </p:nvSpPr>
        <p:spPr>
          <a:xfrm>
            <a:off x="7045517" y="1959569"/>
            <a:ext cx="774572" cy="276999"/>
          </a:xfrm>
          <a:prstGeom prst="rect">
            <a:avLst/>
          </a:prstGeom>
          <a:noFill/>
        </p:spPr>
        <p:txBody>
          <a:bodyPr wrap="none" rtlCol="0">
            <a:spAutoFit/>
          </a:bodyPr>
          <a:lstStyle/>
          <a:p>
            <a:pPr algn="ctr"/>
            <a:r>
              <a:rPr lang="en-US" dirty="0" smtClean="0"/>
              <a:t>Response</a:t>
            </a:r>
            <a:endParaRPr lang="en-US" dirty="0"/>
          </a:p>
        </p:txBody>
      </p:sp>
      <p:sp>
        <p:nvSpPr>
          <p:cNvPr id="107" name="Rectangle 106"/>
          <p:cNvSpPr/>
          <p:nvPr/>
        </p:nvSpPr>
        <p:spPr bwMode="auto">
          <a:xfrm>
            <a:off x="7035879" y="3505556"/>
            <a:ext cx="813654"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endParaRPr kumimoji="0" lang="en-US" dirty="0"/>
          </a:p>
        </p:txBody>
      </p:sp>
      <p:sp>
        <p:nvSpPr>
          <p:cNvPr id="108" name="TextBox 107"/>
          <p:cNvSpPr txBox="1"/>
          <p:nvPr/>
        </p:nvSpPr>
        <p:spPr>
          <a:xfrm>
            <a:off x="7048115" y="3596686"/>
            <a:ext cx="774572" cy="276999"/>
          </a:xfrm>
          <a:prstGeom prst="rect">
            <a:avLst/>
          </a:prstGeom>
          <a:noFill/>
        </p:spPr>
        <p:txBody>
          <a:bodyPr wrap="none" rtlCol="0">
            <a:spAutoFit/>
          </a:bodyPr>
          <a:lstStyle/>
          <a:p>
            <a:pPr algn="ctr"/>
            <a:r>
              <a:rPr lang="en-US" dirty="0" smtClean="0"/>
              <a:t>Response</a:t>
            </a:r>
            <a:endParaRPr lang="en-US" dirty="0"/>
          </a:p>
        </p:txBody>
      </p:sp>
      <p:cxnSp>
        <p:nvCxnSpPr>
          <p:cNvPr id="109" name="Straight Arrow Connector 108"/>
          <p:cNvCxnSpPr>
            <a:stCxn id="105" idx="2"/>
          </p:cNvCxnSpPr>
          <p:nvPr/>
        </p:nvCxnSpPr>
        <p:spPr bwMode="auto">
          <a:xfrm flipH="1">
            <a:off x="7432802" y="2303406"/>
            <a:ext cx="9904" cy="119934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30" name="Rectangle 29"/>
          <p:cNvSpPr/>
          <p:nvPr/>
        </p:nvSpPr>
        <p:spPr bwMode="auto">
          <a:xfrm>
            <a:off x="3200400" y="1752600"/>
            <a:ext cx="4800600" cy="2458328"/>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2" name="Rectangle 31"/>
          <p:cNvSpPr/>
          <p:nvPr/>
        </p:nvSpPr>
        <p:spPr bwMode="auto">
          <a:xfrm>
            <a:off x="1026651" y="1752600"/>
            <a:ext cx="2097549" cy="2458328"/>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84"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97060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 Operation (Cont’d): Measurement Instance 2</a:t>
            </a:r>
            <a:endParaRPr lang="ko-KR" altLang="en-US"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18" name="TextBox 17"/>
          <p:cNvSpPr txBox="1"/>
          <p:nvPr/>
        </p:nvSpPr>
        <p:spPr>
          <a:xfrm>
            <a:off x="704057" y="2133600"/>
            <a:ext cx="380232" cy="276999"/>
          </a:xfrm>
          <a:prstGeom prst="rect">
            <a:avLst/>
          </a:prstGeom>
          <a:noFill/>
        </p:spPr>
        <p:txBody>
          <a:bodyPr wrap="none" rtlCol="0">
            <a:spAutoFit/>
          </a:bodyPr>
          <a:lstStyle/>
          <a:p>
            <a:r>
              <a:rPr lang="en-US" dirty="0" smtClean="0"/>
              <a:t>AP</a:t>
            </a:r>
            <a:endParaRPr lang="en-US" dirty="0"/>
          </a:p>
        </p:txBody>
      </p:sp>
      <p:sp>
        <p:nvSpPr>
          <p:cNvPr id="19" name="TextBox 18"/>
          <p:cNvSpPr txBox="1"/>
          <p:nvPr/>
        </p:nvSpPr>
        <p:spPr>
          <a:xfrm>
            <a:off x="649749" y="2851091"/>
            <a:ext cx="569451" cy="276999"/>
          </a:xfrm>
          <a:prstGeom prst="rect">
            <a:avLst/>
          </a:prstGeom>
          <a:noFill/>
        </p:spPr>
        <p:txBody>
          <a:bodyPr wrap="none" rtlCol="0">
            <a:spAutoFit/>
          </a:bodyPr>
          <a:lstStyle/>
          <a:p>
            <a:r>
              <a:rPr lang="en-US" dirty="0" smtClean="0"/>
              <a:t>STA 1</a:t>
            </a:r>
            <a:endParaRPr lang="en-US" dirty="0"/>
          </a:p>
        </p:txBody>
      </p:sp>
      <p:sp>
        <p:nvSpPr>
          <p:cNvPr id="20" name="TextBox 19"/>
          <p:cNvSpPr txBox="1"/>
          <p:nvPr/>
        </p:nvSpPr>
        <p:spPr>
          <a:xfrm>
            <a:off x="644830" y="3723735"/>
            <a:ext cx="569451" cy="276999"/>
          </a:xfrm>
          <a:prstGeom prst="rect">
            <a:avLst/>
          </a:prstGeom>
          <a:noFill/>
        </p:spPr>
        <p:txBody>
          <a:bodyPr wrap="none" rtlCol="0">
            <a:spAutoFit/>
          </a:bodyPr>
          <a:lstStyle/>
          <a:p>
            <a:r>
              <a:rPr lang="en-US" dirty="0" smtClean="0"/>
              <a:t>STA 2</a:t>
            </a:r>
            <a:endParaRPr lang="en-US" dirty="0"/>
          </a:p>
        </p:txBody>
      </p:sp>
      <p:sp>
        <p:nvSpPr>
          <p:cNvPr id="59" name="TextBox 58"/>
          <p:cNvSpPr txBox="1"/>
          <p:nvPr/>
        </p:nvSpPr>
        <p:spPr>
          <a:xfrm>
            <a:off x="0" y="4267200"/>
            <a:ext cx="5927385" cy="646331"/>
          </a:xfrm>
          <a:prstGeom prst="rect">
            <a:avLst/>
          </a:prstGeom>
          <a:noFill/>
          <a:ln w="12700">
            <a:solidFill>
              <a:schemeClr val="tx1"/>
            </a:solidFill>
          </a:ln>
        </p:spPr>
        <p:txBody>
          <a:bodyPr wrap="square" rtlCol="0">
            <a:spAutoFit/>
          </a:bodyPr>
          <a:lstStyle/>
          <a:p>
            <a:r>
              <a:rPr lang="en-US" dirty="0"/>
              <a:t>Sensing NDPA may carry information on transmitter and receiver(s</a:t>
            </a:r>
            <a:r>
              <a:rPr lang="en-US" dirty="0" smtClean="0"/>
              <a:t>). In this example, STA 1 is the transmitter of sensing transmission, and </a:t>
            </a:r>
            <a:r>
              <a:rPr lang="en-US" dirty="0"/>
              <a:t>AP and STA 2 are the receivers. It’s assumed that STA 2 </a:t>
            </a:r>
            <a:r>
              <a:rPr lang="en-US" dirty="0" smtClean="0"/>
              <a:t>obtained the </a:t>
            </a:r>
            <a:r>
              <a:rPr lang="en-US" dirty="0"/>
              <a:t>time and </a:t>
            </a:r>
            <a:r>
              <a:rPr lang="en-US" dirty="0" err="1"/>
              <a:t>Tx</a:t>
            </a:r>
            <a:r>
              <a:rPr lang="en-US" dirty="0"/>
              <a:t> parameters of NDP transmission in advance.</a:t>
            </a:r>
          </a:p>
        </p:txBody>
      </p:sp>
      <p:sp>
        <p:nvSpPr>
          <p:cNvPr id="63" name="Oval 62"/>
          <p:cNvSpPr/>
          <p:nvPr/>
        </p:nvSpPr>
        <p:spPr bwMode="auto">
          <a:xfrm>
            <a:off x="1483851" y="5263293"/>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4" name="TextBox 63"/>
          <p:cNvSpPr txBox="1"/>
          <p:nvPr/>
        </p:nvSpPr>
        <p:spPr>
          <a:xfrm>
            <a:off x="1519212" y="5399451"/>
            <a:ext cx="380232" cy="276999"/>
          </a:xfrm>
          <a:prstGeom prst="rect">
            <a:avLst/>
          </a:prstGeom>
          <a:noFill/>
        </p:spPr>
        <p:txBody>
          <a:bodyPr wrap="none" rtlCol="0">
            <a:spAutoFit/>
          </a:bodyPr>
          <a:lstStyle/>
          <a:p>
            <a:r>
              <a:rPr lang="en-US" dirty="0" smtClean="0"/>
              <a:t>AP</a:t>
            </a:r>
            <a:endParaRPr lang="en-US" dirty="0"/>
          </a:p>
        </p:txBody>
      </p:sp>
      <p:sp>
        <p:nvSpPr>
          <p:cNvPr id="65" name="Oval 64"/>
          <p:cNvSpPr/>
          <p:nvPr/>
        </p:nvSpPr>
        <p:spPr bwMode="auto">
          <a:xfrm>
            <a:off x="2834579" y="4953000"/>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6" name="TextBox 65"/>
          <p:cNvSpPr txBox="1"/>
          <p:nvPr/>
        </p:nvSpPr>
        <p:spPr>
          <a:xfrm>
            <a:off x="2859549" y="5069147"/>
            <a:ext cx="569451" cy="276999"/>
          </a:xfrm>
          <a:prstGeom prst="rect">
            <a:avLst/>
          </a:prstGeom>
          <a:noFill/>
        </p:spPr>
        <p:txBody>
          <a:bodyPr wrap="none" rtlCol="0">
            <a:spAutoFit/>
          </a:bodyPr>
          <a:lstStyle/>
          <a:p>
            <a:r>
              <a:rPr lang="en-US" dirty="0" smtClean="0"/>
              <a:t>STA 1</a:t>
            </a:r>
            <a:endParaRPr lang="en-US" dirty="0"/>
          </a:p>
        </p:txBody>
      </p:sp>
      <p:sp>
        <p:nvSpPr>
          <p:cNvPr id="67" name="Oval 66"/>
          <p:cNvSpPr/>
          <p:nvPr/>
        </p:nvSpPr>
        <p:spPr bwMode="auto">
          <a:xfrm>
            <a:off x="2852103" y="5943600"/>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8" name="TextBox 67"/>
          <p:cNvSpPr txBox="1"/>
          <p:nvPr/>
        </p:nvSpPr>
        <p:spPr>
          <a:xfrm>
            <a:off x="2880018" y="6074928"/>
            <a:ext cx="569451" cy="276999"/>
          </a:xfrm>
          <a:prstGeom prst="rect">
            <a:avLst/>
          </a:prstGeom>
          <a:noFill/>
        </p:spPr>
        <p:txBody>
          <a:bodyPr wrap="none" rtlCol="0">
            <a:spAutoFit/>
          </a:bodyPr>
          <a:lstStyle/>
          <a:p>
            <a:r>
              <a:rPr lang="en-US" dirty="0" smtClean="0"/>
              <a:t>STA 2</a:t>
            </a:r>
            <a:endParaRPr lang="en-US" dirty="0"/>
          </a:p>
        </p:txBody>
      </p:sp>
      <p:cxnSp>
        <p:nvCxnSpPr>
          <p:cNvPr id="70" name="Straight Arrow Connector 69"/>
          <p:cNvCxnSpPr>
            <a:stCxn id="63" idx="6"/>
            <a:endCxn id="65" idx="2"/>
          </p:cNvCxnSpPr>
          <p:nvPr/>
        </p:nvCxnSpPr>
        <p:spPr bwMode="auto">
          <a:xfrm flipV="1">
            <a:off x="2060748" y="5219700"/>
            <a:ext cx="773831" cy="31029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72" name="Straight Arrow Connector 71"/>
          <p:cNvCxnSpPr>
            <a:stCxn id="65" idx="4"/>
            <a:endCxn id="67" idx="0"/>
          </p:cNvCxnSpPr>
          <p:nvPr/>
        </p:nvCxnSpPr>
        <p:spPr bwMode="auto">
          <a:xfrm>
            <a:off x="3123028" y="5486400"/>
            <a:ext cx="17524" cy="4572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4" name="Oval 73"/>
          <p:cNvSpPr/>
          <p:nvPr/>
        </p:nvSpPr>
        <p:spPr bwMode="auto">
          <a:xfrm>
            <a:off x="4669913" y="4957306"/>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5" name="TextBox 74"/>
          <p:cNvSpPr txBox="1"/>
          <p:nvPr/>
        </p:nvSpPr>
        <p:spPr>
          <a:xfrm>
            <a:off x="4753756" y="5091029"/>
            <a:ext cx="380232" cy="276999"/>
          </a:xfrm>
          <a:prstGeom prst="rect">
            <a:avLst/>
          </a:prstGeom>
          <a:noFill/>
        </p:spPr>
        <p:txBody>
          <a:bodyPr wrap="none" rtlCol="0">
            <a:spAutoFit/>
          </a:bodyPr>
          <a:lstStyle/>
          <a:p>
            <a:r>
              <a:rPr lang="en-US" dirty="0" smtClean="0"/>
              <a:t>AP</a:t>
            </a:r>
            <a:endParaRPr lang="en-US" dirty="0"/>
          </a:p>
        </p:txBody>
      </p:sp>
      <p:sp>
        <p:nvSpPr>
          <p:cNvPr id="76" name="Oval 75"/>
          <p:cNvSpPr/>
          <p:nvPr/>
        </p:nvSpPr>
        <p:spPr bwMode="auto">
          <a:xfrm>
            <a:off x="6006152" y="4652536"/>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7" name="TextBox 76"/>
          <p:cNvSpPr txBox="1"/>
          <p:nvPr/>
        </p:nvSpPr>
        <p:spPr>
          <a:xfrm>
            <a:off x="6027350" y="4777609"/>
            <a:ext cx="569451" cy="276999"/>
          </a:xfrm>
          <a:prstGeom prst="rect">
            <a:avLst/>
          </a:prstGeom>
          <a:noFill/>
        </p:spPr>
        <p:txBody>
          <a:bodyPr wrap="none" rtlCol="0">
            <a:spAutoFit/>
          </a:bodyPr>
          <a:lstStyle/>
          <a:p>
            <a:r>
              <a:rPr lang="en-US" dirty="0" smtClean="0"/>
              <a:t>STA 1</a:t>
            </a:r>
            <a:endParaRPr lang="en-US" dirty="0"/>
          </a:p>
        </p:txBody>
      </p:sp>
      <p:sp>
        <p:nvSpPr>
          <p:cNvPr id="78" name="Oval 77"/>
          <p:cNvSpPr/>
          <p:nvPr/>
        </p:nvSpPr>
        <p:spPr bwMode="auto">
          <a:xfrm>
            <a:off x="6027350" y="5266042"/>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9" name="TextBox 78"/>
          <p:cNvSpPr txBox="1"/>
          <p:nvPr/>
        </p:nvSpPr>
        <p:spPr>
          <a:xfrm>
            <a:off x="6055265" y="5397370"/>
            <a:ext cx="569451" cy="276999"/>
          </a:xfrm>
          <a:prstGeom prst="rect">
            <a:avLst/>
          </a:prstGeom>
          <a:noFill/>
        </p:spPr>
        <p:txBody>
          <a:bodyPr wrap="none" rtlCol="0">
            <a:spAutoFit/>
          </a:bodyPr>
          <a:lstStyle/>
          <a:p>
            <a:r>
              <a:rPr lang="en-US" dirty="0" smtClean="0"/>
              <a:t>STA 2</a:t>
            </a:r>
            <a:endParaRPr lang="en-US" dirty="0"/>
          </a:p>
        </p:txBody>
      </p:sp>
      <p:cxnSp>
        <p:nvCxnSpPr>
          <p:cNvPr id="81" name="Straight Arrow Connector 80"/>
          <p:cNvCxnSpPr>
            <a:endCxn id="78" idx="2"/>
          </p:cNvCxnSpPr>
          <p:nvPr/>
        </p:nvCxnSpPr>
        <p:spPr bwMode="auto">
          <a:xfrm>
            <a:off x="5232321" y="5229529"/>
            <a:ext cx="795029" cy="30321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3" name="TextBox 2"/>
          <p:cNvSpPr txBox="1"/>
          <p:nvPr/>
        </p:nvSpPr>
        <p:spPr>
          <a:xfrm>
            <a:off x="6838192" y="4306199"/>
            <a:ext cx="2203173" cy="2123658"/>
          </a:xfrm>
          <a:prstGeom prst="rect">
            <a:avLst/>
          </a:prstGeom>
          <a:noFill/>
          <a:ln w="12700">
            <a:solidFill>
              <a:schemeClr val="tx1"/>
            </a:solidFill>
          </a:ln>
        </p:spPr>
        <p:txBody>
          <a:bodyPr wrap="square" rtlCol="0">
            <a:spAutoFit/>
          </a:bodyPr>
          <a:lstStyle>
            <a:defPPr>
              <a:defRPr lang="en-US"/>
            </a:defPPr>
          </a:lstStyle>
          <a:p>
            <a:r>
              <a:rPr lang="en-US" dirty="0"/>
              <a:t>AP obtains measurement</a:t>
            </a:r>
          </a:p>
          <a:p>
            <a:r>
              <a:rPr lang="en-US" dirty="0"/>
              <a:t> between itself and STA 1</a:t>
            </a:r>
          </a:p>
          <a:p>
            <a:r>
              <a:rPr lang="en-US" dirty="0"/>
              <a:t> by the transmission </a:t>
            </a:r>
          </a:p>
          <a:p>
            <a:r>
              <a:rPr lang="en-US" dirty="0"/>
              <a:t>from STA 1. No explicit </a:t>
            </a:r>
          </a:p>
          <a:p>
            <a:r>
              <a:rPr lang="en-US" dirty="0"/>
              <a:t>measurement report from STA 1 </a:t>
            </a:r>
          </a:p>
          <a:p>
            <a:r>
              <a:rPr lang="en-US" dirty="0"/>
              <a:t>r</a:t>
            </a:r>
            <a:r>
              <a:rPr lang="en-US" dirty="0" smtClean="0"/>
              <a:t>equired. If required, then STA 1 </a:t>
            </a:r>
          </a:p>
          <a:p>
            <a:r>
              <a:rPr lang="en-US" dirty="0"/>
              <a:t>t</a:t>
            </a:r>
            <a:r>
              <a:rPr lang="en-US" dirty="0" smtClean="0"/>
              <a:t>ransmits it after NDP transmission. Then AP (initiator) sends request to STA 2. STA 2 feedbacks the measurement between STA 1 and itself.</a:t>
            </a:r>
            <a:endParaRPr lang="en-US" dirty="0"/>
          </a:p>
        </p:txBody>
      </p:sp>
      <p:cxnSp>
        <p:nvCxnSpPr>
          <p:cNvPr id="12" name="Straight Connector 11"/>
          <p:cNvCxnSpPr/>
          <p:nvPr/>
        </p:nvCxnSpPr>
        <p:spPr bwMode="auto">
          <a:xfrm>
            <a:off x="1295400" y="2362200"/>
            <a:ext cx="6629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6" name="Straight Connector 55"/>
          <p:cNvCxnSpPr/>
          <p:nvPr/>
        </p:nvCxnSpPr>
        <p:spPr bwMode="auto">
          <a:xfrm flipV="1">
            <a:off x="1295400" y="3151626"/>
            <a:ext cx="6629400" cy="6129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7" name="Straight Connector 56"/>
          <p:cNvCxnSpPr/>
          <p:nvPr/>
        </p:nvCxnSpPr>
        <p:spPr bwMode="auto">
          <a:xfrm>
            <a:off x="1295400" y="4014216"/>
            <a:ext cx="6629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61"/>
          <p:cNvSpPr/>
          <p:nvPr/>
        </p:nvSpPr>
        <p:spPr bwMode="auto">
          <a:xfrm>
            <a:off x="1429908" y="1911636"/>
            <a:ext cx="762000"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9" name="TextBox 68"/>
          <p:cNvSpPr txBox="1"/>
          <p:nvPr/>
        </p:nvSpPr>
        <p:spPr>
          <a:xfrm>
            <a:off x="1476910" y="1953791"/>
            <a:ext cx="671979" cy="461665"/>
          </a:xfrm>
          <a:prstGeom prst="rect">
            <a:avLst/>
          </a:prstGeom>
          <a:noFill/>
        </p:spPr>
        <p:txBody>
          <a:bodyPr wrap="none" rtlCol="0">
            <a:spAutoFit/>
          </a:bodyPr>
          <a:lstStyle/>
          <a:p>
            <a:pPr algn="ctr"/>
            <a:r>
              <a:rPr lang="en-US" dirty="0" smtClean="0"/>
              <a:t>Sensing</a:t>
            </a:r>
          </a:p>
          <a:p>
            <a:pPr algn="ctr"/>
            <a:r>
              <a:rPr lang="en-US" dirty="0" smtClean="0"/>
              <a:t>NDPA</a:t>
            </a:r>
            <a:endParaRPr lang="en-US" dirty="0"/>
          </a:p>
        </p:txBody>
      </p:sp>
      <p:sp>
        <p:nvSpPr>
          <p:cNvPr id="71" name="Rectangle 70"/>
          <p:cNvSpPr/>
          <p:nvPr/>
        </p:nvSpPr>
        <p:spPr bwMode="auto">
          <a:xfrm>
            <a:off x="2557594" y="1906283"/>
            <a:ext cx="762000"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3" name="TextBox 72"/>
          <p:cNvSpPr txBox="1"/>
          <p:nvPr/>
        </p:nvSpPr>
        <p:spPr>
          <a:xfrm>
            <a:off x="2657817" y="2037710"/>
            <a:ext cx="490840" cy="276999"/>
          </a:xfrm>
          <a:prstGeom prst="rect">
            <a:avLst/>
          </a:prstGeom>
          <a:noFill/>
        </p:spPr>
        <p:txBody>
          <a:bodyPr wrap="none" rtlCol="0">
            <a:spAutoFit/>
          </a:bodyPr>
          <a:lstStyle/>
          <a:p>
            <a:pPr algn="ctr"/>
            <a:r>
              <a:rPr lang="en-US" dirty="0" smtClean="0"/>
              <a:t>NDP</a:t>
            </a:r>
            <a:endParaRPr lang="en-US" dirty="0"/>
          </a:p>
        </p:txBody>
      </p:sp>
      <p:sp>
        <p:nvSpPr>
          <p:cNvPr id="82" name="Rectangle 81"/>
          <p:cNvSpPr/>
          <p:nvPr/>
        </p:nvSpPr>
        <p:spPr bwMode="auto">
          <a:xfrm>
            <a:off x="1451902" y="2752443"/>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3" name="TextBox 82"/>
          <p:cNvSpPr txBox="1"/>
          <p:nvPr/>
        </p:nvSpPr>
        <p:spPr>
          <a:xfrm>
            <a:off x="1496914" y="2800598"/>
            <a:ext cx="671979" cy="461665"/>
          </a:xfrm>
          <a:prstGeom prst="rect">
            <a:avLst/>
          </a:prstGeom>
          <a:noFill/>
        </p:spPr>
        <p:txBody>
          <a:bodyPr wrap="none" rtlCol="0">
            <a:spAutoFit/>
          </a:bodyPr>
          <a:lstStyle/>
          <a:p>
            <a:pPr algn="ctr"/>
            <a:r>
              <a:rPr lang="en-US" dirty="0" smtClean="0"/>
              <a:t>Sensing</a:t>
            </a:r>
          </a:p>
          <a:p>
            <a:pPr algn="ctr"/>
            <a:r>
              <a:rPr lang="en-US" dirty="0" smtClean="0"/>
              <a:t>NDPA</a:t>
            </a:r>
            <a:endParaRPr lang="en-US" dirty="0"/>
          </a:p>
        </p:txBody>
      </p:sp>
      <p:sp>
        <p:nvSpPr>
          <p:cNvPr id="84" name="Rectangle 83"/>
          <p:cNvSpPr/>
          <p:nvPr/>
        </p:nvSpPr>
        <p:spPr bwMode="auto">
          <a:xfrm>
            <a:off x="2579588" y="2747090"/>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85" name="TextBox 84"/>
          <p:cNvSpPr txBox="1"/>
          <p:nvPr/>
        </p:nvSpPr>
        <p:spPr>
          <a:xfrm>
            <a:off x="2679811" y="2878517"/>
            <a:ext cx="490840" cy="276999"/>
          </a:xfrm>
          <a:prstGeom prst="rect">
            <a:avLst/>
          </a:prstGeom>
          <a:noFill/>
        </p:spPr>
        <p:txBody>
          <a:bodyPr wrap="none" rtlCol="0">
            <a:spAutoFit/>
          </a:bodyPr>
          <a:lstStyle/>
          <a:p>
            <a:pPr algn="ctr"/>
            <a:r>
              <a:rPr lang="en-US" dirty="0" smtClean="0"/>
              <a:t>NDP</a:t>
            </a:r>
            <a:endParaRPr lang="en-US" dirty="0"/>
          </a:p>
        </p:txBody>
      </p:sp>
      <p:sp>
        <p:nvSpPr>
          <p:cNvPr id="86" name="Rectangle 85"/>
          <p:cNvSpPr/>
          <p:nvPr/>
        </p:nvSpPr>
        <p:spPr bwMode="auto">
          <a:xfrm>
            <a:off x="1458195" y="3567114"/>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7" name="TextBox 86"/>
          <p:cNvSpPr txBox="1"/>
          <p:nvPr/>
        </p:nvSpPr>
        <p:spPr>
          <a:xfrm>
            <a:off x="1503207" y="3615269"/>
            <a:ext cx="671979" cy="461665"/>
          </a:xfrm>
          <a:prstGeom prst="rect">
            <a:avLst/>
          </a:prstGeom>
          <a:noFill/>
        </p:spPr>
        <p:txBody>
          <a:bodyPr wrap="none" rtlCol="0">
            <a:spAutoFit/>
          </a:bodyPr>
          <a:lstStyle/>
          <a:p>
            <a:pPr algn="ctr"/>
            <a:r>
              <a:rPr lang="en-US" dirty="0" smtClean="0"/>
              <a:t>Sensing</a:t>
            </a:r>
          </a:p>
          <a:p>
            <a:pPr algn="ctr"/>
            <a:r>
              <a:rPr lang="en-US" dirty="0" smtClean="0"/>
              <a:t>NDPA</a:t>
            </a:r>
            <a:endParaRPr lang="en-US" dirty="0"/>
          </a:p>
        </p:txBody>
      </p:sp>
      <p:sp>
        <p:nvSpPr>
          <p:cNvPr id="88" name="Rectangle 87"/>
          <p:cNvSpPr/>
          <p:nvPr/>
        </p:nvSpPr>
        <p:spPr bwMode="auto">
          <a:xfrm>
            <a:off x="2585881" y="3561761"/>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89" name="TextBox 88"/>
          <p:cNvSpPr txBox="1"/>
          <p:nvPr/>
        </p:nvSpPr>
        <p:spPr>
          <a:xfrm>
            <a:off x="2686104" y="3693188"/>
            <a:ext cx="490840" cy="276999"/>
          </a:xfrm>
          <a:prstGeom prst="rect">
            <a:avLst/>
          </a:prstGeom>
          <a:noFill/>
        </p:spPr>
        <p:txBody>
          <a:bodyPr wrap="none" rtlCol="0">
            <a:spAutoFit/>
          </a:bodyPr>
          <a:lstStyle/>
          <a:p>
            <a:pPr algn="ctr"/>
            <a:r>
              <a:rPr lang="en-US" dirty="0" smtClean="0"/>
              <a:t>NDP</a:t>
            </a:r>
            <a:endParaRPr lang="en-US" dirty="0"/>
          </a:p>
        </p:txBody>
      </p:sp>
      <p:cxnSp>
        <p:nvCxnSpPr>
          <p:cNvPr id="90" name="Straight Arrow Connector 89"/>
          <p:cNvCxnSpPr/>
          <p:nvPr/>
        </p:nvCxnSpPr>
        <p:spPr bwMode="auto">
          <a:xfrm>
            <a:off x="1808347" y="2366894"/>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1" name="Straight Arrow Connector 90"/>
          <p:cNvCxnSpPr/>
          <p:nvPr/>
        </p:nvCxnSpPr>
        <p:spPr bwMode="auto">
          <a:xfrm>
            <a:off x="1794041" y="3200400"/>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2" name="Straight Arrow Connector 91"/>
          <p:cNvCxnSpPr/>
          <p:nvPr/>
        </p:nvCxnSpPr>
        <p:spPr bwMode="auto">
          <a:xfrm>
            <a:off x="2922670" y="2366894"/>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4" name="Rectangle 93"/>
          <p:cNvSpPr/>
          <p:nvPr/>
        </p:nvSpPr>
        <p:spPr bwMode="auto">
          <a:xfrm>
            <a:off x="1333058" y="1809110"/>
            <a:ext cx="3155530" cy="245809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5" name="Rectangle 94"/>
          <p:cNvSpPr/>
          <p:nvPr/>
        </p:nvSpPr>
        <p:spPr bwMode="auto">
          <a:xfrm>
            <a:off x="3642899" y="1902393"/>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96" name="TextBox 95"/>
          <p:cNvSpPr txBox="1"/>
          <p:nvPr/>
        </p:nvSpPr>
        <p:spPr>
          <a:xfrm>
            <a:off x="3743122" y="2033820"/>
            <a:ext cx="490840" cy="276999"/>
          </a:xfrm>
          <a:prstGeom prst="rect">
            <a:avLst/>
          </a:prstGeom>
          <a:noFill/>
        </p:spPr>
        <p:txBody>
          <a:bodyPr wrap="none" rtlCol="0">
            <a:spAutoFit/>
          </a:bodyPr>
          <a:lstStyle/>
          <a:p>
            <a:pPr algn="ctr"/>
            <a:r>
              <a:rPr lang="en-US" dirty="0" smtClean="0"/>
              <a:t>NDP</a:t>
            </a:r>
            <a:endParaRPr lang="en-US" dirty="0"/>
          </a:p>
        </p:txBody>
      </p:sp>
      <p:sp>
        <p:nvSpPr>
          <p:cNvPr id="97" name="Rectangle 96"/>
          <p:cNvSpPr/>
          <p:nvPr/>
        </p:nvSpPr>
        <p:spPr bwMode="auto">
          <a:xfrm>
            <a:off x="3664893" y="2743200"/>
            <a:ext cx="762000"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98" name="TextBox 97"/>
          <p:cNvSpPr txBox="1"/>
          <p:nvPr/>
        </p:nvSpPr>
        <p:spPr>
          <a:xfrm>
            <a:off x="3765116" y="2874627"/>
            <a:ext cx="490840" cy="276999"/>
          </a:xfrm>
          <a:prstGeom prst="rect">
            <a:avLst/>
          </a:prstGeom>
          <a:noFill/>
        </p:spPr>
        <p:txBody>
          <a:bodyPr wrap="none" rtlCol="0">
            <a:spAutoFit/>
          </a:bodyPr>
          <a:lstStyle/>
          <a:p>
            <a:pPr algn="ctr"/>
            <a:r>
              <a:rPr lang="en-US" dirty="0" smtClean="0"/>
              <a:t>NDP</a:t>
            </a:r>
            <a:endParaRPr lang="en-US" dirty="0"/>
          </a:p>
        </p:txBody>
      </p:sp>
      <p:sp>
        <p:nvSpPr>
          <p:cNvPr id="99" name="Rectangle 98"/>
          <p:cNvSpPr/>
          <p:nvPr/>
        </p:nvSpPr>
        <p:spPr bwMode="auto">
          <a:xfrm>
            <a:off x="3671186" y="3557871"/>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100" name="TextBox 99"/>
          <p:cNvSpPr txBox="1"/>
          <p:nvPr/>
        </p:nvSpPr>
        <p:spPr>
          <a:xfrm>
            <a:off x="3771409" y="3689298"/>
            <a:ext cx="490840" cy="276999"/>
          </a:xfrm>
          <a:prstGeom prst="rect">
            <a:avLst/>
          </a:prstGeom>
          <a:noFill/>
        </p:spPr>
        <p:txBody>
          <a:bodyPr wrap="none" rtlCol="0">
            <a:spAutoFit/>
          </a:bodyPr>
          <a:lstStyle/>
          <a:p>
            <a:pPr algn="ctr"/>
            <a:r>
              <a:rPr lang="en-US" dirty="0" smtClean="0"/>
              <a:t>NDP</a:t>
            </a:r>
            <a:endParaRPr lang="en-US" dirty="0"/>
          </a:p>
        </p:txBody>
      </p:sp>
      <p:cxnSp>
        <p:nvCxnSpPr>
          <p:cNvPr id="101" name="Straight Arrow Connector 100"/>
          <p:cNvCxnSpPr/>
          <p:nvPr/>
        </p:nvCxnSpPr>
        <p:spPr bwMode="auto">
          <a:xfrm>
            <a:off x="4007975" y="2363004"/>
            <a:ext cx="0" cy="365251"/>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103" name="Rectangle 102"/>
          <p:cNvSpPr/>
          <p:nvPr/>
        </p:nvSpPr>
        <p:spPr bwMode="auto">
          <a:xfrm>
            <a:off x="4661521" y="1922061"/>
            <a:ext cx="813653"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4" name="TextBox 103"/>
          <p:cNvSpPr txBox="1"/>
          <p:nvPr/>
        </p:nvSpPr>
        <p:spPr>
          <a:xfrm>
            <a:off x="4717645" y="2030679"/>
            <a:ext cx="681597" cy="276999"/>
          </a:xfrm>
          <a:prstGeom prst="rect">
            <a:avLst/>
          </a:prstGeom>
          <a:noFill/>
        </p:spPr>
        <p:txBody>
          <a:bodyPr wrap="none" rtlCol="0">
            <a:spAutoFit/>
          </a:bodyPr>
          <a:lstStyle/>
          <a:p>
            <a:pPr algn="ctr"/>
            <a:r>
              <a:rPr lang="en-US" dirty="0" smtClean="0"/>
              <a:t>Request</a:t>
            </a:r>
            <a:endParaRPr lang="en-US" dirty="0"/>
          </a:p>
        </p:txBody>
      </p:sp>
      <p:sp>
        <p:nvSpPr>
          <p:cNvPr id="105" name="Rectangle 104"/>
          <p:cNvSpPr/>
          <p:nvPr/>
        </p:nvSpPr>
        <p:spPr bwMode="auto">
          <a:xfrm>
            <a:off x="4661521" y="3548279"/>
            <a:ext cx="813654"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6" name="TextBox 105"/>
          <p:cNvSpPr txBox="1"/>
          <p:nvPr/>
        </p:nvSpPr>
        <p:spPr>
          <a:xfrm>
            <a:off x="4720243" y="3624479"/>
            <a:ext cx="681597" cy="276999"/>
          </a:xfrm>
          <a:prstGeom prst="rect">
            <a:avLst/>
          </a:prstGeom>
          <a:noFill/>
        </p:spPr>
        <p:txBody>
          <a:bodyPr wrap="none" rtlCol="0">
            <a:spAutoFit/>
          </a:bodyPr>
          <a:lstStyle/>
          <a:p>
            <a:pPr algn="ctr"/>
            <a:r>
              <a:rPr lang="en-US" dirty="0" smtClean="0"/>
              <a:t>Request</a:t>
            </a:r>
            <a:endParaRPr lang="en-US" dirty="0"/>
          </a:p>
        </p:txBody>
      </p:sp>
      <p:cxnSp>
        <p:nvCxnSpPr>
          <p:cNvPr id="107" name="Straight Arrow Connector 106"/>
          <p:cNvCxnSpPr>
            <a:stCxn id="103" idx="2"/>
            <a:endCxn id="105" idx="0"/>
          </p:cNvCxnSpPr>
          <p:nvPr/>
        </p:nvCxnSpPr>
        <p:spPr bwMode="auto">
          <a:xfrm>
            <a:off x="5068348" y="2374516"/>
            <a:ext cx="0" cy="11737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8" name="Rectangle 107"/>
          <p:cNvSpPr/>
          <p:nvPr/>
        </p:nvSpPr>
        <p:spPr bwMode="auto">
          <a:xfrm>
            <a:off x="5927386" y="1901171"/>
            <a:ext cx="813653"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endParaRPr kumimoji="0" lang="en-US" dirty="0"/>
          </a:p>
        </p:txBody>
      </p:sp>
      <p:sp>
        <p:nvSpPr>
          <p:cNvPr id="109" name="TextBox 108"/>
          <p:cNvSpPr txBox="1"/>
          <p:nvPr/>
        </p:nvSpPr>
        <p:spPr>
          <a:xfrm>
            <a:off x="5937024" y="2009789"/>
            <a:ext cx="774572" cy="276999"/>
          </a:xfrm>
          <a:prstGeom prst="rect">
            <a:avLst/>
          </a:prstGeom>
          <a:noFill/>
        </p:spPr>
        <p:txBody>
          <a:bodyPr wrap="none" rtlCol="0">
            <a:spAutoFit/>
          </a:bodyPr>
          <a:lstStyle/>
          <a:p>
            <a:pPr algn="ctr"/>
            <a:r>
              <a:rPr lang="en-US" dirty="0" smtClean="0"/>
              <a:t>Response</a:t>
            </a:r>
            <a:endParaRPr lang="en-US" dirty="0"/>
          </a:p>
        </p:txBody>
      </p:sp>
      <p:sp>
        <p:nvSpPr>
          <p:cNvPr id="110" name="Rectangle 109"/>
          <p:cNvSpPr/>
          <p:nvPr/>
        </p:nvSpPr>
        <p:spPr bwMode="auto">
          <a:xfrm>
            <a:off x="5927386" y="3548279"/>
            <a:ext cx="813654"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endParaRPr kumimoji="0" lang="en-US" dirty="0"/>
          </a:p>
        </p:txBody>
      </p:sp>
      <p:sp>
        <p:nvSpPr>
          <p:cNvPr id="111" name="TextBox 110"/>
          <p:cNvSpPr txBox="1"/>
          <p:nvPr/>
        </p:nvSpPr>
        <p:spPr>
          <a:xfrm>
            <a:off x="5939622" y="3639409"/>
            <a:ext cx="774572" cy="276999"/>
          </a:xfrm>
          <a:prstGeom prst="rect">
            <a:avLst/>
          </a:prstGeom>
          <a:noFill/>
        </p:spPr>
        <p:txBody>
          <a:bodyPr wrap="none" rtlCol="0">
            <a:spAutoFit/>
          </a:bodyPr>
          <a:lstStyle/>
          <a:p>
            <a:pPr algn="ctr"/>
            <a:r>
              <a:rPr lang="en-US" dirty="0" smtClean="0"/>
              <a:t>Response</a:t>
            </a:r>
            <a:endParaRPr lang="en-US" dirty="0"/>
          </a:p>
        </p:txBody>
      </p:sp>
      <p:sp>
        <p:nvSpPr>
          <p:cNvPr id="113" name="Rectangle 112"/>
          <p:cNvSpPr/>
          <p:nvPr/>
        </p:nvSpPr>
        <p:spPr bwMode="auto">
          <a:xfrm>
            <a:off x="4541952" y="1820779"/>
            <a:ext cx="2423420" cy="245809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15" name="Straight Arrow Connector 114"/>
          <p:cNvCxnSpPr/>
          <p:nvPr/>
        </p:nvCxnSpPr>
        <p:spPr bwMode="auto">
          <a:xfrm>
            <a:off x="2932615" y="3212924"/>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6" name="Straight Arrow Connector 115"/>
          <p:cNvCxnSpPr/>
          <p:nvPr/>
        </p:nvCxnSpPr>
        <p:spPr bwMode="auto">
          <a:xfrm>
            <a:off x="4030366" y="3212924"/>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7" name="Straight Arrow Connector 116"/>
          <p:cNvCxnSpPr/>
          <p:nvPr/>
        </p:nvCxnSpPr>
        <p:spPr bwMode="auto">
          <a:xfrm>
            <a:off x="6324600" y="2384108"/>
            <a:ext cx="0" cy="117376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0" name="Straight Arrow Connector 9"/>
          <p:cNvCxnSpPr/>
          <p:nvPr/>
        </p:nvCxnSpPr>
        <p:spPr bwMode="auto">
          <a:xfrm flipV="1">
            <a:off x="5475174" y="5444654"/>
            <a:ext cx="163626" cy="497359"/>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11" name="TextBox 10"/>
          <p:cNvSpPr txBox="1"/>
          <p:nvPr/>
        </p:nvSpPr>
        <p:spPr>
          <a:xfrm>
            <a:off x="4285183" y="5962191"/>
            <a:ext cx="1807033" cy="461665"/>
          </a:xfrm>
          <a:prstGeom prst="rect">
            <a:avLst/>
          </a:prstGeom>
          <a:noFill/>
          <a:ln w="12700">
            <a:solidFill>
              <a:schemeClr val="tx1"/>
            </a:solidFill>
          </a:ln>
        </p:spPr>
        <p:txBody>
          <a:bodyPr wrap="square" rtlCol="0">
            <a:spAutoFit/>
          </a:bodyPr>
          <a:lstStyle>
            <a:defPPr>
              <a:defRPr lang="en-US"/>
            </a:defPPr>
          </a:lstStyle>
          <a:p>
            <a:r>
              <a:rPr lang="en-US" dirty="0"/>
              <a:t>Channel information </a:t>
            </a:r>
          </a:p>
          <a:p>
            <a:r>
              <a:rPr lang="en-US" dirty="0"/>
              <a:t>between STA 1 and STA 2</a:t>
            </a:r>
          </a:p>
        </p:txBody>
      </p:sp>
      <p:sp>
        <p:nvSpPr>
          <p:cNvPr id="21" name="Oval 20"/>
          <p:cNvSpPr/>
          <p:nvPr/>
        </p:nvSpPr>
        <p:spPr bwMode="auto">
          <a:xfrm>
            <a:off x="3023096" y="5584928"/>
            <a:ext cx="217388" cy="230187"/>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4" name="Curved Connector 13"/>
          <p:cNvCxnSpPr>
            <a:stCxn id="21" idx="6"/>
            <a:endCxn id="11" idx="1"/>
          </p:cNvCxnSpPr>
          <p:nvPr/>
        </p:nvCxnSpPr>
        <p:spPr bwMode="auto">
          <a:xfrm>
            <a:off x="3240484" y="5700022"/>
            <a:ext cx="1044699" cy="493002"/>
          </a:xfrm>
          <a:prstGeom prst="curvedConnector3">
            <a:avLst/>
          </a:prstGeom>
          <a:solidFill>
            <a:schemeClr val="accent1"/>
          </a:solidFill>
          <a:ln w="12700" cap="flat" cmpd="sng" algn="ctr">
            <a:solidFill>
              <a:schemeClr val="tx1"/>
            </a:solidFill>
            <a:prstDash val="solid"/>
            <a:round/>
            <a:headEnd type="none" w="sm" len="sm"/>
            <a:tailEnd type="triangle"/>
          </a:ln>
          <a:effectLst/>
        </p:spPr>
      </p:cxnSp>
      <p:sp>
        <p:nvSpPr>
          <p:cNvPr id="93"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79704241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491196</TotalTime>
  <Words>1398</Words>
  <Application>Microsoft Office PowerPoint</Application>
  <PresentationFormat>On-screen Show (4:3)</PresentationFormat>
  <Paragraphs>263</Paragraphs>
  <Slides>15</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굴림</vt:lpstr>
      <vt:lpstr>맑은 고딕</vt:lpstr>
      <vt:lpstr>Arial</vt:lpstr>
      <vt:lpstr>Calibri</vt:lpstr>
      <vt:lpstr>Times New Roman</vt:lpstr>
      <vt:lpstr>802-11-Submission</vt:lpstr>
      <vt:lpstr>Collaborative WLAN Sensing – Example Operations</vt:lpstr>
      <vt:lpstr>Introduction </vt:lpstr>
      <vt:lpstr>Introduction (Cont’d) </vt:lpstr>
      <vt:lpstr>Brief Recap</vt:lpstr>
      <vt:lpstr>Brief Recap (Cont’d)</vt:lpstr>
      <vt:lpstr>Brief Recap (Cont’d)</vt:lpstr>
      <vt:lpstr>Example Operation</vt:lpstr>
      <vt:lpstr>Example Operation (Cont’d): Measurement Instance 1</vt:lpstr>
      <vt:lpstr>Example Operation (Cont’d): Measurement Instance 2</vt:lpstr>
      <vt:lpstr>Considerations</vt:lpstr>
      <vt:lpstr>Considerations (Cont’d)</vt:lpstr>
      <vt:lpstr>Considerations (Cont’d)</vt:lpstr>
      <vt:lpstr>Summary </vt:lpstr>
      <vt:lpstr>References </vt:lpstr>
      <vt:lpstr>SP</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SANG GOOK KIM/LGEMR Communication Part(sanggook.kim@lge.com)</cp:lastModifiedBy>
  <cp:revision>5455</cp:revision>
  <cp:lastPrinted>2017-07-07T02:11:09Z</cp:lastPrinted>
  <dcterms:created xsi:type="dcterms:W3CDTF">2007-05-21T21:00:37Z</dcterms:created>
  <dcterms:modified xsi:type="dcterms:W3CDTF">2022-02-15T14:26:29Z</dcterms:modified>
</cp:coreProperties>
</file>