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59" r:id="rId4"/>
    <p:sldId id="661" r:id="rId5"/>
    <p:sldId id="638" r:id="rId6"/>
    <p:sldId id="660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>
      <p:cViewPr varScale="1">
        <p:scale>
          <a:sx n="69" d="100"/>
          <a:sy n="69" d="100"/>
        </p:scale>
        <p:origin x="1073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802.11-22/0310r0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Microsoft_Visio_2003-2010___1.vsd"/><Relationship Id="rId7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Visio_2003-2010___2.vsd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Control frame protection requirements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2022-2-9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224043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 Lu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>
                <a:solidFill>
                  <a:schemeClr val="tx2"/>
                </a:solidFill>
              </a:rPr>
              <a:t>This contribution discusses the proposed requirements </a:t>
            </a:r>
            <a:r>
              <a:rPr lang="en-US" altLang="zh-CN" sz="2000" kern="1200" smtClean="0">
                <a:solidFill>
                  <a:schemeClr val="tx2"/>
                </a:solidFill>
              </a:rPr>
              <a:t>for part of  </a:t>
            </a:r>
            <a:r>
              <a:rPr lang="en-US" altLang="zh-CN" sz="2000" kern="1200">
                <a:solidFill>
                  <a:schemeClr val="tx2"/>
                </a:solidFill>
              </a:rPr>
              <a:t>issue </a:t>
            </a:r>
            <a:r>
              <a:rPr lang="en-US" altLang="zh-CN" sz="2000" kern="1200" smtClean="0">
                <a:solidFill>
                  <a:schemeClr val="tx2"/>
                </a:solidFill>
              </a:rPr>
              <a:t>7 (</a:t>
            </a:r>
            <a:r>
              <a:rPr lang="en-US" sz="2000"/>
              <a:t>Protecting behavioral fingerprinting while </a:t>
            </a:r>
            <a:r>
              <a:rPr lang="en-US" sz="2000" smtClean="0"/>
              <a:t>associated</a:t>
            </a:r>
            <a:r>
              <a:rPr lang="en-US" altLang="zh-CN" sz="2000" kern="1200" smtClean="0">
                <a:solidFill>
                  <a:schemeClr val="tx2"/>
                </a:solidFill>
              </a:rPr>
              <a:t>) [</a:t>
            </a:r>
            <a:r>
              <a:rPr lang="en-US" altLang="zh-CN" sz="2000" kern="1200">
                <a:solidFill>
                  <a:schemeClr val="tx2"/>
                </a:solidFill>
              </a:rPr>
              <a:t>1</a:t>
            </a:r>
            <a:r>
              <a:rPr lang="en-US" altLang="zh-CN" sz="2000" kern="1200" smtClean="0">
                <a:solidFill>
                  <a:schemeClr val="tx2"/>
                </a:solidFill>
              </a:rPr>
              <a:t>] according to the template [2]. </a:t>
            </a:r>
            <a:endParaRPr lang="en-US" altLang="zh-CN" sz="2000" kern="120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2400" y="717800"/>
            <a:ext cx="9525000" cy="632413"/>
          </a:xfrm>
        </p:spPr>
        <p:txBody>
          <a:bodyPr/>
          <a:lstStyle/>
          <a:p>
            <a:r>
              <a:rPr lang="en-US" altLang="zh-CN" sz="2400"/>
              <a:t>Issue </a:t>
            </a:r>
            <a:r>
              <a:rPr lang="en-US" altLang="zh-CN" sz="2400" smtClean="0"/>
              <a:t>7: </a:t>
            </a:r>
            <a:r>
              <a:rPr lang="en-US" sz="2400" smtClean="0"/>
              <a:t>Protecting </a:t>
            </a:r>
            <a:r>
              <a:rPr lang="en-US" sz="2400"/>
              <a:t>behavioral fingerprinting while associated</a:t>
            </a:r>
            <a:endParaRPr lang="zh-CN" altLang="en-US" sz="24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45281" y="1350213"/>
            <a:ext cx="8529638" cy="48006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800" smtClean="0"/>
              <a:t>Behavioral </a:t>
            </a:r>
            <a:r>
              <a:rPr lang="en-US" sz="1800"/>
              <a:t>fingerprinting while </a:t>
            </a:r>
            <a:r>
              <a:rPr lang="en-US" sz="1800" smtClean="0"/>
              <a:t>associated was agreed as a significant issue. [1]</a:t>
            </a:r>
            <a:endParaRPr lang="en-US" sz="1800" b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smtClean="0"/>
              <a:t>Different </a:t>
            </a:r>
            <a:r>
              <a:rPr lang="en-US" sz="1400" b="0"/>
              <a:t>client device implementations have identifiable characteristics during association, e.g. how often and under what conditions they: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/>
              <a:t>enter power save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/>
              <a:t>change operational mode (e.g. bw, nss)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/>
              <a:t>use recovery / resync mechanisms (e.g. BAR)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/>
              <a:t>These characteristics are externally visible in unprotected signaling, and hence can be used to fingerprint and track the device, e.g.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/>
              <a:t>non-robust action frames (OMN, OPS, Quiet Time Period, ...)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FF0000"/>
                </a:solidFill>
              </a:rPr>
              <a:t>control frames </a:t>
            </a:r>
            <a:r>
              <a:rPr lang="en-US" sz="1400"/>
              <a:t>(e.g. BAR)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400"/>
              <a:t>MAC headers (e.g. PM bit in frame control field</a:t>
            </a:r>
            <a:r>
              <a:rPr lang="en-US" sz="140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One </a:t>
            </a:r>
            <a:r>
              <a:rPr lang="en-US" sz="1800" smtClean="0"/>
              <a:t>issue </a:t>
            </a:r>
            <a:r>
              <a:rPr lang="en-US" sz="1800"/>
              <a:t>with control frames (e.g. Trigger, NDPA, Multi-STA BA) is even more significant: </a:t>
            </a:r>
            <a:r>
              <a:rPr lang="en-US" sz="1800">
                <a:solidFill>
                  <a:srgbClr val="FF0000"/>
                </a:solidFill>
              </a:rPr>
              <a:t>AID</a:t>
            </a:r>
            <a:r>
              <a:rPr lang="en-US" sz="1800"/>
              <a:t>(s) of the STA(s) are externally visible, which may be used to track the client; other </a:t>
            </a:r>
            <a:r>
              <a:rPr lang="en-US" sz="1800" smtClean="0"/>
              <a:t>subfields </a:t>
            </a:r>
            <a:r>
              <a:rPr lang="en-US" sz="1800"/>
              <a:t>(e.g. RU </a:t>
            </a:r>
            <a:r>
              <a:rPr lang="en-US" sz="1800" smtClean="0"/>
              <a:t>Allocation, Partial </a:t>
            </a:r>
            <a:r>
              <a:rPr lang="en-US" sz="1800"/>
              <a:t>BW </a:t>
            </a:r>
            <a:r>
              <a:rPr lang="en-US" sz="1800" smtClean="0"/>
              <a:t>Info) may also be used for fingerprinting.</a:t>
            </a:r>
            <a:endParaRPr lang="en-US" sz="180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/>
              <a:t>Proposed requirement: </a:t>
            </a:r>
            <a:endParaRPr lang="en-US" sz="180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/>
              <a:t>11bi shall define a mechanism for the 11bi </a:t>
            </a:r>
            <a:r>
              <a:rPr lang="en-US" sz="1400" smtClean="0"/>
              <a:t>STA </a:t>
            </a:r>
            <a:r>
              <a:rPr lang="en-US" sz="1400"/>
              <a:t>to </a:t>
            </a:r>
            <a:r>
              <a:rPr lang="en-US" sz="1400" smtClean="0"/>
              <a:t>protect the per-STA AID subfield of the Trigger/NDPA/Multi-STA BA frames, protection of other subfields in STA info/User Info field is TBD.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542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smtClean="0"/>
              <a:t>Example of Proposed </a:t>
            </a:r>
            <a:r>
              <a:rPr lang="en-US"/>
              <a:t>Method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342934"/>
              </p:ext>
            </p:extLst>
          </p:nvPr>
        </p:nvGraphicFramePr>
        <p:xfrm>
          <a:off x="-76200" y="2635857"/>
          <a:ext cx="3867914" cy="219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Visio" r:id="rId3" imgW="5508114" imgH="3118669" progId="Visio.Drawing.11">
                  <p:embed/>
                </p:oleObj>
              </mc:Choice>
              <mc:Fallback>
                <p:oleObj name="Visio" r:id="rId3" imgW="5508114" imgH="311866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76200" y="2635857"/>
                        <a:ext cx="3867914" cy="219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32471"/>
              </p:ext>
            </p:extLst>
          </p:nvPr>
        </p:nvGraphicFramePr>
        <p:xfrm>
          <a:off x="4571999" y="1511330"/>
          <a:ext cx="4257131" cy="246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Visio" r:id="rId5" imgW="5285029" imgH="3064255" progId="Visio.Drawing.11">
                  <p:embed/>
                </p:oleObj>
              </mc:Choice>
              <mc:Fallback>
                <p:oleObj name="Visio" r:id="rId5" imgW="5285029" imgH="306425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9" y="1511330"/>
                        <a:ext cx="4257131" cy="2468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箭头连接符 9"/>
          <p:cNvCxnSpPr/>
          <p:nvPr/>
        </p:nvCxnSpPr>
        <p:spPr bwMode="auto">
          <a:xfrm flipV="1">
            <a:off x="3501285" y="2532904"/>
            <a:ext cx="1038467" cy="8788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2" name="文本框 11"/>
          <p:cNvSpPr txBox="1"/>
          <p:nvPr/>
        </p:nvSpPr>
        <p:spPr>
          <a:xfrm>
            <a:off x="3298002" y="2139892"/>
            <a:ext cx="2514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Opt1</a:t>
            </a:r>
            <a:r>
              <a:rPr lang="en-US" smtClean="0"/>
              <a:t>: per-STA encryption using PTK</a:t>
            </a:r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682720"/>
              </p:ext>
            </p:extLst>
          </p:nvPr>
        </p:nvGraphicFramePr>
        <p:xfrm>
          <a:off x="4548271" y="4374206"/>
          <a:ext cx="4566850" cy="2060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Visio" r:id="rId7" imgW="5078204" imgH="2291538" progId="Visio.Drawing.11">
                  <p:embed/>
                </p:oleObj>
              </mc:Choice>
              <mc:Fallback>
                <p:oleObj name="Visio" r:id="rId7" imgW="5078204" imgH="229153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8271" y="4374206"/>
                        <a:ext cx="4566850" cy="2060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接箭头连接符 13"/>
          <p:cNvCxnSpPr/>
          <p:nvPr/>
        </p:nvCxnSpPr>
        <p:spPr bwMode="auto">
          <a:xfrm>
            <a:off x="3573670" y="3995098"/>
            <a:ext cx="966082" cy="10500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8" name="文本框 17"/>
          <p:cNvSpPr txBox="1"/>
          <p:nvPr/>
        </p:nvSpPr>
        <p:spPr>
          <a:xfrm>
            <a:off x="3222725" y="5148337"/>
            <a:ext cx="2634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Opt2</a:t>
            </a:r>
            <a:r>
              <a:rPr lang="en-US" smtClean="0"/>
              <a:t>: encrypt the whole list using GTK</a:t>
            </a:r>
            <a:endParaRPr 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5400" y="1461700"/>
            <a:ext cx="3840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Example for encryption of Trigger frame: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537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/>
              <a:t>Conclusion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935BCDBD-911A-4C57-8E05-D1BA12B02C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965609"/>
              </p:ext>
            </p:extLst>
          </p:nvPr>
        </p:nvGraphicFramePr>
        <p:xfrm>
          <a:off x="533400" y="1616614"/>
          <a:ext cx="8153402" cy="2117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922">
                  <a:extLst>
                    <a:ext uri="{9D8B030D-6E8A-4147-A177-3AD203B41FA5}">
                      <a16:colId xmlns:a16="http://schemas.microsoft.com/office/drawing/2014/main" xmlns="" val="1721753157"/>
                    </a:ext>
                  </a:extLst>
                </a:gridCol>
                <a:gridCol w="4106878">
                  <a:extLst>
                    <a:ext uri="{9D8B030D-6E8A-4147-A177-3AD203B41FA5}">
                      <a16:colId xmlns:a16="http://schemas.microsoft.com/office/drawing/2014/main" xmlns="" val="42946368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145711255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537227592"/>
                    </a:ext>
                  </a:extLst>
                </a:gridCol>
                <a:gridCol w="990602">
                  <a:extLst>
                    <a:ext uri="{9D8B030D-6E8A-4147-A177-3AD203B41FA5}">
                      <a16:colId xmlns:a16="http://schemas.microsoft.com/office/drawing/2014/main" xmlns="" val="3420635774"/>
                    </a:ext>
                  </a:extLst>
                </a:gridCol>
              </a:tblGrid>
              <a:tr h="70395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Requirement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Issue / Use Case Reference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Information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2887293"/>
                  </a:ext>
                </a:extLst>
              </a:tr>
              <a:tr h="14132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smtClean="0"/>
                        <a:t>11bi </a:t>
                      </a:r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shall </a:t>
                      </a:r>
                      <a:r>
                        <a:rPr lang="en-US" sz="1400" smtClean="0"/>
                        <a:t>define a mechanism for the 11bi STA to protect the per-STA AID subfield of the Trigger/NDPA/Multi-STA BA frames,  protection of other subfields in STA info/User Info field is TBD.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</a:rPr>
                        <a:t>I7 Protecting behavioral fingerprinting while associated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Proposed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Proposed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8430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</a:t>
            </a:r>
            <a:r>
              <a:rPr lang="en-US" altLang="ko-KR" sz="1800" b="1"/>
              <a:t>add </a:t>
            </a:r>
            <a:r>
              <a:rPr lang="en-US" altLang="ko-KR" sz="1800" b="1" smtClean="0"/>
              <a:t>the proposed requirement in slide 5 into 21/1848? </a:t>
            </a:r>
            <a:endParaRPr lang="en-US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/>
              <a:t>[1] </a:t>
            </a:r>
            <a:r>
              <a:rPr lang="en-US" altLang="zh-CN" b="0" smtClean="0"/>
              <a:t>11-21-0641-06-00bi-proposed-issues</a:t>
            </a:r>
          </a:p>
          <a:p>
            <a:pPr marL="0" indent="0">
              <a:buNone/>
            </a:pPr>
            <a:r>
              <a:rPr lang="en-US" altLang="zh-CN" b="0"/>
              <a:t>[2] 11-21-1848-02-00bi-requirements-document</a:t>
            </a:r>
          </a:p>
          <a:p>
            <a:pPr marL="0" indent="0">
              <a:buNone/>
            </a:pP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8042</TotalTime>
  <Words>430</Words>
  <Application>Microsoft Office PowerPoint</Application>
  <PresentationFormat>全屏显示(4:3)</PresentationFormat>
  <Paragraphs>72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맑은 고딕</vt:lpstr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Control frame protection requirements</vt:lpstr>
      <vt:lpstr>Introduction</vt:lpstr>
      <vt:lpstr>Issue 7: Protecting behavioral fingerprinting while associated</vt:lpstr>
      <vt:lpstr>Example of Proposed Method</vt:lpstr>
      <vt:lpstr>Conclusion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4608</cp:revision>
  <cp:lastPrinted>2014-11-04T15:04:00Z</cp:lastPrinted>
  <dcterms:created xsi:type="dcterms:W3CDTF">2007-04-17T18:10:00Z</dcterms:created>
  <dcterms:modified xsi:type="dcterms:W3CDTF">2022-02-09T10:41:21Z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