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75" r:id="rId4"/>
    <p:sldId id="259" r:id="rId5"/>
    <p:sldId id="272" r:id="rId6"/>
    <p:sldId id="261" r:id="rId7"/>
    <p:sldId id="264" r:id="rId8"/>
    <p:sldId id="269" r:id="rId9"/>
    <p:sldId id="273" r:id="rId10"/>
  </p:sldIdLst>
  <p:sldSz cx="9144000" cy="6858000" type="screen4x3"/>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inRTmeeKOMUKKqImaaRjfjIYK1c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91BD12-F8C4-8D97-8886-4F12E9B5185D}" name="Muhammad Kumail Haider" initials="MKH" userId="S::haiderkumail@fb.com::444f6398-5440-4ffb-8d43-328cf9a715cb" providerId="AD"/>
  <p188:author id="{CB065EC2-255B-EB54-0AD7-19A576C2F3B5}" name="Chunyu Hu" initials="CH" userId="S::chunyuhu@fb.com::98f12de9-3d6a-4c20-ab50-c5ddda7fb39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Chitto Ghosh" initials="" lastIdx="2" clrIdx="0"/>
  <p:cmAuthor id="1" name="Muhammad Kumail Haider" initials="MKH" lastIdx="5" clrIdx="1">
    <p:extLst>
      <p:ext uri="{19B8F6BF-5375-455C-9EA6-DF929625EA0E}">
        <p15:presenceInfo xmlns:p15="http://schemas.microsoft.com/office/powerpoint/2012/main" userId="S::haiderkumail@fb.com::444f6398-5440-4ffb-8d43-328cf9a715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E05D72-DBD6-4D12-970D-62EF90CAB9E8}">
  <a:tblStyle styleId="{D5E05D72-DBD6-4D12-970D-62EF90CAB9E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6544DC8-A752-4D18-BBD4-048BD0E03968}" styleName="Table_1">
    <a:wholeTbl>
      <a:tcTxStyle b="off" i="off">
        <a:font>
          <a:latin typeface="Times New Roman"/>
          <a:ea typeface="Times New Roman"/>
          <a:cs typeface="Times New Roman"/>
        </a:font>
        <a:schemeClr val="dk1"/>
      </a:tcTxStyle>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tcBdr>
      </a:tcStyle>
    </a:band1H>
    <a:band2H>
      <a:tcTxStyle/>
      <a:tcStyle>
        <a:tcBdr/>
      </a:tcStyle>
    </a:band2H>
    <a:band1V>
      <a:tcTxStyle/>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cBdr>
      </a:tcStyle>
    </a:band1V>
    <a:band2V>
      <a:tcTxStyle/>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1"/>
              </a:solidFill>
              <a:prstDash val="solid"/>
              <a:round/>
              <a:headEnd type="none" w="sm" len="sm"/>
              <a:tailEnd type="none" w="sm" len="sm"/>
            </a:ln>
          </a:top>
        </a:tcBdr>
      </a:tcStyle>
    </a:lastRow>
    <a:seCell>
      <a:tcTxStyle/>
      <a:tcStyle>
        <a:tcBdr/>
      </a:tcStyle>
    </a:seCell>
    <a:swCell>
      <a:tcTxStyle/>
      <a:tcStyle>
        <a:tcBdr/>
      </a:tcStyle>
    </a:swCell>
    <a:firstRow>
      <a:tcTxStyle b="on" i="off">
        <a:font>
          <a:latin typeface="Times New Roman"/>
          <a:ea typeface="Times New Roman"/>
          <a:cs typeface="Times New Roman"/>
        </a:font>
        <a:schemeClr val="lt1"/>
      </a:tcTxStyle>
      <a:tcStyle>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42"/>
    <p:restoredTop sz="94694"/>
  </p:normalViewPr>
  <p:slideViewPr>
    <p:cSldViewPr snapToGrid="0">
      <p:cViewPr varScale="1">
        <p:scale>
          <a:sx n="121" d="100"/>
          <a:sy n="121" d="100"/>
        </p:scale>
        <p:origin x="1664" y="176"/>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microsoft.com/office/2018/10/relationships/authors" Target="authors.xml"/><Relationship Id="rId5" Type="http://schemas.openxmlformats.org/officeDocument/2006/relationships/slide" Target="slides/slide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085880" y="95706"/>
            <a:ext cx="2195858" cy="215444"/>
          </a:xfrm>
          <a:prstGeom prst="rect">
            <a:avLst/>
          </a:prstGeom>
          <a:noFill/>
          <a:ln>
            <a:noFill/>
          </a:ln>
        </p:spPr>
        <p:txBody>
          <a:bodyPr spcFirstLastPara="1" wrap="square" lIns="0" tIns="0" rIns="0" bIns="0" anchor="b" anchorCtr="0">
            <a:spAutoFit/>
          </a:bodyPr>
          <a:lstStyle>
            <a:lvl1pPr marR="0" lvl="0" algn="r" rtl="0">
              <a:spcBef>
                <a:spcPts val="0"/>
              </a:spcBef>
              <a:spcAft>
                <a:spcPts val="0"/>
              </a:spcAft>
              <a:buSzPts val="1400"/>
              <a:buNone/>
              <a:defRPr sz="1400" b="1"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654050" y="98425"/>
            <a:ext cx="827088" cy="212725"/>
          </a:xfrm>
          <a:prstGeom prst="rect">
            <a:avLst/>
          </a:prstGeom>
          <a:noFill/>
          <a:ln>
            <a:noFill/>
          </a:ln>
        </p:spPr>
        <p:txBody>
          <a:bodyPr spcFirstLastPara="1" wrap="square" lIns="0" tIns="0" rIns="0" bIns="0" anchor="b" anchorCtr="0">
            <a:spAutoFit/>
          </a:bodyPr>
          <a:lstStyle>
            <a:lvl1pPr marR="0" lvl="0" algn="l" rtl="0">
              <a:spcBef>
                <a:spcPts val="0"/>
              </a:spcBef>
              <a:spcAft>
                <a:spcPts val="0"/>
              </a:spcAft>
              <a:buSzPts val="1400"/>
              <a:buNone/>
              <a:defRPr sz="1400" b="1"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52525" y="701675"/>
            <a:ext cx="4629150" cy="34686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00"/>
            <a:headEnd type="none" w="sm" len="sm"/>
            <a:tailEnd type="none" w="sm" len="sm"/>
          </a:ln>
        </p:spPr>
      </p:sp>
      <p:sp>
        <p:nvSpPr>
          <p:cNvPr id="6" name="Google Shape;6;n"/>
          <p:cNvSpPr txBox="1">
            <a:spLocks noGrp="1"/>
          </p:cNvSpPr>
          <p:nvPr>
            <p:ph type="body" idx="1"/>
          </p:nvPr>
        </p:nvSpPr>
        <p:spPr>
          <a:xfrm>
            <a:off x="923925" y="4408488"/>
            <a:ext cx="5086350" cy="4176712"/>
          </a:xfrm>
          <a:prstGeom prst="rect">
            <a:avLst/>
          </a:prstGeom>
          <a:noFill/>
          <a:ln>
            <a:noFill/>
          </a:ln>
        </p:spPr>
        <p:txBody>
          <a:bodyPr spcFirstLastPara="1" wrap="square" lIns="93650" tIns="46025" rIns="93650" bIns="460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357813" y="8985250"/>
            <a:ext cx="923925" cy="182563"/>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222625" y="8985250"/>
            <a:ext cx="512763" cy="182563"/>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None/>
            </a:pPr>
            <a:r>
              <a:rPr lang="en-US" sz="1800" b="0" i="0" u="none" strike="noStrike" cap="none">
                <a:solidFill>
                  <a:schemeClr val="dk1"/>
                </a:solidFill>
                <a:latin typeface="Calibri"/>
                <a:ea typeface="Calibri"/>
                <a:cs typeface="Calibri"/>
                <a:sym typeface="Calibri"/>
              </a:rPr>
              <a:t>Page </a:t>
            </a:r>
            <a:fld id="{00000000-1234-1234-1234-123412341234}" type="slidenum">
              <a:rPr lang="en-US" sz="1800" b="0" i="0" u="none" strike="noStrike" cap="none">
                <a:solidFill>
                  <a:schemeClr val="dk1"/>
                </a:solidFill>
                <a:latin typeface="Calibri"/>
                <a:ea typeface="Calibri"/>
                <a:cs typeface="Calibri"/>
                <a:sym typeface="Calibri"/>
              </a:rPr>
              <a:t>‹#›</a:t>
            </a:fld>
            <a:endParaRPr sz="1800" b="0" i="0" u="none" strike="noStrike" cap="none">
              <a:solidFill>
                <a:schemeClr val="dk1"/>
              </a:solidFill>
              <a:latin typeface="Calibri"/>
              <a:ea typeface="Calibri"/>
              <a:cs typeface="Calibri"/>
              <a:sym typeface="Calibri"/>
            </a:endParaRPr>
          </a:p>
        </p:txBody>
      </p:sp>
      <p:sp>
        <p:nvSpPr>
          <p:cNvPr id="9" name="Google Shape;9;n"/>
          <p:cNvSpPr/>
          <p:nvPr/>
        </p:nvSpPr>
        <p:spPr>
          <a:xfrm>
            <a:off x="723900" y="8985250"/>
            <a:ext cx="711200" cy="18256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1800" b="0" i="0" u="none" strike="noStrike" cap="none">
                <a:solidFill>
                  <a:schemeClr val="dk1"/>
                </a:solidFill>
                <a:latin typeface="Calibri"/>
                <a:ea typeface="Calibri"/>
                <a:cs typeface="Calibri"/>
                <a:sym typeface="Calibri"/>
              </a:rPr>
              <a:t>Submission</a:t>
            </a:r>
            <a:endParaRPr/>
          </a:p>
        </p:txBody>
      </p:sp>
      <p:cxnSp>
        <p:nvCxnSpPr>
          <p:cNvPr id="10" name="Google Shape;10;n"/>
          <p:cNvCxnSpPr/>
          <p:nvPr/>
        </p:nvCxnSpPr>
        <p:spPr>
          <a:xfrm>
            <a:off x="723900" y="8983663"/>
            <a:ext cx="5486400"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647700" y="296863"/>
            <a:ext cx="56388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hdr" idx="2"/>
          </p:nvPr>
        </p:nvSpPr>
        <p:spPr>
          <a:xfrm>
            <a:off x="4085880" y="95706"/>
            <a:ext cx="2195858" cy="215444"/>
          </a:xfrm>
          <a:prstGeom prst="rect">
            <a:avLst/>
          </a:prstGeom>
          <a:noFill/>
          <a:ln>
            <a:noFill/>
          </a:ln>
        </p:spPr>
        <p:txBody>
          <a:bodyPr spcFirstLastPara="1" wrap="square" lIns="0" tIns="0" rIns="0" bIns="0" anchor="b" anchorCtr="0">
            <a:spAutoFit/>
          </a:bodyPr>
          <a:lstStyle/>
          <a:p>
            <a:pPr marL="0" lvl="0" indent="0" algn="r" rtl="0">
              <a:spcBef>
                <a:spcPts val="0"/>
              </a:spcBef>
              <a:spcAft>
                <a:spcPts val="0"/>
              </a:spcAft>
              <a:buNone/>
            </a:pPr>
            <a:r>
              <a:rPr lang="en-US"/>
              <a:t>doc.: IEEE 802.11-yy/xxxxr0</a:t>
            </a:r>
            <a:endParaRPr/>
          </a:p>
        </p:txBody>
      </p:sp>
      <p:sp>
        <p:nvSpPr>
          <p:cNvPr id="78" name="Google Shape;78;p1:notes"/>
          <p:cNvSpPr txBox="1">
            <a:spLocks noGrp="1"/>
          </p:cNvSpPr>
          <p:nvPr>
            <p:ph type="dt" idx="10"/>
          </p:nvPr>
        </p:nvSpPr>
        <p:spPr>
          <a:xfrm>
            <a:off x="654050" y="98425"/>
            <a:ext cx="827088" cy="212725"/>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9/19/21</a:t>
            </a:r>
            <a:endParaRPr/>
          </a:p>
        </p:txBody>
      </p:sp>
      <p:sp>
        <p:nvSpPr>
          <p:cNvPr id="79" name="Google Shape;79;p1:notes"/>
          <p:cNvSpPr txBox="1">
            <a:spLocks noGrp="1"/>
          </p:cNvSpPr>
          <p:nvPr>
            <p:ph type="ftr" idx="11"/>
          </p:nvPr>
        </p:nvSpPr>
        <p:spPr>
          <a:xfrm>
            <a:off x="5357813" y="8985250"/>
            <a:ext cx="923925" cy="182563"/>
          </a:xfrm>
          <a:prstGeom prst="rect">
            <a:avLst/>
          </a:prstGeom>
          <a:noFill/>
          <a:ln>
            <a:noFill/>
          </a:ln>
        </p:spPr>
        <p:txBody>
          <a:bodyPr spcFirstLastPara="1" wrap="square" lIns="0" tIns="0" rIns="0" bIns="0" anchor="t" anchorCtr="0">
            <a:spAutoFit/>
          </a:bodyPr>
          <a:lstStyle/>
          <a:p>
            <a:pPr marL="457200" lvl="4" indent="0" algn="r" rtl="0">
              <a:spcBef>
                <a:spcPts val="0"/>
              </a:spcBef>
              <a:spcAft>
                <a:spcPts val="0"/>
              </a:spcAft>
              <a:buNone/>
            </a:pPr>
            <a:r>
              <a:rPr lang="en-US"/>
              <a:t>John Doe, Some Company</a:t>
            </a:r>
            <a:endParaRPr/>
          </a:p>
        </p:txBody>
      </p:sp>
      <p:sp>
        <p:nvSpPr>
          <p:cNvPr id="80" name="Google Shape;80;p1:notes"/>
          <p:cNvSpPr txBox="1">
            <a:spLocks noGrp="1"/>
          </p:cNvSpPr>
          <p:nvPr>
            <p:ph type="sldNum" idx="12"/>
          </p:nvPr>
        </p:nvSpPr>
        <p:spPr>
          <a:xfrm>
            <a:off x="3222625" y="8985250"/>
            <a:ext cx="512763" cy="182563"/>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Page </a:t>
            </a:r>
            <a:fld id="{00000000-1234-1234-1234-123412341234}" type="slidenum">
              <a:rPr lang="en-US"/>
              <a:t>1</a:t>
            </a:fld>
            <a:endParaRPr/>
          </a:p>
        </p:txBody>
      </p:sp>
      <p:sp>
        <p:nvSpPr>
          <p:cNvPr id="81" name="Google Shape;81;p1:notes"/>
          <p:cNvSpPr>
            <a:spLocks noGrp="1" noRot="1" noChangeAspect="1"/>
          </p:cNvSpPr>
          <p:nvPr>
            <p:ph type="sldImg" idx="3"/>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2" name="Google Shape;82;p1:notes"/>
          <p:cNvSpPr txBox="1">
            <a:spLocks noGrp="1"/>
          </p:cNvSpPr>
          <p:nvPr>
            <p:ph type="body" idx="1"/>
          </p:nvPr>
        </p:nvSpPr>
        <p:spPr>
          <a:xfrm>
            <a:off x="923925" y="4408488"/>
            <a:ext cx="5086350" cy="4176712"/>
          </a:xfrm>
          <a:prstGeom prst="rect">
            <a:avLst/>
          </a:prstGeom>
          <a:noFill/>
          <a:ln>
            <a:noFill/>
          </a:ln>
        </p:spPr>
        <p:txBody>
          <a:bodyPr spcFirstLastPara="1" wrap="square" lIns="93650" tIns="46025" rIns="93650"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92" name="Google Shape;92;p2: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10" name="Google Shape;110;p4: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4280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10" name="Google Shape;110;p4: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10" name="Google Shape;110;p4: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6632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dirty="0"/>
          </a:p>
        </p:txBody>
      </p:sp>
      <p:sp>
        <p:nvSpPr>
          <p:cNvPr id="129" name="Google Shape;129;p6: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9: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68" name="Google Shape;168;p9: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9: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68" name="Google Shape;168;p9: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0550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12"/>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a:lvl1pPr>
            <a:lvl2pPr marL="914400" lvl="1" indent="-342900" algn="l">
              <a:spcBef>
                <a:spcPts val="375"/>
              </a:spcBef>
              <a:spcAft>
                <a:spcPts val="0"/>
              </a:spcAft>
              <a:buSzPts val="1800"/>
              <a:buChar char="o"/>
              <a:defRPr/>
            </a:lvl2pPr>
            <a:lvl3pPr marL="1371600" lvl="2" indent="-342900" algn="l">
              <a:spcBef>
                <a:spcPts val="338"/>
              </a:spcBef>
              <a:spcAft>
                <a:spcPts val="0"/>
              </a:spcAft>
              <a:buSzPts val="1800"/>
              <a:buChar char="•"/>
              <a:defRPr/>
            </a:lvl3pPr>
            <a:lvl4pPr marL="1828800" lvl="3" indent="-342900" algn="l">
              <a:spcBef>
                <a:spcPts val="300"/>
              </a:spcBef>
              <a:spcAft>
                <a:spcPts val="0"/>
              </a:spcAft>
              <a:buSzPts val="1800"/>
              <a:buChar char="▪"/>
              <a:defRPr/>
            </a:lvl4pPr>
            <a:lvl5pPr marL="2286000" lvl="4" indent="-228600" algn="l">
              <a:spcBef>
                <a:spcPts val="300"/>
              </a:spcBef>
              <a:spcAft>
                <a:spcPts val="0"/>
              </a:spcAft>
              <a:buSzPts val="1400"/>
              <a:buNone/>
              <a:defRPr/>
            </a:lvl5pPr>
            <a:lvl6pPr marL="2743200" lvl="5" indent="-228600" algn="l">
              <a:spcBef>
                <a:spcPts val="300"/>
              </a:spcBef>
              <a:spcAft>
                <a:spcPts val="0"/>
              </a:spcAft>
              <a:buSzPts val="1400"/>
              <a:buNone/>
              <a:defRPr/>
            </a:lvl6pPr>
            <a:lvl7pPr marL="3200400" lvl="6" indent="-228600" algn="l">
              <a:spcBef>
                <a:spcPts val="300"/>
              </a:spcBef>
              <a:spcAft>
                <a:spcPts val="0"/>
              </a:spcAft>
              <a:buSzPts val="1400"/>
              <a:buNone/>
              <a:defRPr/>
            </a:lvl7pPr>
            <a:lvl8pPr marL="3657600" lvl="7" indent="-228600" algn="l">
              <a:spcBef>
                <a:spcPts val="300"/>
              </a:spcBef>
              <a:spcAft>
                <a:spcPts val="0"/>
              </a:spcAft>
              <a:buSzPts val="1400"/>
              <a:buNone/>
              <a:defRPr/>
            </a:lvl8pPr>
            <a:lvl9pPr marL="4114800" lvl="8" indent="-228600" algn="l">
              <a:spcBef>
                <a:spcPts val="300"/>
              </a:spcBef>
              <a:spcAft>
                <a:spcPts val="0"/>
              </a:spcAft>
              <a:buSzPts val="1400"/>
              <a:buNone/>
              <a:defRPr/>
            </a:lvl9pPr>
          </a:lstStyle>
          <a:p>
            <a:endParaRPr/>
          </a:p>
        </p:txBody>
      </p:sp>
      <p:sp>
        <p:nvSpPr>
          <p:cNvPr id="25" name="Google Shape;25;p12"/>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 name="Google Shape;26;p12"/>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i="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27" name="Google Shape;27;p12"/>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28" name="Google Shape;28;p12"/>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February 2022</a:t>
            </a: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3"/>
        <p:cNvGrpSpPr/>
        <p:nvPr/>
      </p:nvGrpSpPr>
      <p:grpSpPr>
        <a:xfrm>
          <a:off x="0" y="0"/>
          <a:ext cx="0" cy="0"/>
          <a:chOff x="0" y="0"/>
          <a:chExt cx="0" cy="0"/>
        </a:xfrm>
      </p:grpSpPr>
      <p:sp>
        <p:nvSpPr>
          <p:cNvPr id="34" name="Google Shape;34;p14"/>
          <p:cNvSpPr txBox="1">
            <a:spLocks noGrp="1"/>
          </p:cNvSpPr>
          <p:nvPr>
            <p:ph type="title"/>
          </p:nvPr>
        </p:nvSpPr>
        <p:spPr>
          <a:xfrm>
            <a:off x="722313" y="4406902"/>
            <a:ext cx="7772400" cy="1362075"/>
          </a:xfrm>
          <a:prstGeom prst="rect">
            <a:avLst/>
          </a:prstGeom>
          <a:noFill/>
          <a:ln>
            <a:noFill/>
          </a:ln>
        </p:spPr>
        <p:txBody>
          <a:bodyPr spcFirstLastPara="1" wrap="square" lIns="92150" tIns="46075" rIns="92150" bIns="46075" anchor="t" anchorCtr="0">
            <a:noAutofit/>
          </a:bodyPr>
          <a:lstStyle>
            <a:lvl1pPr lvl="0" algn="l">
              <a:spcBef>
                <a:spcPts val="0"/>
              </a:spcBef>
              <a:spcAft>
                <a:spcPts val="0"/>
              </a:spcAft>
              <a:buSzPts val="1400"/>
              <a:buNone/>
              <a:defRPr sz="3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14"/>
          <p:cNvSpPr txBox="1">
            <a:spLocks noGrp="1"/>
          </p:cNvSpPr>
          <p:nvPr>
            <p:ph type="body" idx="1"/>
          </p:nvPr>
        </p:nvSpPr>
        <p:spPr>
          <a:xfrm>
            <a:off x="722313" y="2906713"/>
            <a:ext cx="7772400" cy="1500187"/>
          </a:xfrm>
          <a:prstGeom prst="rect">
            <a:avLst/>
          </a:prstGeom>
          <a:noFill/>
          <a:ln>
            <a:noFill/>
          </a:ln>
        </p:spPr>
        <p:txBody>
          <a:bodyPr spcFirstLastPara="1" wrap="square" lIns="92150" tIns="46075" rIns="92150" bIns="46075" anchor="b" anchorCtr="0">
            <a:noAutofit/>
          </a:bodyPr>
          <a:lstStyle>
            <a:lvl1pPr marL="457200" lvl="0" indent="-228600" algn="l">
              <a:spcBef>
                <a:spcPts val="450"/>
              </a:spcBef>
              <a:spcAft>
                <a:spcPts val="0"/>
              </a:spcAft>
              <a:buSzPts val="1500"/>
              <a:buNone/>
              <a:defRPr sz="1500"/>
            </a:lvl1pPr>
            <a:lvl2pPr marL="914400" lvl="1" indent="-228600" algn="l">
              <a:spcBef>
                <a:spcPts val="375"/>
              </a:spcBef>
              <a:spcAft>
                <a:spcPts val="0"/>
              </a:spcAft>
              <a:buSzPts val="1350"/>
              <a:buNone/>
              <a:defRPr sz="1350"/>
            </a:lvl2pPr>
            <a:lvl3pPr marL="1371600" lvl="2" indent="-228600" algn="l">
              <a:spcBef>
                <a:spcPts val="338"/>
              </a:spcBef>
              <a:spcAft>
                <a:spcPts val="0"/>
              </a:spcAft>
              <a:buSzPts val="1200"/>
              <a:buNone/>
              <a:defRPr sz="1200"/>
            </a:lvl3pPr>
            <a:lvl4pPr marL="1828800" lvl="3" indent="-228600" algn="l">
              <a:spcBef>
                <a:spcPts val="300"/>
              </a:spcBef>
              <a:spcAft>
                <a:spcPts val="0"/>
              </a:spcAft>
              <a:buSzPts val="1050"/>
              <a:buNone/>
              <a:defRPr sz="1050"/>
            </a:lvl4pPr>
            <a:lvl5pPr marL="2286000" lvl="4" indent="-228600" algn="l">
              <a:spcBef>
                <a:spcPts val="300"/>
              </a:spcBef>
              <a:spcAft>
                <a:spcPts val="0"/>
              </a:spcAft>
              <a:buSzPts val="1050"/>
              <a:buNone/>
              <a:defRPr sz="1050"/>
            </a:lvl5pPr>
            <a:lvl6pPr marL="2743200" lvl="5" indent="-228600" algn="l">
              <a:spcBef>
                <a:spcPts val="300"/>
              </a:spcBef>
              <a:spcAft>
                <a:spcPts val="0"/>
              </a:spcAft>
              <a:buSzPts val="1050"/>
              <a:buNone/>
              <a:defRPr sz="1050"/>
            </a:lvl6pPr>
            <a:lvl7pPr marL="3200400" lvl="6" indent="-228600" algn="l">
              <a:spcBef>
                <a:spcPts val="300"/>
              </a:spcBef>
              <a:spcAft>
                <a:spcPts val="0"/>
              </a:spcAft>
              <a:buSzPts val="1050"/>
              <a:buNone/>
              <a:defRPr sz="1050"/>
            </a:lvl7pPr>
            <a:lvl8pPr marL="3657600" lvl="7" indent="-228600" algn="l">
              <a:spcBef>
                <a:spcPts val="300"/>
              </a:spcBef>
              <a:spcAft>
                <a:spcPts val="0"/>
              </a:spcAft>
              <a:buSzPts val="1050"/>
              <a:buNone/>
              <a:defRPr sz="1050"/>
            </a:lvl8pPr>
            <a:lvl9pPr marL="4114800" lvl="8" indent="-228600" algn="l">
              <a:spcBef>
                <a:spcPts val="300"/>
              </a:spcBef>
              <a:spcAft>
                <a:spcPts val="0"/>
              </a:spcAft>
              <a:buSzPts val="1050"/>
              <a:buNone/>
              <a:defRPr sz="1050"/>
            </a:lvl9pPr>
          </a:lstStyle>
          <a:p>
            <a:endParaRPr/>
          </a:p>
        </p:txBody>
      </p:sp>
      <p:sp>
        <p:nvSpPr>
          <p:cNvPr id="36" name="Google Shape;36;p14"/>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37" name="Google Shape;37;p14"/>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38" name="Google Shape;38;p14"/>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February 2022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9"/>
        <p:cNvGrpSpPr/>
        <p:nvPr/>
      </p:nvGrpSpPr>
      <p:grpSpPr>
        <a:xfrm>
          <a:off x="0" y="0"/>
          <a:ext cx="0" cy="0"/>
          <a:chOff x="0" y="0"/>
          <a:chExt cx="0" cy="0"/>
        </a:xfrm>
      </p:grpSpPr>
      <p:sp>
        <p:nvSpPr>
          <p:cNvPr id="40" name="Google Shape;40;p15"/>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15"/>
          <p:cNvSpPr txBox="1">
            <a:spLocks noGrp="1"/>
          </p:cNvSpPr>
          <p:nvPr>
            <p:ph type="body" idx="1"/>
          </p:nvPr>
        </p:nvSpPr>
        <p:spPr>
          <a:xfrm>
            <a:off x="685801" y="1508759"/>
            <a:ext cx="3808413" cy="5029200"/>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sz="1800"/>
            </a:lvl1pPr>
            <a:lvl2pPr marL="914400" lvl="1" indent="-323850" algn="l">
              <a:spcBef>
                <a:spcPts val="375"/>
              </a:spcBef>
              <a:spcAft>
                <a:spcPts val="0"/>
              </a:spcAft>
              <a:buSzPts val="1500"/>
              <a:buChar char="o"/>
              <a:defRPr sz="1500"/>
            </a:lvl2pPr>
            <a:lvl3pPr marL="1371600" lvl="2" indent="-314325" algn="l">
              <a:spcBef>
                <a:spcPts val="338"/>
              </a:spcBef>
              <a:spcAft>
                <a:spcPts val="0"/>
              </a:spcAft>
              <a:buSzPts val="1350"/>
              <a:buChar char="•"/>
              <a:defRPr sz="1350"/>
            </a:lvl3pPr>
            <a:lvl4pPr marL="1828800" lvl="3" indent="-304800" algn="l">
              <a:spcBef>
                <a:spcPts val="300"/>
              </a:spcBef>
              <a:spcAft>
                <a:spcPts val="0"/>
              </a:spcAft>
              <a:buSzPts val="1200"/>
              <a:buChar char="▪"/>
              <a:defRPr sz="1200"/>
            </a:lvl4pPr>
            <a:lvl5pPr marL="2286000" lvl="4" indent="-228600" algn="l">
              <a:spcBef>
                <a:spcPts val="300"/>
              </a:spcBef>
              <a:spcAft>
                <a:spcPts val="0"/>
              </a:spcAft>
              <a:buSzPts val="1400"/>
              <a:buNone/>
              <a:defRPr sz="1200"/>
            </a:lvl5pPr>
            <a:lvl6pPr marL="2743200" lvl="5" indent="-228600" algn="l">
              <a:spcBef>
                <a:spcPts val="300"/>
              </a:spcBef>
              <a:spcAft>
                <a:spcPts val="0"/>
              </a:spcAft>
              <a:buSzPts val="1400"/>
              <a:buNone/>
              <a:defRPr sz="1350"/>
            </a:lvl6pPr>
            <a:lvl7pPr marL="3200400" lvl="6" indent="-228600" algn="l">
              <a:spcBef>
                <a:spcPts val="300"/>
              </a:spcBef>
              <a:spcAft>
                <a:spcPts val="0"/>
              </a:spcAft>
              <a:buSzPts val="1400"/>
              <a:buNone/>
              <a:defRPr sz="1350"/>
            </a:lvl7pPr>
            <a:lvl8pPr marL="3657600" lvl="7" indent="-228600" algn="l">
              <a:spcBef>
                <a:spcPts val="300"/>
              </a:spcBef>
              <a:spcAft>
                <a:spcPts val="0"/>
              </a:spcAft>
              <a:buSzPts val="1400"/>
              <a:buNone/>
              <a:defRPr sz="1350"/>
            </a:lvl8pPr>
            <a:lvl9pPr marL="4114800" lvl="8" indent="-228600" algn="l">
              <a:spcBef>
                <a:spcPts val="300"/>
              </a:spcBef>
              <a:spcAft>
                <a:spcPts val="0"/>
              </a:spcAft>
              <a:buSzPts val="1400"/>
              <a:buNone/>
              <a:defRPr sz="1350"/>
            </a:lvl9pPr>
          </a:lstStyle>
          <a:p>
            <a:endParaRPr/>
          </a:p>
        </p:txBody>
      </p:sp>
      <p:sp>
        <p:nvSpPr>
          <p:cNvPr id="42" name="Google Shape;42;p15"/>
          <p:cNvSpPr txBox="1">
            <a:spLocks noGrp="1"/>
          </p:cNvSpPr>
          <p:nvPr>
            <p:ph type="body" idx="2"/>
          </p:nvPr>
        </p:nvSpPr>
        <p:spPr>
          <a:xfrm>
            <a:off x="4646613" y="1508759"/>
            <a:ext cx="3810000" cy="5029200"/>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sz="1800"/>
            </a:lvl1pPr>
            <a:lvl2pPr marL="914400" lvl="1" indent="-323850" algn="l">
              <a:spcBef>
                <a:spcPts val="375"/>
              </a:spcBef>
              <a:spcAft>
                <a:spcPts val="0"/>
              </a:spcAft>
              <a:buSzPts val="1500"/>
              <a:buChar char="o"/>
              <a:defRPr sz="1500"/>
            </a:lvl2pPr>
            <a:lvl3pPr marL="1371600" lvl="2" indent="-314325" algn="l">
              <a:spcBef>
                <a:spcPts val="338"/>
              </a:spcBef>
              <a:spcAft>
                <a:spcPts val="0"/>
              </a:spcAft>
              <a:buSzPts val="1350"/>
              <a:buChar char="•"/>
              <a:defRPr sz="1350"/>
            </a:lvl3pPr>
            <a:lvl4pPr marL="1828800" lvl="3" indent="-304800" algn="l">
              <a:spcBef>
                <a:spcPts val="300"/>
              </a:spcBef>
              <a:spcAft>
                <a:spcPts val="0"/>
              </a:spcAft>
              <a:buSzPts val="1200"/>
              <a:buChar char="▪"/>
              <a:defRPr sz="1200"/>
            </a:lvl4pPr>
            <a:lvl5pPr marL="2286000" lvl="4" indent="-228600" algn="l">
              <a:spcBef>
                <a:spcPts val="300"/>
              </a:spcBef>
              <a:spcAft>
                <a:spcPts val="0"/>
              </a:spcAft>
              <a:buSzPts val="1400"/>
              <a:buNone/>
              <a:defRPr sz="1200"/>
            </a:lvl5pPr>
            <a:lvl6pPr marL="2743200" lvl="5" indent="-228600" algn="l">
              <a:spcBef>
                <a:spcPts val="300"/>
              </a:spcBef>
              <a:spcAft>
                <a:spcPts val="0"/>
              </a:spcAft>
              <a:buSzPts val="1400"/>
              <a:buNone/>
              <a:defRPr sz="1350"/>
            </a:lvl6pPr>
            <a:lvl7pPr marL="3200400" lvl="6" indent="-228600" algn="l">
              <a:spcBef>
                <a:spcPts val="300"/>
              </a:spcBef>
              <a:spcAft>
                <a:spcPts val="0"/>
              </a:spcAft>
              <a:buSzPts val="1400"/>
              <a:buNone/>
              <a:defRPr sz="1350"/>
            </a:lvl7pPr>
            <a:lvl8pPr marL="3657600" lvl="7" indent="-228600" algn="l">
              <a:spcBef>
                <a:spcPts val="300"/>
              </a:spcBef>
              <a:spcAft>
                <a:spcPts val="0"/>
              </a:spcAft>
              <a:buSzPts val="1400"/>
              <a:buNone/>
              <a:defRPr sz="1350"/>
            </a:lvl8pPr>
            <a:lvl9pPr marL="4114800" lvl="8" indent="-228600" algn="l">
              <a:spcBef>
                <a:spcPts val="300"/>
              </a:spcBef>
              <a:spcAft>
                <a:spcPts val="0"/>
              </a:spcAft>
              <a:buSzPts val="1400"/>
              <a:buNone/>
              <a:defRPr sz="1350"/>
            </a:lvl9pPr>
          </a:lstStyle>
          <a:p>
            <a:endParaRPr/>
          </a:p>
        </p:txBody>
      </p:sp>
      <p:sp>
        <p:nvSpPr>
          <p:cNvPr id="43" name="Google Shape;43;p15"/>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44" name="Google Shape;44;p15"/>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45" name="Google Shape;45;p15"/>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February 2022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6"/>
        <p:cNvGrpSpPr/>
        <p:nvPr/>
      </p:nvGrpSpPr>
      <p:grpSpPr>
        <a:xfrm>
          <a:off x="0" y="0"/>
          <a:ext cx="0" cy="0"/>
          <a:chOff x="0" y="0"/>
          <a:chExt cx="0" cy="0"/>
        </a:xfrm>
      </p:grpSpPr>
      <p:sp>
        <p:nvSpPr>
          <p:cNvPr id="47" name="Google Shape;47;p16"/>
          <p:cNvSpPr txBox="1">
            <a:spLocks noGrp="1"/>
          </p:cNvSpPr>
          <p:nvPr>
            <p:ph type="title"/>
          </p:nvPr>
        </p:nvSpPr>
        <p:spPr>
          <a:xfrm>
            <a:off x="457200" y="274638"/>
            <a:ext cx="8229600" cy="11430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48" name="Google Shape;48;p16"/>
          <p:cNvSpPr txBox="1">
            <a:spLocks noGrp="1"/>
          </p:cNvSpPr>
          <p:nvPr>
            <p:ph type="body" idx="1"/>
          </p:nvPr>
        </p:nvSpPr>
        <p:spPr>
          <a:xfrm>
            <a:off x="457200" y="1535113"/>
            <a:ext cx="4040188" cy="639762"/>
          </a:xfrm>
          <a:prstGeom prst="rect">
            <a:avLst/>
          </a:prstGeom>
          <a:noFill/>
          <a:ln>
            <a:noFill/>
          </a:ln>
        </p:spPr>
        <p:txBody>
          <a:bodyPr spcFirstLastPara="1" wrap="square" lIns="92150" tIns="46075" rIns="92150" bIns="46075" anchor="b" anchorCtr="0">
            <a:noAutofit/>
          </a:bodyPr>
          <a:lstStyle>
            <a:lvl1pPr marL="457200" lvl="0" indent="-228600" algn="l">
              <a:spcBef>
                <a:spcPts val="450"/>
              </a:spcBef>
              <a:spcAft>
                <a:spcPts val="0"/>
              </a:spcAft>
              <a:buSzPts val="1800"/>
              <a:buNone/>
              <a:defRPr sz="1800" b="1"/>
            </a:lvl1pPr>
            <a:lvl2pPr marL="914400" lvl="1" indent="-228600" algn="l">
              <a:spcBef>
                <a:spcPts val="375"/>
              </a:spcBef>
              <a:spcAft>
                <a:spcPts val="0"/>
              </a:spcAft>
              <a:buSzPts val="1500"/>
              <a:buNone/>
              <a:defRPr sz="1500" b="1"/>
            </a:lvl2pPr>
            <a:lvl3pPr marL="1371600" lvl="2" indent="-228600" algn="l">
              <a:spcBef>
                <a:spcPts val="338"/>
              </a:spcBef>
              <a:spcAft>
                <a:spcPts val="0"/>
              </a:spcAft>
              <a:buSzPts val="1350"/>
              <a:buNone/>
              <a:defRPr sz="1350" b="1"/>
            </a:lvl3pPr>
            <a:lvl4pPr marL="1828800" lvl="3" indent="-228600" algn="l">
              <a:spcBef>
                <a:spcPts val="300"/>
              </a:spcBef>
              <a:spcAft>
                <a:spcPts val="0"/>
              </a:spcAft>
              <a:buSzPts val="1200"/>
              <a:buNone/>
              <a:defRPr sz="1200" b="1"/>
            </a:lvl4pPr>
            <a:lvl5pPr marL="2286000" lvl="4" indent="-228600" algn="l">
              <a:spcBef>
                <a:spcPts val="300"/>
              </a:spcBef>
              <a:spcAft>
                <a:spcPts val="0"/>
              </a:spcAft>
              <a:buSzPts val="1200"/>
              <a:buNone/>
              <a:defRPr sz="1200" b="1"/>
            </a:lvl5pPr>
            <a:lvl6pPr marL="2743200" lvl="5" indent="-228600" algn="l">
              <a:spcBef>
                <a:spcPts val="300"/>
              </a:spcBef>
              <a:spcAft>
                <a:spcPts val="0"/>
              </a:spcAft>
              <a:buSzPts val="1200"/>
              <a:buNone/>
              <a:defRPr sz="1200" b="1"/>
            </a:lvl6pPr>
            <a:lvl7pPr marL="3200400" lvl="6" indent="-228600" algn="l">
              <a:spcBef>
                <a:spcPts val="300"/>
              </a:spcBef>
              <a:spcAft>
                <a:spcPts val="0"/>
              </a:spcAft>
              <a:buSzPts val="1200"/>
              <a:buNone/>
              <a:defRPr sz="1200" b="1"/>
            </a:lvl7pPr>
            <a:lvl8pPr marL="3657600" lvl="7" indent="-228600" algn="l">
              <a:spcBef>
                <a:spcPts val="300"/>
              </a:spcBef>
              <a:spcAft>
                <a:spcPts val="0"/>
              </a:spcAft>
              <a:buSzPts val="1200"/>
              <a:buNone/>
              <a:defRPr sz="1200" b="1"/>
            </a:lvl8pPr>
            <a:lvl9pPr marL="4114800" lvl="8" indent="-228600" algn="l">
              <a:spcBef>
                <a:spcPts val="300"/>
              </a:spcBef>
              <a:spcAft>
                <a:spcPts val="0"/>
              </a:spcAft>
              <a:buSzPts val="1200"/>
              <a:buNone/>
              <a:defRPr sz="1200" b="1"/>
            </a:lvl9pPr>
          </a:lstStyle>
          <a:p>
            <a:endParaRPr/>
          </a:p>
        </p:txBody>
      </p:sp>
      <p:sp>
        <p:nvSpPr>
          <p:cNvPr id="49" name="Google Shape;49;p16"/>
          <p:cNvSpPr txBox="1">
            <a:spLocks noGrp="1"/>
          </p:cNvSpPr>
          <p:nvPr>
            <p:ph type="body" idx="2"/>
          </p:nvPr>
        </p:nvSpPr>
        <p:spPr>
          <a:xfrm>
            <a:off x="457200" y="2174875"/>
            <a:ext cx="4040188" cy="3951288"/>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sz="1800"/>
            </a:lvl1pPr>
            <a:lvl2pPr marL="914400" lvl="1" indent="-323850" algn="l">
              <a:spcBef>
                <a:spcPts val="375"/>
              </a:spcBef>
              <a:spcAft>
                <a:spcPts val="0"/>
              </a:spcAft>
              <a:buSzPts val="1500"/>
              <a:buChar char="o"/>
              <a:defRPr sz="1500"/>
            </a:lvl2pPr>
            <a:lvl3pPr marL="1371600" lvl="2" indent="-314325" algn="l">
              <a:spcBef>
                <a:spcPts val="338"/>
              </a:spcBef>
              <a:spcAft>
                <a:spcPts val="0"/>
              </a:spcAft>
              <a:buSzPts val="1350"/>
              <a:buChar char="•"/>
              <a:defRPr sz="1350"/>
            </a:lvl3pPr>
            <a:lvl4pPr marL="1828800" lvl="3" indent="-304800" algn="l">
              <a:spcBef>
                <a:spcPts val="300"/>
              </a:spcBef>
              <a:spcAft>
                <a:spcPts val="0"/>
              </a:spcAft>
              <a:buSzPts val="1200"/>
              <a:buChar char="▪"/>
              <a:defRPr sz="1200"/>
            </a:lvl4pPr>
            <a:lvl5pPr marL="2286000" lvl="4" indent="-228600" algn="l">
              <a:spcBef>
                <a:spcPts val="300"/>
              </a:spcBef>
              <a:spcAft>
                <a:spcPts val="0"/>
              </a:spcAft>
              <a:buSzPts val="1400"/>
              <a:buNone/>
              <a:defRPr sz="1200"/>
            </a:lvl5pPr>
            <a:lvl6pPr marL="2743200" lvl="5" indent="-228600" algn="l">
              <a:spcBef>
                <a:spcPts val="300"/>
              </a:spcBef>
              <a:spcAft>
                <a:spcPts val="0"/>
              </a:spcAft>
              <a:buSzPts val="1400"/>
              <a:buNone/>
              <a:defRPr sz="1200"/>
            </a:lvl6pPr>
            <a:lvl7pPr marL="3200400" lvl="6" indent="-228600" algn="l">
              <a:spcBef>
                <a:spcPts val="300"/>
              </a:spcBef>
              <a:spcAft>
                <a:spcPts val="0"/>
              </a:spcAft>
              <a:buSzPts val="1400"/>
              <a:buNone/>
              <a:defRPr sz="1200"/>
            </a:lvl7pPr>
            <a:lvl8pPr marL="3657600" lvl="7" indent="-228600" algn="l">
              <a:spcBef>
                <a:spcPts val="300"/>
              </a:spcBef>
              <a:spcAft>
                <a:spcPts val="0"/>
              </a:spcAft>
              <a:buSzPts val="1400"/>
              <a:buNone/>
              <a:defRPr sz="1200"/>
            </a:lvl8pPr>
            <a:lvl9pPr marL="4114800" lvl="8" indent="-228600" algn="l">
              <a:spcBef>
                <a:spcPts val="300"/>
              </a:spcBef>
              <a:spcAft>
                <a:spcPts val="0"/>
              </a:spcAft>
              <a:buSzPts val="1400"/>
              <a:buNone/>
              <a:defRPr sz="1200"/>
            </a:lvl9pPr>
          </a:lstStyle>
          <a:p>
            <a:endParaRPr/>
          </a:p>
        </p:txBody>
      </p:sp>
      <p:sp>
        <p:nvSpPr>
          <p:cNvPr id="50" name="Google Shape;50;p16"/>
          <p:cNvSpPr txBox="1">
            <a:spLocks noGrp="1"/>
          </p:cNvSpPr>
          <p:nvPr>
            <p:ph type="body" idx="3"/>
          </p:nvPr>
        </p:nvSpPr>
        <p:spPr>
          <a:xfrm>
            <a:off x="4645026" y="1535113"/>
            <a:ext cx="4041775" cy="639762"/>
          </a:xfrm>
          <a:prstGeom prst="rect">
            <a:avLst/>
          </a:prstGeom>
          <a:noFill/>
          <a:ln>
            <a:noFill/>
          </a:ln>
        </p:spPr>
        <p:txBody>
          <a:bodyPr spcFirstLastPara="1" wrap="square" lIns="92150" tIns="46075" rIns="92150" bIns="46075" anchor="b" anchorCtr="0">
            <a:noAutofit/>
          </a:bodyPr>
          <a:lstStyle>
            <a:lvl1pPr marL="457200" lvl="0" indent="-228600" algn="l">
              <a:spcBef>
                <a:spcPts val="450"/>
              </a:spcBef>
              <a:spcAft>
                <a:spcPts val="0"/>
              </a:spcAft>
              <a:buSzPts val="1800"/>
              <a:buNone/>
              <a:defRPr sz="1800" b="1"/>
            </a:lvl1pPr>
            <a:lvl2pPr marL="914400" lvl="1" indent="-228600" algn="l">
              <a:spcBef>
                <a:spcPts val="375"/>
              </a:spcBef>
              <a:spcAft>
                <a:spcPts val="0"/>
              </a:spcAft>
              <a:buSzPts val="1500"/>
              <a:buNone/>
              <a:defRPr sz="1500" b="1"/>
            </a:lvl2pPr>
            <a:lvl3pPr marL="1371600" lvl="2" indent="-228600" algn="l">
              <a:spcBef>
                <a:spcPts val="338"/>
              </a:spcBef>
              <a:spcAft>
                <a:spcPts val="0"/>
              </a:spcAft>
              <a:buSzPts val="1350"/>
              <a:buNone/>
              <a:defRPr sz="1350" b="1"/>
            </a:lvl3pPr>
            <a:lvl4pPr marL="1828800" lvl="3" indent="-228600" algn="l">
              <a:spcBef>
                <a:spcPts val="300"/>
              </a:spcBef>
              <a:spcAft>
                <a:spcPts val="0"/>
              </a:spcAft>
              <a:buSzPts val="1200"/>
              <a:buNone/>
              <a:defRPr sz="1200" b="1"/>
            </a:lvl4pPr>
            <a:lvl5pPr marL="2286000" lvl="4" indent="-228600" algn="l">
              <a:spcBef>
                <a:spcPts val="300"/>
              </a:spcBef>
              <a:spcAft>
                <a:spcPts val="0"/>
              </a:spcAft>
              <a:buSzPts val="1200"/>
              <a:buNone/>
              <a:defRPr sz="1200" b="1"/>
            </a:lvl5pPr>
            <a:lvl6pPr marL="2743200" lvl="5" indent="-228600" algn="l">
              <a:spcBef>
                <a:spcPts val="300"/>
              </a:spcBef>
              <a:spcAft>
                <a:spcPts val="0"/>
              </a:spcAft>
              <a:buSzPts val="1200"/>
              <a:buNone/>
              <a:defRPr sz="1200" b="1"/>
            </a:lvl6pPr>
            <a:lvl7pPr marL="3200400" lvl="6" indent="-228600" algn="l">
              <a:spcBef>
                <a:spcPts val="300"/>
              </a:spcBef>
              <a:spcAft>
                <a:spcPts val="0"/>
              </a:spcAft>
              <a:buSzPts val="1200"/>
              <a:buNone/>
              <a:defRPr sz="1200" b="1"/>
            </a:lvl7pPr>
            <a:lvl8pPr marL="3657600" lvl="7" indent="-228600" algn="l">
              <a:spcBef>
                <a:spcPts val="300"/>
              </a:spcBef>
              <a:spcAft>
                <a:spcPts val="0"/>
              </a:spcAft>
              <a:buSzPts val="1200"/>
              <a:buNone/>
              <a:defRPr sz="1200" b="1"/>
            </a:lvl8pPr>
            <a:lvl9pPr marL="4114800" lvl="8" indent="-228600" algn="l">
              <a:spcBef>
                <a:spcPts val="300"/>
              </a:spcBef>
              <a:spcAft>
                <a:spcPts val="0"/>
              </a:spcAft>
              <a:buSzPts val="1200"/>
              <a:buNone/>
              <a:defRPr sz="1200" b="1"/>
            </a:lvl9pPr>
          </a:lstStyle>
          <a:p>
            <a:endParaRPr/>
          </a:p>
        </p:txBody>
      </p:sp>
      <p:sp>
        <p:nvSpPr>
          <p:cNvPr id="51" name="Google Shape;51;p16"/>
          <p:cNvSpPr txBox="1">
            <a:spLocks noGrp="1"/>
          </p:cNvSpPr>
          <p:nvPr>
            <p:ph type="body" idx="4"/>
          </p:nvPr>
        </p:nvSpPr>
        <p:spPr>
          <a:xfrm>
            <a:off x="4645026" y="2174875"/>
            <a:ext cx="4041775" cy="3951288"/>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sz="1800"/>
            </a:lvl1pPr>
            <a:lvl2pPr marL="914400" lvl="1" indent="-323850" algn="l">
              <a:spcBef>
                <a:spcPts val="375"/>
              </a:spcBef>
              <a:spcAft>
                <a:spcPts val="0"/>
              </a:spcAft>
              <a:buSzPts val="1500"/>
              <a:buChar char="o"/>
              <a:defRPr sz="1500"/>
            </a:lvl2pPr>
            <a:lvl3pPr marL="1371600" lvl="2" indent="-314325" algn="l">
              <a:spcBef>
                <a:spcPts val="338"/>
              </a:spcBef>
              <a:spcAft>
                <a:spcPts val="0"/>
              </a:spcAft>
              <a:buSzPts val="1350"/>
              <a:buChar char="•"/>
              <a:defRPr sz="1350"/>
            </a:lvl3pPr>
            <a:lvl4pPr marL="1828800" lvl="3" indent="-304800" algn="l">
              <a:spcBef>
                <a:spcPts val="300"/>
              </a:spcBef>
              <a:spcAft>
                <a:spcPts val="0"/>
              </a:spcAft>
              <a:buSzPts val="1200"/>
              <a:buChar char="▪"/>
              <a:defRPr sz="1200"/>
            </a:lvl4pPr>
            <a:lvl5pPr marL="2286000" lvl="4" indent="-228600" algn="l">
              <a:spcBef>
                <a:spcPts val="300"/>
              </a:spcBef>
              <a:spcAft>
                <a:spcPts val="0"/>
              </a:spcAft>
              <a:buSzPts val="1400"/>
              <a:buNone/>
              <a:defRPr sz="1200"/>
            </a:lvl5pPr>
            <a:lvl6pPr marL="2743200" lvl="5" indent="-228600" algn="l">
              <a:spcBef>
                <a:spcPts val="300"/>
              </a:spcBef>
              <a:spcAft>
                <a:spcPts val="0"/>
              </a:spcAft>
              <a:buSzPts val="1400"/>
              <a:buNone/>
              <a:defRPr sz="1200"/>
            </a:lvl6pPr>
            <a:lvl7pPr marL="3200400" lvl="6" indent="-228600" algn="l">
              <a:spcBef>
                <a:spcPts val="300"/>
              </a:spcBef>
              <a:spcAft>
                <a:spcPts val="0"/>
              </a:spcAft>
              <a:buSzPts val="1400"/>
              <a:buNone/>
              <a:defRPr sz="1200"/>
            </a:lvl7pPr>
            <a:lvl8pPr marL="3657600" lvl="7" indent="-228600" algn="l">
              <a:spcBef>
                <a:spcPts val="300"/>
              </a:spcBef>
              <a:spcAft>
                <a:spcPts val="0"/>
              </a:spcAft>
              <a:buSzPts val="1400"/>
              <a:buNone/>
              <a:defRPr sz="1200"/>
            </a:lvl8pPr>
            <a:lvl9pPr marL="4114800" lvl="8" indent="-228600" algn="l">
              <a:spcBef>
                <a:spcPts val="300"/>
              </a:spcBef>
              <a:spcAft>
                <a:spcPts val="0"/>
              </a:spcAft>
              <a:buSzPts val="1400"/>
              <a:buNone/>
              <a:defRPr sz="1200"/>
            </a:lvl9pPr>
          </a:lstStyle>
          <a:p>
            <a:endParaRPr/>
          </a:p>
        </p:txBody>
      </p:sp>
      <p:sp>
        <p:nvSpPr>
          <p:cNvPr id="52" name="Google Shape;52;p16"/>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February 2022</a:t>
            </a:r>
          </a:p>
        </p:txBody>
      </p:sp>
      <p:sp>
        <p:nvSpPr>
          <p:cNvPr id="53" name="Google Shape;53;p16"/>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54" name="Google Shape;54;p16"/>
          <p:cNvSpPr txBox="1">
            <a:spLocks noGrp="1"/>
          </p:cNvSpPr>
          <p:nvPr>
            <p:ph type="ftr" idx="11"/>
          </p:nvPr>
        </p:nvSpPr>
        <p:spPr>
          <a:xfrm>
            <a:off x="5394960" y="6537961"/>
            <a:ext cx="320040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900">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5"/>
        <p:cNvGrpSpPr/>
        <p:nvPr/>
      </p:nvGrpSpPr>
      <p:grpSpPr>
        <a:xfrm>
          <a:off x="0" y="0"/>
          <a:ext cx="0" cy="0"/>
          <a:chOff x="0" y="0"/>
          <a:chExt cx="0" cy="0"/>
        </a:xfrm>
      </p:grpSpPr>
      <p:sp>
        <p:nvSpPr>
          <p:cNvPr id="56" name="Google Shape;56;p17"/>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17"/>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58" name="Google Shape;58;p17"/>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59" name="Google Shape;59;p17"/>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September 2021</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8"/>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62" name="Google Shape;62;p18"/>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63" name="Google Shape;63;p18"/>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September 2021</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9"/>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6" name="Google Shape;66;p19"/>
          <p:cNvSpPr txBox="1">
            <a:spLocks noGrp="1"/>
          </p:cNvSpPr>
          <p:nvPr>
            <p:ph type="body" idx="1"/>
          </p:nvPr>
        </p:nvSpPr>
        <p:spPr>
          <a:xfrm rot="5400000">
            <a:off x="2171700" y="114300"/>
            <a:ext cx="4937760" cy="7909560"/>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a:lvl1pPr>
            <a:lvl2pPr marL="914400" lvl="1" indent="-342900" algn="l">
              <a:spcBef>
                <a:spcPts val="375"/>
              </a:spcBef>
              <a:spcAft>
                <a:spcPts val="0"/>
              </a:spcAft>
              <a:buSzPts val="1800"/>
              <a:buChar char="o"/>
              <a:defRPr/>
            </a:lvl2pPr>
            <a:lvl3pPr marL="1371600" lvl="2" indent="-342900" algn="l">
              <a:spcBef>
                <a:spcPts val="338"/>
              </a:spcBef>
              <a:spcAft>
                <a:spcPts val="0"/>
              </a:spcAft>
              <a:buSzPts val="1800"/>
              <a:buChar char="•"/>
              <a:defRPr/>
            </a:lvl3pPr>
            <a:lvl4pPr marL="1828800" lvl="3" indent="-342900" algn="l">
              <a:spcBef>
                <a:spcPts val="300"/>
              </a:spcBef>
              <a:spcAft>
                <a:spcPts val="0"/>
              </a:spcAft>
              <a:buSzPts val="1800"/>
              <a:buChar char="▪"/>
              <a:defRPr/>
            </a:lvl4pPr>
            <a:lvl5pPr marL="2286000" lvl="4" indent="-228600" algn="l">
              <a:spcBef>
                <a:spcPts val="300"/>
              </a:spcBef>
              <a:spcAft>
                <a:spcPts val="0"/>
              </a:spcAft>
              <a:buSzPts val="1400"/>
              <a:buNone/>
              <a:defRPr/>
            </a:lvl5pPr>
            <a:lvl6pPr marL="2743200" lvl="5" indent="-228600" algn="l">
              <a:spcBef>
                <a:spcPts val="300"/>
              </a:spcBef>
              <a:spcAft>
                <a:spcPts val="0"/>
              </a:spcAft>
              <a:buSzPts val="1400"/>
              <a:buNone/>
              <a:defRPr/>
            </a:lvl6pPr>
            <a:lvl7pPr marL="3200400" lvl="6" indent="-228600" algn="l">
              <a:spcBef>
                <a:spcPts val="300"/>
              </a:spcBef>
              <a:spcAft>
                <a:spcPts val="0"/>
              </a:spcAft>
              <a:buSzPts val="1400"/>
              <a:buNone/>
              <a:defRPr/>
            </a:lvl7pPr>
            <a:lvl8pPr marL="3657600" lvl="7" indent="-228600" algn="l">
              <a:spcBef>
                <a:spcPts val="300"/>
              </a:spcBef>
              <a:spcAft>
                <a:spcPts val="0"/>
              </a:spcAft>
              <a:buSzPts val="1400"/>
              <a:buNone/>
              <a:defRPr/>
            </a:lvl8pPr>
            <a:lvl9pPr marL="4114800" lvl="8" indent="-228600" algn="l">
              <a:spcBef>
                <a:spcPts val="300"/>
              </a:spcBef>
              <a:spcAft>
                <a:spcPts val="0"/>
              </a:spcAft>
              <a:buSzPts val="1400"/>
              <a:buNone/>
              <a:defRPr/>
            </a:lvl9pPr>
          </a:lstStyle>
          <a:p>
            <a:endParaRPr/>
          </a:p>
        </p:txBody>
      </p:sp>
      <p:sp>
        <p:nvSpPr>
          <p:cNvPr id="67" name="Google Shape;67;p19"/>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68" name="Google Shape;68;p19"/>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69" name="Google Shape;69;p19"/>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September 2021</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20"/>
          <p:cNvSpPr txBox="1">
            <a:spLocks noGrp="1"/>
          </p:cNvSpPr>
          <p:nvPr>
            <p:ph type="title"/>
          </p:nvPr>
        </p:nvSpPr>
        <p:spPr>
          <a:xfrm rot="5400000">
            <a:off x="4781551" y="2419352"/>
            <a:ext cx="5408613" cy="19415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2" name="Google Shape;72;p20"/>
          <p:cNvSpPr txBox="1">
            <a:spLocks noGrp="1"/>
          </p:cNvSpPr>
          <p:nvPr>
            <p:ph type="body" idx="1"/>
          </p:nvPr>
        </p:nvSpPr>
        <p:spPr>
          <a:xfrm rot="5400000">
            <a:off x="819944" y="551658"/>
            <a:ext cx="5408613" cy="5676900"/>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a:lvl1pPr>
            <a:lvl2pPr marL="914400" lvl="1" indent="-342900" algn="l">
              <a:spcBef>
                <a:spcPts val="375"/>
              </a:spcBef>
              <a:spcAft>
                <a:spcPts val="0"/>
              </a:spcAft>
              <a:buSzPts val="1800"/>
              <a:buChar char="o"/>
              <a:defRPr/>
            </a:lvl2pPr>
            <a:lvl3pPr marL="1371600" lvl="2" indent="-342900" algn="l">
              <a:spcBef>
                <a:spcPts val="338"/>
              </a:spcBef>
              <a:spcAft>
                <a:spcPts val="0"/>
              </a:spcAft>
              <a:buSzPts val="1800"/>
              <a:buChar char="•"/>
              <a:defRPr/>
            </a:lvl3pPr>
            <a:lvl4pPr marL="1828800" lvl="3" indent="-342900" algn="l">
              <a:spcBef>
                <a:spcPts val="300"/>
              </a:spcBef>
              <a:spcAft>
                <a:spcPts val="0"/>
              </a:spcAft>
              <a:buSzPts val="1800"/>
              <a:buChar char="▪"/>
              <a:defRPr/>
            </a:lvl4pPr>
            <a:lvl5pPr marL="2286000" lvl="4" indent="-228600" algn="l">
              <a:spcBef>
                <a:spcPts val="300"/>
              </a:spcBef>
              <a:spcAft>
                <a:spcPts val="0"/>
              </a:spcAft>
              <a:buSzPts val="1400"/>
              <a:buNone/>
              <a:defRPr/>
            </a:lvl5pPr>
            <a:lvl6pPr marL="2743200" lvl="5" indent="-228600" algn="l">
              <a:spcBef>
                <a:spcPts val="300"/>
              </a:spcBef>
              <a:spcAft>
                <a:spcPts val="0"/>
              </a:spcAft>
              <a:buSzPts val="1400"/>
              <a:buNone/>
              <a:defRPr/>
            </a:lvl6pPr>
            <a:lvl7pPr marL="3200400" lvl="6" indent="-228600" algn="l">
              <a:spcBef>
                <a:spcPts val="300"/>
              </a:spcBef>
              <a:spcAft>
                <a:spcPts val="0"/>
              </a:spcAft>
              <a:buSzPts val="1400"/>
              <a:buNone/>
              <a:defRPr/>
            </a:lvl7pPr>
            <a:lvl8pPr marL="3657600" lvl="7" indent="-228600" algn="l">
              <a:spcBef>
                <a:spcPts val="300"/>
              </a:spcBef>
              <a:spcAft>
                <a:spcPts val="0"/>
              </a:spcAft>
              <a:buSzPts val="1400"/>
              <a:buNone/>
              <a:defRPr/>
            </a:lvl8pPr>
            <a:lvl9pPr marL="4114800" lvl="8" indent="-228600" algn="l">
              <a:spcBef>
                <a:spcPts val="300"/>
              </a:spcBef>
              <a:spcAft>
                <a:spcPts val="0"/>
              </a:spcAft>
              <a:buSzPts val="1400"/>
              <a:buNone/>
              <a:defRPr/>
            </a:lvl9pPr>
          </a:lstStyle>
          <a:p>
            <a:endParaRPr/>
          </a:p>
        </p:txBody>
      </p:sp>
      <p:sp>
        <p:nvSpPr>
          <p:cNvPr id="73" name="Google Shape;73;p20"/>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74" name="Google Shape;74;p20"/>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75" name="Google Shape;75;p20"/>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September 2021</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
        <p:cNvGrpSpPr/>
        <p:nvPr/>
      </p:nvGrpSpPr>
      <p:grpSpPr>
        <a:xfrm>
          <a:off x="0" y="0"/>
          <a:ext cx="0" cy="0"/>
          <a:chOff x="0" y="0"/>
          <a:chExt cx="0" cy="0"/>
        </a:xfrm>
      </p:grpSpPr>
      <p:sp>
        <p:nvSpPr>
          <p:cNvPr id="13" name="Google Shape;13;p11"/>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lvl1pPr marR="0" lvl="0" algn="ctr" rtl="0">
              <a:spcBef>
                <a:spcPts val="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14" name="Google Shape;14;p11"/>
          <p:cNvSpPr txBox="1"/>
          <p:nvPr/>
        </p:nvSpPr>
        <p:spPr>
          <a:xfrm>
            <a:off x="5829300" y="365760"/>
            <a:ext cx="2743200" cy="2286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350"/>
              <a:buFont typeface="Times New Roman"/>
              <a:buNone/>
            </a:pPr>
            <a:endParaRPr sz="1350" b="1" i="0" u="none" strike="noStrike" cap="none">
              <a:solidFill>
                <a:srgbClr val="000000"/>
              </a:solidFill>
              <a:latin typeface="Times New Roman"/>
              <a:ea typeface="Times New Roman"/>
              <a:cs typeface="Times New Roman"/>
              <a:sym typeface="Times New Roman"/>
            </a:endParaRPr>
          </a:p>
        </p:txBody>
      </p:sp>
      <p:sp>
        <p:nvSpPr>
          <p:cNvPr id="15" name="Google Shape;15;p11"/>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lvl1pPr marL="457200" marR="0" lvl="0" indent="-342900" algn="l" rtl="0">
              <a:spcBef>
                <a:spcPts val="450"/>
              </a:spcBef>
              <a:spcAft>
                <a:spcPts val="0"/>
              </a:spcAft>
              <a:buClr>
                <a:srgbClr val="000000"/>
              </a:buClr>
              <a:buSzPts val="1800"/>
              <a:buFont typeface="Arial"/>
              <a:buChar char="•"/>
              <a:defRPr sz="1800" b="1" i="0" u="none" strike="noStrike" cap="none">
                <a:solidFill>
                  <a:srgbClr val="000000"/>
                </a:solidFill>
                <a:latin typeface="Times New Roman"/>
                <a:ea typeface="Times New Roman"/>
                <a:cs typeface="Times New Roman"/>
                <a:sym typeface="Times New Roman"/>
              </a:defRPr>
            </a:lvl1pPr>
            <a:lvl2pPr marL="914400" marR="0" lvl="1" indent="-330200" algn="l" rtl="0">
              <a:spcBef>
                <a:spcPts val="375"/>
              </a:spcBef>
              <a:spcAft>
                <a:spcPts val="0"/>
              </a:spcAft>
              <a:buClr>
                <a:srgbClr val="000000"/>
              </a:buClr>
              <a:buSzPts val="1600"/>
              <a:buFont typeface="Courier New"/>
              <a:buChar char="o"/>
              <a:defRPr sz="1600" b="0" i="0" u="none" strike="noStrike" cap="none">
                <a:solidFill>
                  <a:srgbClr val="000000"/>
                </a:solidFill>
                <a:latin typeface="Times New Roman"/>
                <a:ea typeface="Times New Roman"/>
                <a:cs typeface="Times New Roman"/>
                <a:sym typeface="Times New Roman"/>
              </a:defRPr>
            </a:lvl2pPr>
            <a:lvl3pPr marL="1371600" marR="0" lvl="2" indent="-317500" algn="l" rtl="0">
              <a:spcBef>
                <a:spcPts val="338"/>
              </a:spcBef>
              <a:spcAft>
                <a:spcPts val="0"/>
              </a:spcAft>
              <a:buClr>
                <a:srgbClr val="000000"/>
              </a:buClr>
              <a:buSzPts val="1400"/>
              <a:buFont typeface="Arial"/>
              <a:buChar char="•"/>
              <a:defRPr sz="1400" b="0" i="0" u="none" strike="noStrike" cap="none">
                <a:solidFill>
                  <a:srgbClr val="000000"/>
                </a:solidFill>
                <a:latin typeface="Times New Roman"/>
                <a:ea typeface="Times New Roman"/>
                <a:cs typeface="Times New Roman"/>
                <a:sym typeface="Times New Roman"/>
              </a:defRPr>
            </a:lvl3pPr>
            <a:lvl4pPr marL="1828800" marR="0" lvl="3" indent="-304800" algn="l" rtl="0">
              <a:spcBef>
                <a:spcPts val="300"/>
              </a:spcBef>
              <a:spcAft>
                <a:spcPts val="0"/>
              </a:spcAft>
              <a:buClr>
                <a:srgbClr val="000000"/>
              </a:buClr>
              <a:buSzPts val="1200"/>
              <a:buFont typeface="Noto Sans Symbols"/>
              <a:buChar char="▪"/>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00"/>
              </a:spcBef>
              <a:spcAft>
                <a:spcPts val="0"/>
              </a:spcAft>
              <a:buSzPts val="1400"/>
              <a:buNone/>
              <a:defRPr sz="1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30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30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30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30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9pPr>
          </a:lstStyle>
          <a:p>
            <a:endParaRPr dirty="0"/>
          </a:p>
        </p:txBody>
      </p:sp>
      <p:cxnSp>
        <p:nvCxnSpPr>
          <p:cNvPr id="16" name="Google Shape;16;p11"/>
          <p:cNvCxnSpPr/>
          <p:nvPr/>
        </p:nvCxnSpPr>
        <p:spPr>
          <a:xfrm>
            <a:off x="685797" y="594360"/>
            <a:ext cx="7909560" cy="1588"/>
          </a:xfrm>
          <a:prstGeom prst="straightConnector1">
            <a:avLst/>
          </a:prstGeom>
          <a:noFill/>
          <a:ln w="12600" cap="flat" cmpd="sng">
            <a:solidFill>
              <a:srgbClr val="000000"/>
            </a:solidFill>
            <a:prstDash val="solid"/>
            <a:miter lim="800000"/>
            <a:headEnd type="none" w="med" len="med"/>
            <a:tailEnd type="none" w="med" len="med"/>
          </a:ln>
        </p:spPr>
      </p:cxnSp>
      <p:sp>
        <p:nvSpPr>
          <p:cNvPr id="17" name="Google Shape;17;p11"/>
          <p:cNvSpPr/>
          <p:nvPr/>
        </p:nvSpPr>
        <p:spPr>
          <a:xfrm>
            <a:off x="684213" y="6537960"/>
            <a:ext cx="548640" cy="228600"/>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900" b="0" i="0" u="none" strike="noStrike" cap="none">
                <a:solidFill>
                  <a:srgbClr val="000000"/>
                </a:solidFill>
                <a:latin typeface="Times New Roman"/>
                <a:ea typeface="Times New Roman"/>
                <a:cs typeface="Times New Roman"/>
                <a:sym typeface="Times New Roman"/>
              </a:rPr>
              <a:t>Submission</a:t>
            </a:r>
            <a:endParaRPr/>
          </a:p>
        </p:txBody>
      </p:sp>
      <p:cxnSp>
        <p:nvCxnSpPr>
          <p:cNvPr id="18" name="Google Shape;18;p11"/>
          <p:cNvCxnSpPr/>
          <p:nvPr/>
        </p:nvCxnSpPr>
        <p:spPr>
          <a:xfrm>
            <a:off x="685800" y="6537960"/>
            <a:ext cx="7886700" cy="1588"/>
          </a:xfrm>
          <a:prstGeom prst="straightConnector1">
            <a:avLst/>
          </a:prstGeom>
          <a:noFill/>
          <a:ln w="12600" cap="flat" cmpd="sng">
            <a:solidFill>
              <a:srgbClr val="000000"/>
            </a:solidFill>
            <a:prstDash val="solid"/>
            <a:miter lim="800000"/>
            <a:headEnd type="none" w="med" len="med"/>
            <a:tailEnd type="none" w="med" len="med"/>
          </a:ln>
        </p:spPr>
      </p:cxnSp>
      <p:sp>
        <p:nvSpPr>
          <p:cNvPr id="19" name="Google Shape;19;p11"/>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r>
              <a:rPr lang="en-US" dirty="0"/>
              <a:t>February 2022</a:t>
            </a:r>
            <a:endParaRPr dirty="0"/>
          </a:p>
        </p:txBody>
      </p:sp>
      <p:sp>
        <p:nvSpPr>
          <p:cNvPr id="20" name="Google Shape;20;p11"/>
          <p:cNvSpPr/>
          <p:nvPr/>
        </p:nvSpPr>
        <p:spPr>
          <a:xfrm>
            <a:off x="6537960" y="320040"/>
            <a:ext cx="2057400" cy="228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350" b="1" i="0" u="none" strike="noStrike" cap="none" dirty="0">
                <a:solidFill>
                  <a:srgbClr val="000000"/>
                </a:solidFill>
                <a:latin typeface="Times New Roman"/>
                <a:ea typeface="Times New Roman"/>
                <a:cs typeface="Times New Roman"/>
                <a:sym typeface="Times New Roman"/>
              </a:rPr>
              <a:t>IEEE 802.11-22/0303r0</a:t>
            </a:r>
            <a:endParaRPr dirty="0"/>
          </a:p>
        </p:txBody>
      </p:sp>
      <p:sp>
        <p:nvSpPr>
          <p:cNvPr id="21" name="Google Shape;21;p11"/>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rtl="0">
              <a:spcBef>
                <a:spcPts val="0"/>
              </a:spcBef>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spcBef>
                <a:spcPts val="0"/>
              </a:spcBef>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spcBef>
                <a:spcPts val="0"/>
              </a:spcBef>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spcBef>
                <a:spcPts val="0"/>
              </a:spcBef>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spcBef>
                <a:spcPts val="0"/>
              </a:spcBef>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spcBef>
                <a:spcPts val="0"/>
              </a:spcBef>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spcBef>
                <a:spcPts val="0"/>
              </a:spcBef>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spcBef>
                <a:spcPts val="0"/>
              </a:spcBef>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spcBef>
                <a:spcPts val="0"/>
              </a:spcBef>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22" name="Google Shape;22;p11"/>
          <p:cNvSpPr txBox="1">
            <a:spLocks noGrp="1"/>
          </p:cNvSpPr>
          <p:nvPr>
            <p:ph type="ftr" idx="11"/>
          </p:nvPr>
        </p:nvSpPr>
        <p:spPr>
          <a:xfrm>
            <a:off x="5394960" y="6537961"/>
            <a:ext cx="3200400" cy="2286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r>
              <a:rPr lang="en-US" dirty="0"/>
              <a:t>M. Kumail Haider et al. Meta</a:t>
            </a:r>
            <a:endParaRPr dirty="0"/>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body" idx="1"/>
          </p:nvPr>
        </p:nvSpPr>
        <p:spPr>
          <a:xfrm>
            <a:off x="685800" y="1752600"/>
            <a:ext cx="7772400" cy="381000"/>
          </a:xfrm>
          <a:prstGeom prst="rect">
            <a:avLst/>
          </a:prstGeom>
          <a:noFill/>
          <a:ln>
            <a:noFill/>
          </a:ln>
        </p:spPr>
        <p:txBody>
          <a:bodyPr spcFirstLastPara="1" wrap="square" lIns="92150" tIns="46075" rIns="92150" bIns="46075" anchor="t" anchorCtr="0">
            <a:noAutofit/>
          </a:bodyPr>
          <a:lstStyle/>
          <a:p>
            <a:pPr marL="257175" lvl="0" indent="-257175" algn="ctr" rtl="0">
              <a:spcBef>
                <a:spcPts val="0"/>
              </a:spcBef>
              <a:spcAft>
                <a:spcPts val="0"/>
              </a:spcAft>
              <a:buSzPts val="2000"/>
              <a:buFont typeface="Times New Roman"/>
              <a:buNone/>
            </a:pPr>
            <a:r>
              <a:rPr lang="en-US" sz="2000" dirty="0"/>
              <a:t>Date:</a:t>
            </a:r>
            <a:r>
              <a:rPr lang="en-US" sz="2000" b="0" dirty="0"/>
              <a:t> 2021-07-08</a:t>
            </a:r>
            <a:endParaRPr dirty="0"/>
          </a:p>
        </p:txBody>
      </p:sp>
      <p:sp>
        <p:nvSpPr>
          <p:cNvPr id="85" name="Google Shape;85;p1"/>
          <p:cNvSpPr txBox="1">
            <a:spLocks noGrp="1"/>
          </p:cNvSpPr>
          <p:nvPr>
            <p:ph type="title"/>
          </p:nvPr>
        </p:nvSpPr>
        <p:spPr>
          <a:xfrm>
            <a:off x="381000" y="685800"/>
            <a:ext cx="8305800" cy="10668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Restricted TWT SP Extension</a:t>
            </a:r>
            <a:endParaRPr dirty="0"/>
          </a:p>
        </p:txBody>
      </p:sp>
      <p:sp>
        <p:nvSpPr>
          <p:cNvPr id="86" name="Google Shape;86;p1"/>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a:t>
            </a:fld>
            <a:endParaRPr/>
          </a:p>
        </p:txBody>
      </p:sp>
      <p:sp>
        <p:nvSpPr>
          <p:cNvPr id="87" name="Google Shape;87;p1"/>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r>
              <a:rPr lang="en-US" dirty="0"/>
              <a:t>July 2022</a:t>
            </a:r>
          </a:p>
        </p:txBody>
      </p:sp>
      <p:sp>
        <p:nvSpPr>
          <p:cNvPr id="88" name="Google Shape;88;p1"/>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graphicFrame>
        <p:nvGraphicFramePr>
          <p:cNvPr id="89" name="Google Shape;89;p1"/>
          <p:cNvGraphicFramePr/>
          <p:nvPr>
            <p:extLst>
              <p:ext uri="{D42A27DB-BD31-4B8C-83A1-F6EECF244321}">
                <p14:modId xmlns:p14="http://schemas.microsoft.com/office/powerpoint/2010/main" val="3620961661"/>
              </p:ext>
            </p:extLst>
          </p:nvPr>
        </p:nvGraphicFramePr>
        <p:xfrm>
          <a:off x="826136" y="2286000"/>
          <a:ext cx="8012975" cy="1525325"/>
        </p:xfrm>
        <a:graphic>
          <a:graphicData uri="http://schemas.openxmlformats.org/drawingml/2006/table">
            <a:tbl>
              <a:tblPr>
                <a:noFill/>
                <a:tableStyleId>{D5E05D72-DBD6-4D12-970D-62EF90CAB9E8}</a:tableStyleId>
              </a:tblPr>
              <a:tblGrid>
                <a:gridCol w="1857175">
                  <a:extLst>
                    <a:ext uri="{9D8B030D-6E8A-4147-A177-3AD203B41FA5}">
                      <a16:colId xmlns:a16="http://schemas.microsoft.com/office/drawing/2014/main" val="20000"/>
                    </a:ext>
                  </a:extLst>
                </a:gridCol>
                <a:gridCol w="1304200">
                  <a:extLst>
                    <a:ext uri="{9D8B030D-6E8A-4147-A177-3AD203B41FA5}">
                      <a16:colId xmlns:a16="http://schemas.microsoft.com/office/drawing/2014/main" val="20001"/>
                    </a:ext>
                  </a:extLst>
                </a:gridCol>
                <a:gridCol w="1866375">
                  <a:extLst>
                    <a:ext uri="{9D8B030D-6E8A-4147-A177-3AD203B41FA5}">
                      <a16:colId xmlns:a16="http://schemas.microsoft.com/office/drawing/2014/main" val="20002"/>
                    </a:ext>
                  </a:extLst>
                </a:gridCol>
                <a:gridCol w="797900">
                  <a:extLst>
                    <a:ext uri="{9D8B030D-6E8A-4147-A177-3AD203B41FA5}">
                      <a16:colId xmlns:a16="http://schemas.microsoft.com/office/drawing/2014/main" val="20003"/>
                    </a:ext>
                  </a:extLst>
                </a:gridCol>
                <a:gridCol w="2187325">
                  <a:extLst>
                    <a:ext uri="{9D8B030D-6E8A-4147-A177-3AD203B41FA5}">
                      <a16:colId xmlns:a16="http://schemas.microsoft.com/office/drawing/2014/main" val="20004"/>
                    </a:ext>
                  </a:extLst>
                </a:gridCol>
              </a:tblGrid>
              <a:tr h="303475">
                <a:tc>
                  <a:txBody>
                    <a:bodyPr/>
                    <a:lstStyle/>
                    <a:p>
                      <a:pPr marL="0" marR="0" lvl="0" indent="0" algn="ctr" rtl="0">
                        <a:spcBef>
                          <a:spcPts val="0"/>
                        </a:spcBef>
                        <a:spcAft>
                          <a:spcPts val="0"/>
                        </a:spcAft>
                        <a:buNone/>
                      </a:pPr>
                      <a:r>
                        <a:rPr lang="en-US" sz="1600" b="1" u="none" strike="noStrike" cap="none">
                          <a:latin typeface="Times New Roman"/>
                          <a:ea typeface="Times New Roman"/>
                          <a:cs typeface="Times New Roman"/>
                          <a:sym typeface="Times New Roman"/>
                        </a:rPr>
                        <a:t>Name</a:t>
                      </a:r>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b="1" u="none" strike="noStrike" cap="none">
                          <a:latin typeface="Times New Roman"/>
                          <a:ea typeface="Times New Roman"/>
                          <a:cs typeface="Times New Roman"/>
                          <a:sym typeface="Times New Roman"/>
                        </a:rPr>
                        <a:t>Affiliations</a:t>
                      </a:r>
                      <a:endParaRPr sz="9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b="1" u="none" strike="noStrike" cap="none">
                          <a:latin typeface="Times New Roman"/>
                          <a:ea typeface="Times New Roman"/>
                          <a:cs typeface="Times New Roman"/>
                          <a:sym typeface="Times New Roman"/>
                        </a:rPr>
                        <a:t>Address</a:t>
                      </a:r>
                      <a:endParaRPr sz="9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b="1" u="none" strike="noStrike" cap="none">
                          <a:latin typeface="Times New Roman"/>
                          <a:ea typeface="Times New Roman"/>
                          <a:cs typeface="Times New Roman"/>
                          <a:sym typeface="Times New Roman"/>
                        </a:rPr>
                        <a:t>Phone</a:t>
                      </a:r>
                      <a:endParaRPr sz="9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b="1" u="none" strike="noStrike" cap="none">
                          <a:latin typeface="Times New Roman"/>
                          <a:ea typeface="Times New Roman"/>
                          <a:cs typeface="Times New Roman"/>
                          <a:sym typeface="Times New Roman"/>
                        </a:rPr>
                        <a:t>email</a:t>
                      </a:r>
                      <a:endParaRPr sz="9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303475">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u="none" strike="noStrike" cap="none" dirty="0">
                          <a:latin typeface="Times New Roman"/>
                          <a:ea typeface="Times New Roman"/>
                          <a:cs typeface="Times New Roman"/>
                          <a:sym typeface="Times New Roman"/>
                        </a:rPr>
                        <a:t>M. </a:t>
                      </a:r>
                      <a:r>
                        <a:rPr lang="en-US" sz="1400" u="none" strike="noStrike" cap="none">
                          <a:latin typeface="Times New Roman"/>
                          <a:ea typeface="Times New Roman"/>
                          <a:cs typeface="Times New Roman"/>
                          <a:sym typeface="Times New Roman"/>
                        </a:rPr>
                        <a:t>Kumail Haider</a:t>
                      </a:r>
                      <a:endParaRPr sz="1400" u="none" strike="noStrike" cap="none" dirty="0">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3">
                  <a:txBody>
                    <a:bodyPr/>
                    <a:lstStyle/>
                    <a:p>
                      <a:pPr marL="0" marR="0" lvl="0" indent="0" algn="ctr" rtl="0">
                        <a:spcBef>
                          <a:spcPts val="0"/>
                        </a:spcBef>
                        <a:spcAft>
                          <a:spcPts val="0"/>
                        </a:spcAft>
                        <a:buNone/>
                      </a:pPr>
                      <a:r>
                        <a:rPr lang="en-US" sz="1400" u="none" strike="noStrike" cap="none" dirty="0">
                          <a:latin typeface="Times New Roman"/>
                          <a:ea typeface="Times New Roman"/>
                          <a:cs typeface="Times New Roman"/>
                          <a:sym typeface="Times New Roman"/>
                        </a:rPr>
                        <a:t>Meta</a:t>
                      </a:r>
                      <a:endParaRPr dirty="0"/>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400" u="none" strike="noStrike" cap="none">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000" u="none" strike="noStrike" cap="none" dirty="0">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US" sz="1200" u="none" strike="noStrike" cap="none" dirty="0" err="1">
                          <a:latin typeface="Times New Roman"/>
                          <a:ea typeface="Times New Roman"/>
                          <a:cs typeface="Times New Roman"/>
                          <a:sym typeface="Times New Roman"/>
                        </a:rPr>
                        <a:t>haiderkumail@fb.com</a:t>
                      </a:r>
                      <a:endParaRPr sz="1200" u="none" strike="noStrike" cap="none" dirty="0">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03475">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u="none" strike="noStrike" cap="none">
                          <a:latin typeface="Times New Roman"/>
                          <a:ea typeface="Times New Roman"/>
                          <a:cs typeface="Times New Roman"/>
                          <a:sym typeface="Times New Roman"/>
                        </a:rPr>
                        <a:t>Chunyu Hu</a:t>
                      </a:r>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ctr" rtl="0">
                        <a:spcBef>
                          <a:spcPts val="0"/>
                        </a:spcBef>
                        <a:spcAft>
                          <a:spcPts val="0"/>
                        </a:spcAft>
                        <a:buNone/>
                      </a:pPr>
                      <a:endParaRPr sz="1400" u="none" strike="noStrike" cap="none" dirty="0">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0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200" u="none" strike="noStrike" cap="none" dirty="0">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30745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u="none" strike="noStrike" cap="none" dirty="0" err="1">
                          <a:latin typeface="Times New Roman"/>
                          <a:ea typeface="Times New Roman"/>
                          <a:cs typeface="Times New Roman"/>
                          <a:sym typeface="Times New Roman"/>
                        </a:rPr>
                        <a:t>Chitto</a:t>
                      </a:r>
                      <a:r>
                        <a:rPr lang="en-US" sz="1400" u="none" strike="noStrike" cap="none" dirty="0">
                          <a:latin typeface="Times New Roman"/>
                          <a:ea typeface="Times New Roman"/>
                          <a:cs typeface="Times New Roman"/>
                          <a:sym typeface="Times New Roman"/>
                        </a:rPr>
                        <a:t> Ghosh</a:t>
                      </a:r>
                      <a:endParaRPr dirty="0"/>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ctr" rtl="0">
                        <a:spcBef>
                          <a:spcPts val="0"/>
                        </a:spcBef>
                        <a:spcAft>
                          <a:spcPts val="0"/>
                        </a:spcAft>
                        <a:buNone/>
                      </a:pPr>
                      <a:endParaRPr sz="1400" u="none" strike="noStrike" cap="none" dirty="0">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0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200" u="none" strike="noStrike" cap="none" dirty="0">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307450">
                <a:tc>
                  <a:txBody>
                    <a:bodyPr/>
                    <a:lstStyle/>
                    <a:p>
                      <a:pPr marL="0" marR="0" lvl="0" indent="0" algn="ctr" rtl="0">
                        <a:lnSpc>
                          <a:spcPct val="100000"/>
                        </a:lnSpc>
                        <a:spcBef>
                          <a:spcPts val="0"/>
                        </a:spcBef>
                        <a:spcAft>
                          <a:spcPts val="0"/>
                        </a:spcAft>
                        <a:buClr>
                          <a:schemeClr val="dk1"/>
                        </a:buClr>
                        <a:buSzPts val="1400"/>
                        <a:buFont typeface="Times New Roman"/>
                        <a:buNone/>
                      </a:pPr>
                      <a:r>
                        <a:rPr lang="en-US" dirty="0" err="1">
                          <a:latin typeface="Times New Roman" panose="02020603050405020304" pitchFamily="18" charset="0"/>
                          <a:cs typeface="Times New Roman" panose="02020603050405020304" pitchFamily="18" charset="0"/>
                        </a:rPr>
                        <a:t>Binita</a:t>
                      </a:r>
                      <a:r>
                        <a:rPr lang="en-US" dirty="0">
                          <a:latin typeface="Times New Roman" panose="02020603050405020304" pitchFamily="18" charset="0"/>
                          <a:cs typeface="Times New Roman" panose="02020603050405020304" pitchFamily="18" charset="0"/>
                        </a:rPr>
                        <a:t> Gupta</a:t>
                      </a:r>
                      <a:endParaRPr dirty="0">
                        <a:latin typeface="Times New Roman" panose="02020603050405020304" pitchFamily="18" charset="0"/>
                        <a:cs typeface="Times New Roman" panose="02020603050405020304" pitchFamily="18" charset="0"/>
                      </a:endParaRPr>
                    </a:p>
                  </a:txBody>
                  <a:tcPr marL="60700" marR="60700" marT="0" marB="0" anchor="ctr">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dirty="0"/>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400" u="none" strike="noStrike" cap="none" dirty="0">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000" u="none" strike="noStrike" cap="none">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200" u="none" strike="noStrike" cap="none" dirty="0">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63584531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body" idx="1"/>
          </p:nvPr>
        </p:nvSpPr>
        <p:spPr>
          <a:xfrm>
            <a:off x="685800" y="1554409"/>
            <a:ext cx="7909560" cy="4937760"/>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2000"/>
              <a:buFont typeface="Arial"/>
              <a:buChar char="•"/>
            </a:pPr>
            <a:r>
              <a:rPr lang="en-US" dirty="0"/>
              <a:t>For supporting latency sensitive traffic, r-</a:t>
            </a:r>
            <a:r>
              <a:rPr lang="en-US" dirty="0" err="1"/>
              <a:t>TWTis</a:t>
            </a:r>
            <a:r>
              <a:rPr lang="en-US" dirty="0"/>
              <a:t> defined in 11be. R-TWT membership is associated with a set of DL/UL TIDs.</a:t>
            </a:r>
            <a:endParaRPr sz="1600" dirty="0"/>
          </a:p>
          <a:p>
            <a:pPr marL="257175" lvl="0" indent="-130175" algn="l" rtl="0">
              <a:spcBef>
                <a:spcPts val="450"/>
              </a:spcBef>
              <a:spcAft>
                <a:spcPts val="0"/>
              </a:spcAft>
              <a:buSzPts val="2000"/>
              <a:buFont typeface="Arial"/>
              <a:buNone/>
            </a:pPr>
            <a:endParaRPr dirty="0"/>
          </a:p>
          <a:p>
            <a:pPr marL="257175" lvl="0" indent="-257175" algn="l" rtl="0">
              <a:spcBef>
                <a:spcPts val="450"/>
              </a:spcBef>
              <a:spcAft>
                <a:spcPts val="0"/>
              </a:spcAft>
              <a:buSzPts val="2000"/>
              <a:buFont typeface="Arial"/>
              <a:buChar char="•"/>
            </a:pPr>
            <a:r>
              <a:rPr lang="en-US" dirty="0"/>
              <a:t>If the traffic from r-TWT UL/DL TIDs is not fully delivered within the allocated r-TWT SP (e.g., if ongoing TXOP from legacy or OBSS STA(s) consume some time from start of SP), it can introduce significant delays for Latency Sensitive Traffic (LST).</a:t>
            </a:r>
          </a:p>
          <a:p>
            <a:pPr marL="257175" lvl="0" indent="-257175" algn="l" rtl="0">
              <a:spcBef>
                <a:spcPts val="450"/>
              </a:spcBef>
              <a:spcAft>
                <a:spcPts val="0"/>
              </a:spcAft>
              <a:buSzPts val="2000"/>
              <a:buFont typeface="Arial"/>
              <a:buChar char="•"/>
            </a:pPr>
            <a:endParaRPr lang="en-US" dirty="0"/>
          </a:p>
          <a:p>
            <a:pPr marL="257175" lvl="0" indent="-257175" algn="l" rtl="0">
              <a:spcBef>
                <a:spcPts val="450"/>
              </a:spcBef>
              <a:spcAft>
                <a:spcPts val="0"/>
              </a:spcAft>
              <a:buSzPts val="2000"/>
              <a:buFont typeface="Arial"/>
              <a:buChar char="•"/>
            </a:pPr>
            <a:r>
              <a:rPr lang="en-US" dirty="0"/>
              <a:t>In such cases, r-TWT STAs can benefit from the ability to extend the SP, if allowed, to deliver LST with priority.</a:t>
            </a:r>
            <a:endParaRPr sz="1600" dirty="0"/>
          </a:p>
          <a:p>
            <a:pPr marL="257175" lvl="0" indent="-130175" algn="l" rtl="0">
              <a:spcBef>
                <a:spcPts val="450"/>
              </a:spcBef>
              <a:spcAft>
                <a:spcPts val="0"/>
              </a:spcAft>
              <a:buSzPts val="2000"/>
              <a:buFont typeface="Arial"/>
              <a:buNone/>
            </a:pPr>
            <a:endParaRPr dirty="0"/>
          </a:p>
          <a:p>
            <a:pPr marL="257175" lvl="0" indent="-257175" algn="l" rtl="0">
              <a:spcBef>
                <a:spcPts val="450"/>
              </a:spcBef>
              <a:spcAft>
                <a:spcPts val="0"/>
              </a:spcAft>
              <a:buSzPts val="2000"/>
              <a:buFont typeface="Arial"/>
              <a:buChar char="•"/>
            </a:pPr>
            <a:r>
              <a:rPr lang="en-US" dirty="0"/>
              <a:t>In this contribution, we propose necessary signaling to support the  r-TWT SP extension.</a:t>
            </a:r>
            <a:endParaRPr sz="1600" dirty="0"/>
          </a:p>
          <a:p>
            <a:pPr marL="257175" lvl="0" indent="-130175" algn="l" rtl="0">
              <a:spcBef>
                <a:spcPts val="450"/>
              </a:spcBef>
              <a:spcAft>
                <a:spcPts val="0"/>
              </a:spcAft>
              <a:buSzPts val="2000"/>
              <a:buFont typeface="Arial"/>
              <a:buNone/>
            </a:pPr>
            <a:endParaRPr lang="en-US" dirty="0"/>
          </a:p>
          <a:p>
            <a:pPr marL="257175" lvl="0" indent="-257175" algn="l" rtl="0">
              <a:spcBef>
                <a:spcPts val="450"/>
              </a:spcBef>
              <a:spcAft>
                <a:spcPts val="0"/>
              </a:spcAft>
              <a:buSzPts val="2000"/>
              <a:buChar char="•"/>
            </a:pPr>
            <a:r>
              <a:rPr lang="en-US" dirty="0"/>
              <a:t>Related LB266 CIDs:</a:t>
            </a:r>
            <a:endParaRPr lang="en-US" sz="1600" dirty="0"/>
          </a:p>
          <a:p>
            <a:pPr marL="600075" lvl="1" indent="-257175">
              <a:buSzPts val="2000"/>
            </a:pPr>
            <a:r>
              <a:rPr lang="en-US" sz="1800"/>
              <a:t>10858, 10916, 12474, 13040, 13105, 13650</a:t>
            </a:r>
            <a:endParaRPr lang="en-US" sz="1400" dirty="0"/>
          </a:p>
        </p:txBody>
      </p:sp>
      <p:sp>
        <p:nvSpPr>
          <p:cNvPr id="95" name="Google Shape;95;p2"/>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Abstract</a:t>
            </a:r>
            <a:endParaRPr/>
          </a:p>
        </p:txBody>
      </p:sp>
      <p:sp>
        <p:nvSpPr>
          <p:cNvPr id="97" name="Google Shape;97;p2"/>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2</a:t>
            </a:fld>
            <a:endParaRPr/>
          </a:p>
        </p:txBody>
      </p:sp>
      <p:sp>
        <p:nvSpPr>
          <p:cNvPr id="8" name="Google Shape;88;p1">
            <a:extLst>
              <a:ext uri="{FF2B5EF4-FFF2-40B4-BE49-F238E27FC236}">
                <a16:creationId xmlns:a16="http://schemas.microsoft.com/office/drawing/2014/main" id="{AA04D67E-6E52-2B4B-A804-DE1F27992861}"/>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2F0905FD-4A38-6CA8-0865-BBE6D1980DC4}"/>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r>
              <a:rPr lang="en-US" dirty="0"/>
              <a:t>July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1800"/>
              <a:buChar char="•"/>
            </a:pPr>
            <a:r>
              <a:rPr lang="en-US" sz="2000" dirty="0"/>
              <a:t>Without SP extension, if there is still latency sensitive traffic (LST) remaining at SP end, it can adversely affect latency</a:t>
            </a:r>
          </a:p>
          <a:p>
            <a:pPr marL="742950" lvl="1" indent="-285750">
              <a:spcBef>
                <a:spcPts val="0"/>
              </a:spcBef>
              <a:buFont typeface="Courier New" panose="02070309020205020404" pitchFamily="49" charset="0"/>
              <a:buChar char="o"/>
            </a:pPr>
            <a:r>
              <a:rPr lang="en-US" sz="1800" dirty="0"/>
              <a:t>If STA has policy to deliver LST only within an r-SP (and e.g., be in doze state outside for PS), it may have to wait until next SP to deliver remaining traffic, severely impacting latency</a:t>
            </a:r>
          </a:p>
          <a:p>
            <a:pPr marL="742950" lvl="1" indent="-285750">
              <a:spcBef>
                <a:spcPts val="0"/>
              </a:spcBef>
              <a:buFont typeface="Courier New" panose="02070309020205020404" pitchFamily="49" charset="0"/>
              <a:buChar char="o"/>
            </a:pPr>
            <a:r>
              <a:rPr lang="en-US" sz="1800" dirty="0"/>
              <a:t>STA could remain awake outside of SP until LST is delivered; however:</a:t>
            </a:r>
          </a:p>
          <a:p>
            <a:pPr marL="1200150" lvl="2" indent="-285750">
              <a:spcBef>
                <a:spcPts val="0"/>
              </a:spcBef>
              <a:buFont typeface="Courier New" panose="02070309020205020404" pitchFamily="49" charset="0"/>
              <a:buChar char="o"/>
            </a:pPr>
            <a:r>
              <a:rPr lang="en-US" sz="1600" dirty="0"/>
              <a:t>Needs to indicate to AP it will be awake; e.g., by switching to Active Mode</a:t>
            </a:r>
          </a:p>
          <a:p>
            <a:pPr marL="1200150" lvl="2" indent="-285750">
              <a:spcBef>
                <a:spcPts val="0"/>
              </a:spcBef>
              <a:buFont typeface="Courier New" panose="02070309020205020404" pitchFamily="49" charset="0"/>
              <a:buChar char="o"/>
            </a:pPr>
            <a:r>
              <a:rPr lang="en-US" sz="1600" dirty="0"/>
              <a:t>It may decide only based on its UL buffer status; STA doesn’t know if AP has more BUs in DL</a:t>
            </a:r>
          </a:p>
          <a:p>
            <a:pPr marL="1200150" lvl="2" indent="-285750">
              <a:spcBef>
                <a:spcPts val="0"/>
              </a:spcBef>
              <a:buFont typeface="Courier New" panose="02070309020205020404" pitchFamily="49" charset="0"/>
              <a:buChar char="o"/>
            </a:pPr>
            <a:r>
              <a:rPr lang="en-US" sz="1600" dirty="0"/>
              <a:t>STA will not benefit from traffic prioritization if it simply stays awake instead of extending the SP</a:t>
            </a:r>
          </a:p>
          <a:p>
            <a:pPr marL="742950" lvl="1" indent="-285750">
              <a:spcBef>
                <a:spcPts val="0"/>
              </a:spcBef>
              <a:buFont typeface="Courier New" panose="02070309020205020404" pitchFamily="49" charset="0"/>
              <a:buChar char="o"/>
            </a:pPr>
            <a:endParaRPr sz="1800" dirty="0"/>
          </a:p>
          <a:p>
            <a:pPr marL="257175" lvl="0" indent="-257175" algn="l" rtl="0">
              <a:spcBef>
                <a:spcPts val="450"/>
              </a:spcBef>
              <a:spcAft>
                <a:spcPts val="0"/>
              </a:spcAft>
              <a:buSzPts val="1800"/>
              <a:buChar char="•"/>
            </a:pPr>
            <a:r>
              <a:rPr lang="en-US" sz="2000" dirty="0"/>
              <a:t>Proposal: If there is still latency sensitive traffic remaining at the AP or STA at r-TWT SP end, the SP should be allowed to be extended if the extended period does not overlap with any other scheduled SPs (TWT or others)</a:t>
            </a:r>
            <a:endParaRPr sz="2000" dirty="0"/>
          </a:p>
          <a:p>
            <a:pPr marL="257175" lvl="0" indent="-142875" algn="l" rtl="0">
              <a:spcBef>
                <a:spcPts val="450"/>
              </a:spcBef>
              <a:spcAft>
                <a:spcPts val="0"/>
              </a:spcAft>
              <a:buSzPts val="1800"/>
              <a:buNone/>
            </a:pPr>
            <a:endParaRPr dirty="0"/>
          </a:p>
        </p:txBody>
      </p:sp>
      <p:sp>
        <p:nvSpPr>
          <p:cNvPr id="113" name="Google Shape;113;p4"/>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Motivation</a:t>
            </a:r>
            <a:endParaRPr dirty="0"/>
          </a:p>
        </p:txBody>
      </p:sp>
      <p:sp>
        <p:nvSpPr>
          <p:cNvPr id="115" name="Google Shape;115;p4"/>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3</a:t>
            </a:fld>
            <a:endParaRPr/>
          </a:p>
        </p:txBody>
      </p:sp>
      <p:sp>
        <p:nvSpPr>
          <p:cNvPr id="8" name="Google Shape;88;p1">
            <a:extLst>
              <a:ext uri="{FF2B5EF4-FFF2-40B4-BE49-F238E27FC236}">
                <a16:creationId xmlns:a16="http://schemas.microsoft.com/office/drawing/2014/main" id="{F498CE47-C0FD-AB45-97C7-D1EB09D73E5E}"/>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417A2CD6-240D-7177-48E9-69FA9B74D657}"/>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r>
              <a:rPr lang="en-US" dirty="0"/>
              <a:t>July 2022</a:t>
            </a:r>
          </a:p>
        </p:txBody>
      </p:sp>
    </p:spTree>
    <p:extLst>
      <p:ext uri="{BB962C8B-B14F-4D97-AF65-F5344CB8AC3E}">
        <p14:creationId xmlns:p14="http://schemas.microsoft.com/office/powerpoint/2010/main" val="3254747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body" idx="1"/>
          </p:nvPr>
        </p:nvSpPr>
        <p:spPr>
          <a:xfrm>
            <a:off x="685800" y="1492048"/>
            <a:ext cx="7909560" cy="5045912"/>
          </a:xfrm>
          <a:prstGeom prst="rect">
            <a:avLst/>
          </a:prstGeom>
          <a:noFill/>
          <a:ln>
            <a:noFill/>
          </a:ln>
        </p:spPr>
        <p:txBody>
          <a:bodyPr spcFirstLastPara="1" wrap="square" lIns="92150" tIns="46075" rIns="92150" bIns="46075" anchor="t" anchorCtr="0">
            <a:noAutofit/>
          </a:bodyPr>
          <a:lstStyle/>
          <a:p>
            <a:pPr marL="257175" lvl="0" indent="-257175" algn="l" rtl="0">
              <a:spcBef>
                <a:spcPts val="450"/>
              </a:spcBef>
              <a:spcAft>
                <a:spcPts val="0"/>
              </a:spcAft>
              <a:buSzPts val="1800"/>
              <a:buChar char="•"/>
            </a:pPr>
            <a:r>
              <a:rPr lang="en-US" dirty="0"/>
              <a:t>Indicate remaining pending buffer:</a:t>
            </a:r>
            <a:endParaRPr dirty="0"/>
          </a:p>
          <a:p>
            <a:pPr marL="600075" lvl="1" indent="-257175" algn="l" rtl="0">
              <a:spcBef>
                <a:spcPts val="375"/>
              </a:spcBef>
              <a:spcAft>
                <a:spcPts val="0"/>
              </a:spcAft>
              <a:buSzPts val="1600"/>
              <a:buChar char="o"/>
            </a:pPr>
            <a:r>
              <a:rPr lang="en-US" dirty="0"/>
              <a:t>Indication of non-empty buffer close to SP end may serve as implicit extension request  </a:t>
            </a:r>
          </a:p>
          <a:p>
            <a:pPr marL="600075" lvl="1" indent="-257175">
              <a:buSzPts val="1600"/>
            </a:pPr>
            <a:r>
              <a:rPr lang="en-US" b="1" dirty="0"/>
              <a:t>Non-AP STA: </a:t>
            </a:r>
            <a:r>
              <a:rPr lang="en-US" dirty="0">
                <a:solidFill>
                  <a:schemeClr val="tx1"/>
                </a:solidFill>
              </a:rPr>
              <a:t>If the non-AP STA has more packets to send, it</a:t>
            </a:r>
            <a:r>
              <a:rPr lang="en-US" dirty="0">
                <a:solidFill>
                  <a:srgbClr val="0432FF"/>
                </a:solidFill>
              </a:rPr>
              <a:t> </a:t>
            </a:r>
            <a:r>
              <a:rPr lang="en-US" dirty="0"/>
              <a:t>delivers non-zero buffer info in QoS Control or BSR Control, </a:t>
            </a:r>
            <a:r>
              <a:rPr lang="en-US" dirty="0">
                <a:solidFill>
                  <a:schemeClr val="tx1"/>
                </a:solidFill>
              </a:rPr>
              <a:t>meanwhile switch to Active mode with PM=0</a:t>
            </a:r>
          </a:p>
          <a:p>
            <a:pPr marL="1057275" lvl="2" indent="-257175">
              <a:buSzPts val="1600"/>
            </a:pPr>
            <a:r>
              <a:rPr lang="en-US" dirty="0"/>
              <a:t>Option 1: TX of a Trigger frame by AP with </a:t>
            </a:r>
            <a:r>
              <a:rPr lang="en-US" dirty="0" err="1"/>
              <a:t>MoreTF</a:t>
            </a:r>
            <a:r>
              <a:rPr lang="en-US" dirty="0"/>
              <a:t>=1 serve as “Accept” indication by AP.</a:t>
            </a:r>
          </a:p>
          <a:p>
            <a:pPr marL="1514475" lvl="3" indent="-257175">
              <a:buSzPts val="1600"/>
            </a:pPr>
            <a:r>
              <a:rPr lang="en-US" dirty="0"/>
              <a:t>Problem: </a:t>
            </a:r>
            <a:r>
              <a:rPr lang="en-US" dirty="0" err="1"/>
              <a:t>MoreTF</a:t>
            </a:r>
            <a:r>
              <a:rPr lang="en-US" dirty="0"/>
              <a:t> is interpreted by multiple STAs; cannot be addressed to single </a:t>
            </a:r>
          </a:p>
          <a:p>
            <a:pPr marL="1057275" lvl="2" indent="-257175">
              <a:buSzPts val="1600"/>
            </a:pPr>
            <a:r>
              <a:rPr lang="en-US" dirty="0"/>
              <a:t>Option 2: Define reserved bit 7 of  QoS Control (when sent by AP in QoS Null) as Accept indication</a:t>
            </a:r>
          </a:p>
          <a:p>
            <a:pPr marL="1514475" lvl="3" indent="-257175">
              <a:buSzPts val="1600"/>
            </a:pPr>
            <a:r>
              <a:rPr lang="en-US" dirty="0"/>
              <a:t>Problem: Needs change in existing field</a:t>
            </a:r>
          </a:p>
          <a:p>
            <a:pPr marL="1057275" lvl="2" indent="-257175">
              <a:buSzPts val="1600"/>
            </a:pPr>
            <a:r>
              <a:rPr lang="en-US" dirty="0"/>
              <a:t>After receiving “Accept” indication, STA remains awake</a:t>
            </a:r>
            <a:r>
              <a:rPr lang="en-US" dirty="0">
                <a:solidFill>
                  <a:srgbClr val="0432FF"/>
                </a:solidFill>
              </a:rPr>
              <a:t> </a:t>
            </a:r>
            <a:r>
              <a:rPr lang="en-US" dirty="0">
                <a:solidFill>
                  <a:schemeClr val="tx1"/>
                </a:solidFill>
              </a:rPr>
              <a:t>until AP terminates SP explicitly or it decides to enter sleep by switching to PS with PM-&gt;1</a:t>
            </a:r>
            <a:r>
              <a:rPr lang="en-US" dirty="0">
                <a:solidFill>
                  <a:srgbClr val="0432FF"/>
                </a:solidFill>
              </a:rPr>
              <a:t>.</a:t>
            </a:r>
            <a:r>
              <a:rPr lang="en-US" dirty="0"/>
              <a:t> </a:t>
            </a:r>
          </a:p>
          <a:p>
            <a:pPr marL="600075" lvl="1" indent="-257175">
              <a:buSzPts val="1600"/>
            </a:pPr>
            <a:r>
              <a:rPr lang="en-US" b="1" dirty="0"/>
              <a:t>AP: </a:t>
            </a:r>
            <a:r>
              <a:rPr lang="en-US" dirty="0"/>
              <a:t>If AP still has more packets to the non-AP STA, it indicates non-zero buffer in ﻿AP PS Buffer State subfield in QoS Control</a:t>
            </a:r>
            <a:r>
              <a:rPr lang="en-US" baseline="30000" dirty="0"/>
              <a:t>1.</a:t>
            </a:r>
            <a:r>
              <a:rPr lang="en-US" dirty="0"/>
              <a:t> This serves as “option to extend” signal</a:t>
            </a:r>
          </a:p>
          <a:p>
            <a:pPr marL="1057275" lvl="2" indent="-257175">
              <a:buSzPts val="1600"/>
            </a:pPr>
            <a:r>
              <a:rPr lang="en-US" sz="1200" dirty="0"/>
              <a:t>If STA in PS, it can send QoS DATA/QoS NULL with PM=0 to switch to Active mode as acceptance of SP extension. It then remains in Active mode until AP indicates zero buffer or AP explicitly terminates the SP (using signaling defined in ﻿26.8.5 Power save operation during TWT SPs)</a:t>
            </a:r>
          </a:p>
          <a:p>
            <a:pPr marL="600075" lvl="1" indent="-257175">
              <a:buSzPts val="1600"/>
            </a:pPr>
            <a:r>
              <a:rPr lang="en-US" sz="1400" dirty="0"/>
              <a:t>Further discussion on slide 10</a:t>
            </a:r>
            <a:endParaRPr lang="en-US" sz="1100" b="0" dirty="0"/>
          </a:p>
          <a:p>
            <a:pPr marL="257175" indent="-142875">
              <a:buNone/>
            </a:pPr>
            <a:r>
              <a:rPr lang="en-US" sz="1100" b="0" dirty="0"/>
              <a:t>[1] </a:t>
            </a:r>
            <a:r>
              <a:rPr lang="en-US" sz="1100" b="0" dirty="0" err="1"/>
              <a:t>REVme</a:t>
            </a:r>
            <a:r>
              <a:rPr lang="en-US" sz="1100" b="0" dirty="0"/>
              <a:t> ﻿9.2.4.5.8: ﻿The AP Buffered Load subfield (of AP PS Buffer State) is used to indicate the total buffer size, rounded up to the nearest multiple of 4096 octets and expressed in units of 4096 octets, of all MSDUs and A-MSDUs buffered at the QoS AP (excluding the MSDU or A-MSDU of the present QoS Data frame).</a:t>
            </a:r>
          </a:p>
          <a:p>
            <a:pPr marL="257175" lvl="0" indent="-142875" algn="l" rtl="0">
              <a:spcBef>
                <a:spcPts val="450"/>
              </a:spcBef>
              <a:spcAft>
                <a:spcPts val="0"/>
              </a:spcAft>
              <a:buSzPts val="1800"/>
              <a:buNone/>
            </a:pPr>
            <a:endParaRPr dirty="0"/>
          </a:p>
        </p:txBody>
      </p:sp>
      <p:sp>
        <p:nvSpPr>
          <p:cNvPr id="113" name="Google Shape;113;p4"/>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Discussion: Using Existing Signaling (Implicit)</a:t>
            </a:r>
            <a:endParaRPr dirty="0"/>
          </a:p>
        </p:txBody>
      </p:sp>
      <p:sp>
        <p:nvSpPr>
          <p:cNvPr id="115" name="Google Shape;115;p4"/>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4</a:t>
            </a:fld>
            <a:endParaRPr/>
          </a:p>
        </p:txBody>
      </p:sp>
      <p:sp>
        <p:nvSpPr>
          <p:cNvPr id="8" name="Google Shape;88;p1">
            <a:extLst>
              <a:ext uri="{FF2B5EF4-FFF2-40B4-BE49-F238E27FC236}">
                <a16:creationId xmlns:a16="http://schemas.microsoft.com/office/drawing/2014/main" id="{F498CE47-C0FD-AB45-97C7-D1EB09D73E5E}"/>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6C3D5632-F635-361B-0B88-D620DF772D71}"/>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r>
              <a:rPr lang="en-US" dirty="0"/>
              <a:t>July 2022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1800"/>
              <a:buChar char="•"/>
            </a:pPr>
            <a:r>
              <a:rPr lang="en-US" dirty="0"/>
              <a:t>Problem 1: Info in current buffer status report is insufficient</a:t>
            </a:r>
          </a:p>
          <a:p>
            <a:pPr marL="742950" lvl="1" indent="-285750">
              <a:spcBef>
                <a:spcPts val="0"/>
              </a:spcBef>
              <a:buFont typeface="Courier New" panose="02070309020205020404" pitchFamily="49" charset="0"/>
              <a:buChar char="o"/>
            </a:pPr>
            <a:r>
              <a:rPr lang="en-US" dirty="0"/>
              <a:t>BSR Control reports buffer for AC and not TID, may create ambiguity in whether the remaining buffer is for r-TWT TID or not.</a:t>
            </a:r>
          </a:p>
          <a:p>
            <a:pPr marL="742950" lvl="1" indent="-285750">
              <a:spcBef>
                <a:spcPts val="0"/>
              </a:spcBef>
              <a:buFont typeface="Courier New" panose="02070309020205020404" pitchFamily="49" charset="0"/>
              <a:buChar char="o"/>
            </a:pPr>
            <a:r>
              <a:rPr lang="en-US" dirty="0"/>
              <a:t>AP PS Buffer State does not include a TID subfield</a:t>
            </a:r>
          </a:p>
          <a:p>
            <a:pPr marL="1200150" lvl="2" indent="-285750">
              <a:spcBef>
                <a:spcPts val="0"/>
              </a:spcBef>
              <a:buFont typeface="Arial" panose="020B0604020202020204" pitchFamily="34" charset="0"/>
              <a:buChar char="•"/>
            </a:pPr>
            <a:r>
              <a:rPr lang="en-US" dirty="0"/>
              <a:t>Could use the 1 reserved bit to indicate buffer is for LST</a:t>
            </a:r>
            <a:endParaRPr dirty="0"/>
          </a:p>
          <a:p>
            <a:pPr marL="257175" lvl="0" indent="-257175"/>
            <a:r>
              <a:rPr lang="en-US" dirty="0"/>
              <a:t>Problem 2: Implicit indication may incur multiple rounds of signaling </a:t>
            </a:r>
          </a:p>
          <a:p>
            <a:pPr marL="714375" lvl="1" indent="-257175"/>
            <a:r>
              <a:rPr lang="en-US" dirty="0"/>
              <a:t>After indicating non-empty buffer, STA may have to wait for AP to trigger it without explicit “extension accepted” indication by AP. It may be awake for longer time if AP doesn’t/can’t extend SP</a:t>
            </a:r>
          </a:p>
          <a:p>
            <a:pPr marL="1171575" lvl="2" indent="-257175"/>
            <a:r>
              <a:rPr lang="en-US" dirty="0"/>
              <a:t>Possible recommendation: AP should terminate SP if it gets non-empty buffer from STA close to SP and AP cannot extend the SP</a:t>
            </a:r>
          </a:p>
          <a:p>
            <a:pPr marL="714375" lvl="1" indent="-257175"/>
            <a:r>
              <a:rPr lang="en-US" dirty="0"/>
              <a:t>STA may have to switch to Active mode after receiving non-empty buffer from AP, to indicate it will be awake outside the SP. This requires additional signaling of changing PM.</a:t>
            </a:r>
          </a:p>
          <a:p>
            <a:pPr marL="257175" indent="-257175"/>
            <a:r>
              <a:rPr lang="en-US" dirty="0"/>
              <a:t>Problem 3: How long is the SP extended?</a:t>
            </a:r>
          </a:p>
          <a:p>
            <a:pPr marL="714375" lvl="1" indent="-257175"/>
            <a:r>
              <a:rPr lang="en-US" dirty="0"/>
              <a:t>AP may want to enforce max extension time for fairness or upcoming SPs</a:t>
            </a:r>
          </a:p>
          <a:p>
            <a:pPr marL="714375" lvl="1" indent="-257175"/>
            <a:r>
              <a:rPr lang="en-US" dirty="0"/>
              <a:t>With implicit signaling, AP will have to explicitly terminate SP otherwise STA may  remain awake, leading to higher power consumption</a:t>
            </a:r>
          </a:p>
          <a:p>
            <a:pPr marL="257175" lvl="0" indent="-142875" algn="l" rtl="0">
              <a:spcBef>
                <a:spcPts val="450"/>
              </a:spcBef>
              <a:spcAft>
                <a:spcPts val="0"/>
              </a:spcAft>
              <a:buSzPts val="1800"/>
              <a:buNone/>
            </a:pPr>
            <a:endParaRPr dirty="0"/>
          </a:p>
        </p:txBody>
      </p:sp>
      <p:sp>
        <p:nvSpPr>
          <p:cNvPr id="113" name="Google Shape;113;p4"/>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Limitations with using Existing Signaling</a:t>
            </a:r>
            <a:endParaRPr dirty="0"/>
          </a:p>
        </p:txBody>
      </p:sp>
      <p:sp>
        <p:nvSpPr>
          <p:cNvPr id="115" name="Google Shape;115;p4"/>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5</a:t>
            </a:fld>
            <a:endParaRPr/>
          </a:p>
        </p:txBody>
      </p:sp>
      <p:sp>
        <p:nvSpPr>
          <p:cNvPr id="8" name="Google Shape;88;p1">
            <a:extLst>
              <a:ext uri="{FF2B5EF4-FFF2-40B4-BE49-F238E27FC236}">
                <a16:creationId xmlns:a16="http://schemas.microsoft.com/office/drawing/2014/main" id="{F498CE47-C0FD-AB45-97C7-D1EB09D73E5E}"/>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26FCE944-8191-E4BE-59FB-FBCC3EE8AE6C}"/>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r>
              <a:rPr lang="en-US" dirty="0"/>
              <a:t>July 2022</a:t>
            </a:r>
          </a:p>
        </p:txBody>
      </p:sp>
    </p:spTree>
    <p:extLst>
      <p:ext uri="{BB962C8B-B14F-4D97-AF65-F5344CB8AC3E}">
        <p14:creationId xmlns:p14="http://schemas.microsoft.com/office/powerpoint/2010/main" val="1029948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6"/>
          <p:cNvSpPr txBox="1">
            <a:spLocks noGrp="1"/>
          </p:cNvSpPr>
          <p:nvPr>
            <p:ph type="body" idx="1"/>
          </p:nvPr>
        </p:nvSpPr>
        <p:spPr>
          <a:xfrm>
            <a:off x="685801" y="1346741"/>
            <a:ext cx="7909560" cy="847556"/>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1600"/>
              <a:buChar char="•"/>
            </a:pPr>
            <a:r>
              <a:rPr lang="en-US" sz="1600" dirty="0"/>
              <a:t>Enable (R-)TWT STA to request/accept SP extension</a:t>
            </a:r>
            <a:endParaRPr dirty="0"/>
          </a:p>
          <a:p>
            <a:pPr marL="257175" lvl="0" indent="-257175" algn="l" rtl="0">
              <a:spcBef>
                <a:spcPts val="450"/>
              </a:spcBef>
              <a:spcAft>
                <a:spcPts val="0"/>
              </a:spcAft>
              <a:buSzPts val="1600"/>
              <a:buChar char="•"/>
            </a:pPr>
            <a:r>
              <a:rPr lang="en-US" sz="1600" dirty="0"/>
              <a:t>Proposal: add a new HE-variant A-control field – TWT SP Command</a:t>
            </a:r>
            <a:endParaRPr dirty="0"/>
          </a:p>
          <a:p>
            <a:pPr>
              <a:buFont typeface="Courier New" panose="02070309020205020404" pitchFamily="49" charset="0"/>
              <a:buChar char="o"/>
            </a:pPr>
            <a:r>
              <a:rPr lang="en-US" sz="1600" b="0" dirty="0"/>
              <a:t>This new A-control field could be used for both termination and extension signaling</a:t>
            </a:r>
            <a:endParaRPr sz="1600" b="0" dirty="0"/>
          </a:p>
          <a:p>
            <a:pPr marL="257175" lvl="0" indent="-142875" algn="l" rtl="0">
              <a:spcBef>
                <a:spcPts val="450"/>
              </a:spcBef>
              <a:spcAft>
                <a:spcPts val="0"/>
              </a:spcAft>
              <a:buSzPts val="1800"/>
              <a:buNone/>
            </a:pPr>
            <a:endParaRPr dirty="0"/>
          </a:p>
        </p:txBody>
      </p:sp>
      <p:sp>
        <p:nvSpPr>
          <p:cNvPr id="132" name="Google Shape;132;p6"/>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Proposal: Signaling for SP Extension</a:t>
            </a:r>
            <a:endParaRPr dirty="0"/>
          </a:p>
        </p:txBody>
      </p:sp>
      <p:sp>
        <p:nvSpPr>
          <p:cNvPr id="134" name="Google Shape;134;p6"/>
          <p:cNvSpPr txBox="1">
            <a:spLocks noGrp="1"/>
          </p:cNvSpPr>
          <p:nvPr>
            <p:ph type="sldNum" idx="12"/>
          </p:nvPr>
        </p:nvSpPr>
        <p:spPr>
          <a:xfrm>
            <a:off x="4283968" y="6272488"/>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6</a:t>
            </a:fld>
            <a:endParaRPr/>
          </a:p>
        </p:txBody>
      </p:sp>
      <p:sp>
        <p:nvSpPr>
          <p:cNvPr id="136" name="Google Shape;136;p6"/>
          <p:cNvSpPr/>
          <p:nvPr/>
        </p:nvSpPr>
        <p:spPr>
          <a:xfrm>
            <a:off x="2886075" y="2261484"/>
            <a:ext cx="1066800" cy="457200"/>
          </a:xfrm>
          <a:prstGeom prst="rect">
            <a:avLst/>
          </a:prstGeom>
          <a:solidFill>
            <a:srgbClr val="00B8FF"/>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Times New Roman"/>
              <a:buNone/>
            </a:pPr>
            <a:r>
              <a:rPr lang="en-US" sz="1400" b="0" i="0" u="none" strike="noStrike" cap="none" dirty="0">
                <a:solidFill>
                  <a:schemeClr val="lt1"/>
                </a:solidFill>
                <a:latin typeface="Times New Roman"/>
                <a:ea typeface="Times New Roman"/>
                <a:cs typeface="Times New Roman"/>
                <a:sym typeface="Times New Roman"/>
              </a:rPr>
              <a:t>Control ID</a:t>
            </a:r>
            <a:endParaRPr dirty="0"/>
          </a:p>
          <a:p>
            <a:pPr marL="0" marR="0" lvl="0" indent="0" algn="ctr" rtl="0">
              <a:lnSpc>
                <a:spcPct val="100000"/>
              </a:lnSpc>
              <a:spcBef>
                <a:spcPts val="0"/>
              </a:spcBef>
              <a:spcAft>
                <a:spcPts val="0"/>
              </a:spcAft>
              <a:buClr>
                <a:srgbClr val="000000"/>
              </a:buClr>
              <a:buSzPts val="1400"/>
              <a:buFont typeface="Times New Roman"/>
              <a:buNone/>
            </a:pPr>
            <a:r>
              <a:rPr lang="en-US" sz="1400" b="0" i="0" u="none" strike="noStrike" cap="none" dirty="0">
                <a:solidFill>
                  <a:schemeClr val="lt1"/>
                </a:solidFill>
                <a:latin typeface="Times New Roman"/>
                <a:ea typeface="Times New Roman"/>
                <a:cs typeface="Times New Roman"/>
                <a:sym typeface="Times New Roman"/>
              </a:rPr>
              <a:t>(4b)</a:t>
            </a:r>
            <a:endParaRPr sz="1400" b="0" i="0" u="none" strike="noStrike" cap="none" dirty="0">
              <a:solidFill>
                <a:schemeClr val="lt1"/>
              </a:solidFill>
              <a:latin typeface="Times New Roman"/>
              <a:ea typeface="Times New Roman"/>
              <a:cs typeface="Times New Roman"/>
              <a:sym typeface="Times New Roman"/>
            </a:endParaRPr>
          </a:p>
        </p:txBody>
      </p:sp>
      <p:sp>
        <p:nvSpPr>
          <p:cNvPr id="137" name="Google Shape;137;p6"/>
          <p:cNvSpPr/>
          <p:nvPr/>
        </p:nvSpPr>
        <p:spPr>
          <a:xfrm>
            <a:off x="3952875" y="2261484"/>
            <a:ext cx="2072640" cy="457200"/>
          </a:xfrm>
          <a:prstGeom prst="rect">
            <a:avLst/>
          </a:prstGeom>
          <a:solidFill>
            <a:srgbClr val="00B8FF"/>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Times New Roman"/>
              <a:buNone/>
            </a:pPr>
            <a:r>
              <a:rPr lang="en-US" sz="1400" b="0" i="0" u="none" strike="noStrike" cap="none" dirty="0">
                <a:solidFill>
                  <a:schemeClr val="lt1"/>
                </a:solidFill>
                <a:latin typeface="Times New Roman"/>
                <a:ea typeface="Times New Roman"/>
                <a:cs typeface="Times New Roman"/>
                <a:sym typeface="Times New Roman"/>
              </a:rPr>
              <a:t>Control Information (variable)</a:t>
            </a:r>
            <a:endParaRPr dirty="0"/>
          </a:p>
        </p:txBody>
      </p:sp>
      <p:cxnSp>
        <p:nvCxnSpPr>
          <p:cNvPr id="138" name="Google Shape;138;p6"/>
          <p:cNvCxnSpPr/>
          <p:nvPr/>
        </p:nvCxnSpPr>
        <p:spPr>
          <a:xfrm>
            <a:off x="5019675" y="2718684"/>
            <a:ext cx="0" cy="427534"/>
          </a:xfrm>
          <a:prstGeom prst="straightConnector1">
            <a:avLst/>
          </a:prstGeom>
          <a:solidFill>
            <a:srgbClr val="00B8FF"/>
          </a:solidFill>
          <a:ln w="9525" cap="flat" cmpd="sng">
            <a:solidFill>
              <a:schemeClr val="dk1"/>
            </a:solidFill>
            <a:prstDash val="solid"/>
            <a:round/>
            <a:headEnd type="none" w="sm" len="sm"/>
            <a:tailEnd type="triangle" w="med" len="med"/>
          </a:ln>
        </p:spPr>
      </p:cxnSp>
      <p:sp>
        <p:nvSpPr>
          <p:cNvPr id="139" name="Google Shape;139;p6"/>
          <p:cNvSpPr txBox="1"/>
          <p:nvPr/>
        </p:nvSpPr>
        <p:spPr>
          <a:xfrm>
            <a:off x="2811401" y="2680042"/>
            <a:ext cx="2345428"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 value for &lt;TWT SP Command&gt;</a:t>
            </a:r>
            <a:endParaRPr dirty="0"/>
          </a:p>
        </p:txBody>
      </p:sp>
      <p:grpSp>
        <p:nvGrpSpPr>
          <p:cNvPr id="140" name="Google Shape;140;p6"/>
          <p:cNvGrpSpPr/>
          <p:nvPr/>
        </p:nvGrpSpPr>
        <p:grpSpPr>
          <a:xfrm>
            <a:off x="3305175" y="2943492"/>
            <a:ext cx="3086095" cy="550708"/>
            <a:chOff x="2743200" y="4487327"/>
            <a:chExt cx="3429000" cy="590273"/>
          </a:xfrm>
        </p:grpSpPr>
        <p:sp>
          <p:nvSpPr>
            <p:cNvPr id="141" name="Google Shape;141;p6"/>
            <p:cNvSpPr/>
            <p:nvPr/>
          </p:nvSpPr>
          <p:spPr>
            <a:xfrm>
              <a:off x="2743200" y="4487327"/>
              <a:ext cx="1066800" cy="590273"/>
            </a:xfrm>
            <a:prstGeom prst="rect">
              <a:avLst/>
            </a:prstGeom>
            <a:solidFill>
              <a:srgbClr val="0070C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Times New Roman"/>
                <a:buNone/>
              </a:pPr>
              <a:r>
                <a:rPr lang="en-US" sz="1200" b="0" i="0" u="none" strike="noStrike" cap="none" dirty="0">
                  <a:solidFill>
                    <a:schemeClr val="lt1"/>
                  </a:solidFill>
                  <a:latin typeface="Times New Roman"/>
                  <a:ea typeface="Times New Roman"/>
                  <a:cs typeface="Times New Roman"/>
                  <a:sym typeface="Times New Roman"/>
                </a:rPr>
                <a:t>Command</a:t>
              </a:r>
              <a:endParaRPr dirty="0"/>
            </a:p>
            <a:p>
              <a:pPr marL="0" marR="0" lvl="0" indent="0" algn="ctr" rtl="0">
                <a:lnSpc>
                  <a:spcPct val="100000"/>
                </a:lnSpc>
                <a:spcBef>
                  <a:spcPts val="0"/>
                </a:spcBef>
                <a:spcAft>
                  <a:spcPts val="0"/>
                </a:spcAft>
                <a:buClr>
                  <a:srgbClr val="000000"/>
                </a:buClr>
                <a:buSzPts val="1200"/>
                <a:buFont typeface="Times New Roman"/>
                <a:buNone/>
              </a:pPr>
              <a:r>
                <a:rPr lang="en-US" sz="1200" dirty="0">
                  <a:solidFill>
                    <a:schemeClr val="lt1"/>
                  </a:solidFill>
                  <a:latin typeface="Times New Roman"/>
                  <a:ea typeface="Times New Roman"/>
                  <a:cs typeface="Times New Roman"/>
                  <a:sym typeface="Times New Roman"/>
                </a:rPr>
                <a:t>(3b)</a:t>
              </a:r>
              <a:endParaRPr sz="1200" b="0" i="0" u="none" strike="noStrike" cap="none" dirty="0">
                <a:solidFill>
                  <a:schemeClr val="lt1"/>
                </a:solidFill>
                <a:latin typeface="Times New Roman"/>
                <a:ea typeface="Times New Roman"/>
                <a:cs typeface="Times New Roman"/>
                <a:sym typeface="Times New Roman"/>
              </a:endParaRPr>
            </a:p>
          </p:txBody>
        </p:sp>
        <p:sp>
          <p:nvSpPr>
            <p:cNvPr id="142" name="Google Shape;142;p6"/>
            <p:cNvSpPr/>
            <p:nvPr/>
          </p:nvSpPr>
          <p:spPr>
            <a:xfrm>
              <a:off x="3810000" y="4487327"/>
              <a:ext cx="609594" cy="589223"/>
            </a:xfrm>
            <a:prstGeom prst="rect">
              <a:avLst/>
            </a:prstGeom>
            <a:solidFill>
              <a:srgbClr val="0070C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Times New Roman"/>
                <a:buNone/>
              </a:pPr>
              <a:r>
                <a:rPr lang="en-US" sz="1200" b="0" i="0" u="none" strike="noStrike" cap="none" dirty="0" err="1">
                  <a:solidFill>
                    <a:schemeClr val="lt1"/>
                  </a:solidFill>
                  <a:latin typeface="Times New Roman"/>
                  <a:ea typeface="Times New Roman"/>
                  <a:cs typeface="Times New Roman"/>
                  <a:sym typeface="Times New Roman"/>
                </a:rPr>
                <a:t>Rsvd</a:t>
              </a:r>
              <a:endParaRPr sz="1200" b="0" i="0" u="none" strike="noStrike" cap="none" dirty="0">
                <a:solidFill>
                  <a:schemeClr val="lt1"/>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200"/>
                <a:buFont typeface="Times New Roman"/>
                <a:buNone/>
              </a:pPr>
              <a:r>
                <a:rPr lang="en-US" sz="1200" dirty="0">
                  <a:solidFill>
                    <a:schemeClr val="lt1"/>
                  </a:solidFill>
                  <a:latin typeface="Times New Roman"/>
                  <a:ea typeface="Times New Roman"/>
                  <a:cs typeface="Times New Roman"/>
                  <a:sym typeface="Times New Roman"/>
                </a:rPr>
                <a:t>(1b)</a:t>
              </a:r>
              <a:endParaRPr sz="1200" b="0" i="0" u="none" strike="noStrike" cap="none" dirty="0">
                <a:solidFill>
                  <a:schemeClr val="lt1"/>
                </a:solidFill>
                <a:latin typeface="Times New Roman"/>
                <a:ea typeface="Times New Roman"/>
                <a:cs typeface="Times New Roman"/>
                <a:sym typeface="Times New Roman"/>
              </a:endParaRPr>
            </a:p>
          </p:txBody>
        </p:sp>
        <p:sp>
          <p:nvSpPr>
            <p:cNvPr id="143" name="Google Shape;143;p6"/>
            <p:cNvSpPr/>
            <p:nvPr/>
          </p:nvSpPr>
          <p:spPr>
            <a:xfrm>
              <a:off x="4419594" y="4487327"/>
              <a:ext cx="762006" cy="589222"/>
            </a:xfrm>
            <a:prstGeom prst="rect">
              <a:avLst/>
            </a:prstGeom>
            <a:solidFill>
              <a:srgbClr val="0070C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Times New Roman"/>
                <a:buNone/>
              </a:pPr>
              <a:r>
                <a:rPr lang="en-US" sz="1200" b="0" i="0" u="none" strike="noStrike" cap="none" dirty="0">
                  <a:solidFill>
                    <a:schemeClr val="lt1"/>
                  </a:solidFill>
                  <a:latin typeface="Times New Roman"/>
                  <a:ea typeface="Times New Roman"/>
                  <a:cs typeface="Times New Roman"/>
                  <a:sym typeface="Times New Roman"/>
                </a:rPr>
                <a:t>TID</a:t>
              </a:r>
              <a:endParaRPr dirty="0"/>
            </a:p>
            <a:p>
              <a:pPr marL="0" marR="0" lvl="0" indent="0" algn="ctr" rtl="0">
                <a:lnSpc>
                  <a:spcPct val="100000"/>
                </a:lnSpc>
                <a:spcBef>
                  <a:spcPts val="0"/>
                </a:spcBef>
                <a:spcAft>
                  <a:spcPts val="0"/>
                </a:spcAft>
                <a:buClr>
                  <a:srgbClr val="000000"/>
                </a:buClr>
                <a:buSzPts val="1200"/>
                <a:buFont typeface="Times New Roman"/>
                <a:buNone/>
              </a:pPr>
              <a:r>
                <a:rPr lang="en-US" sz="1200" dirty="0">
                  <a:solidFill>
                    <a:schemeClr val="lt1"/>
                  </a:solidFill>
                  <a:latin typeface="Times New Roman"/>
                  <a:ea typeface="Times New Roman"/>
                  <a:cs typeface="Times New Roman"/>
                  <a:sym typeface="Times New Roman"/>
                </a:rPr>
                <a:t>(4b)</a:t>
              </a:r>
              <a:endParaRPr sz="1200" b="0" i="0" u="none" strike="noStrike" cap="none" dirty="0">
                <a:solidFill>
                  <a:schemeClr val="lt1"/>
                </a:solidFill>
                <a:latin typeface="Times New Roman"/>
                <a:ea typeface="Times New Roman"/>
                <a:cs typeface="Times New Roman"/>
                <a:sym typeface="Times New Roman"/>
              </a:endParaRPr>
            </a:p>
          </p:txBody>
        </p:sp>
        <p:sp>
          <p:nvSpPr>
            <p:cNvPr id="144" name="Google Shape;144;p6"/>
            <p:cNvSpPr/>
            <p:nvPr/>
          </p:nvSpPr>
          <p:spPr>
            <a:xfrm>
              <a:off x="5181600" y="4487328"/>
              <a:ext cx="990600" cy="589220"/>
            </a:xfrm>
            <a:prstGeom prst="rect">
              <a:avLst/>
            </a:prstGeom>
            <a:solidFill>
              <a:srgbClr val="0070C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Times New Roman"/>
                <a:buNone/>
              </a:pPr>
              <a:r>
                <a:rPr lang="en-US" sz="1200" b="0" i="0" u="none" strike="noStrike" cap="none" dirty="0">
                  <a:solidFill>
                    <a:schemeClr val="lt1"/>
                  </a:solidFill>
                  <a:latin typeface="Times New Roman"/>
                  <a:ea typeface="Times New Roman"/>
                  <a:cs typeface="Times New Roman"/>
                  <a:sym typeface="Times New Roman"/>
                </a:rPr>
                <a:t>Last SN</a:t>
              </a:r>
              <a:endParaRPr dirty="0"/>
            </a:p>
            <a:p>
              <a:pPr marL="0" marR="0" lvl="0" indent="0" algn="ctr" rtl="0">
                <a:lnSpc>
                  <a:spcPct val="100000"/>
                </a:lnSpc>
                <a:spcBef>
                  <a:spcPts val="0"/>
                </a:spcBef>
                <a:spcAft>
                  <a:spcPts val="0"/>
                </a:spcAft>
                <a:buClr>
                  <a:srgbClr val="000000"/>
                </a:buClr>
                <a:buSzPts val="1200"/>
                <a:buFont typeface="Times New Roman"/>
                <a:buNone/>
              </a:pPr>
              <a:r>
                <a:rPr lang="en-US" sz="1200" dirty="0">
                  <a:solidFill>
                    <a:schemeClr val="lt1"/>
                  </a:solidFill>
                  <a:latin typeface="Times New Roman"/>
                  <a:ea typeface="Times New Roman"/>
                  <a:cs typeface="Times New Roman"/>
                  <a:sym typeface="Times New Roman"/>
                </a:rPr>
                <a:t>(12b)</a:t>
              </a:r>
              <a:endParaRPr sz="1200" b="0" i="0" u="none" strike="noStrike" cap="none" dirty="0">
                <a:solidFill>
                  <a:schemeClr val="lt1"/>
                </a:solidFill>
                <a:latin typeface="Times New Roman"/>
                <a:ea typeface="Times New Roman"/>
                <a:cs typeface="Times New Roman"/>
                <a:sym typeface="Times New Roman"/>
              </a:endParaRPr>
            </a:p>
          </p:txBody>
        </p:sp>
      </p:grpSp>
      <p:graphicFrame>
        <p:nvGraphicFramePr>
          <p:cNvPr id="145" name="Google Shape;145;p6"/>
          <p:cNvGraphicFramePr/>
          <p:nvPr>
            <p:extLst>
              <p:ext uri="{D42A27DB-BD31-4B8C-83A1-F6EECF244321}">
                <p14:modId xmlns:p14="http://schemas.microsoft.com/office/powerpoint/2010/main" val="1711069913"/>
              </p:ext>
            </p:extLst>
          </p:nvPr>
        </p:nvGraphicFramePr>
        <p:xfrm>
          <a:off x="117987" y="3565261"/>
          <a:ext cx="8819537" cy="2943923"/>
        </p:xfrm>
        <a:graphic>
          <a:graphicData uri="http://schemas.openxmlformats.org/drawingml/2006/table">
            <a:tbl>
              <a:tblPr firstRow="1" bandRow="1">
                <a:noFill/>
                <a:tableStyleId>{06544DC8-A752-4D18-BBD4-048BD0E03968}</a:tableStyleId>
              </a:tblPr>
              <a:tblGrid>
                <a:gridCol w="914400">
                  <a:extLst>
                    <a:ext uri="{9D8B030D-6E8A-4147-A177-3AD203B41FA5}">
                      <a16:colId xmlns:a16="http://schemas.microsoft.com/office/drawing/2014/main" val="20000"/>
                    </a:ext>
                  </a:extLst>
                </a:gridCol>
                <a:gridCol w="5860026">
                  <a:extLst>
                    <a:ext uri="{9D8B030D-6E8A-4147-A177-3AD203B41FA5}">
                      <a16:colId xmlns:a16="http://schemas.microsoft.com/office/drawing/2014/main" val="20001"/>
                    </a:ext>
                  </a:extLst>
                </a:gridCol>
                <a:gridCol w="904654">
                  <a:extLst>
                    <a:ext uri="{9D8B030D-6E8A-4147-A177-3AD203B41FA5}">
                      <a16:colId xmlns:a16="http://schemas.microsoft.com/office/drawing/2014/main" val="20002"/>
                    </a:ext>
                  </a:extLst>
                </a:gridCol>
                <a:gridCol w="1140457">
                  <a:extLst>
                    <a:ext uri="{9D8B030D-6E8A-4147-A177-3AD203B41FA5}">
                      <a16:colId xmlns:a16="http://schemas.microsoft.com/office/drawing/2014/main" val="1235684064"/>
                    </a:ext>
                  </a:extLst>
                </a:gridCol>
              </a:tblGrid>
              <a:tr h="435722">
                <a:tc>
                  <a:txBody>
                    <a:bodyPr/>
                    <a:lstStyle/>
                    <a:p>
                      <a:pPr marL="0" marR="0" lvl="0" indent="0" algn="ctr" rtl="0">
                        <a:spcBef>
                          <a:spcPts val="0"/>
                        </a:spcBef>
                        <a:spcAft>
                          <a:spcPts val="0"/>
                        </a:spcAft>
                        <a:buNone/>
                      </a:pPr>
                      <a:r>
                        <a:rPr lang="en-US" sz="1200" u="none" strike="noStrike" cap="none" dirty="0">
                          <a:solidFill>
                            <a:schemeClr val="dk1"/>
                          </a:solidFill>
                        </a:rPr>
                        <a:t>Command</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gradFill>
                      <a:gsLst>
                        <a:gs pos="0">
                          <a:srgbClr val="81D2FF"/>
                        </a:gs>
                        <a:gs pos="50000">
                          <a:srgbClr val="B3E1FF"/>
                        </a:gs>
                        <a:gs pos="100000">
                          <a:srgbClr val="DAEFFF"/>
                        </a:gs>
                      </a:gsLst>
                      <a:path path="circle">
                        <a:fillToRect t="100000" r="100000"/>
                      </a:path>
                      <a:tileRect l="-100000" b="-100000"/>
                    </a:gradFill>
                  </a:tcPr>
                </a:tc>
                <a:tc>
                  <a:txBody>
                    <a:bodyPr/>
                    <a:lstStyle/>
                    <a:p>
                      <a:pPr marL="0" marR="0" lvl="0" indent="0" algn="ctr" rtl="0">
                        <a:spcBef>
                          <a:spcPts val="0"/>
                        </a:spcBef>
                        <a:spcAft>
                          <a:spcPts val="0"/>
                        </a:spcAft>
                        <a:buNone/>
                      </a:pPr>
                      <a:r>
                        <a:rPr lang="en-US" sz="1200" u="none" strike="noStrike" cap="none" dirty="0">
                          <a:solidFill>
                            <a:schemeClr val="dk1"/>
                          </a:solidFill>
                        </a:rPr>
                        <a:t>Description</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gradFill>
                      <a:gsLst>
                        <a:gs pos="0">
                          <a:srgbClr val="81D2FF"/>
                        </a:gs>
                        <a:gs pos="50000">
                          <a:srgbClr val="B3E1FF"/>
                        </a:gs>
                        <a:gs pos="100000">
                          <a:srgbClr val="DAEFFF"/>
                        </a:gs>
                      </a:gsLst>
                      <a:path path="circle">
                        <a:fillToRect t="100000" r="100000"/>
                      </a:path>
                      <a:tileRect l="-100000" b="-100000"/>
                    </a:gradFill>
                  </a:tcPr>
                </a:tc>
                <a:tc>
                  <a:txBody>
                    <a:bodyPr/>
                    <a:lstStyle/>
                    <a:p>
                      <a:pPr marL="0" marR="0" lvl="0" indent="0" algn="ctr" rtl="0">
                        <a:spcBef>
                          <a:spcPts val="0"/>
                        </a:spcBef>
                        <a:spcAft>
                          <a:spcPts val="0"/>
                        </a:spcAft>
                        <a:buNone/>
                      </a:pPr>
                      <a:r>
                        <a:rPr lang="en-US" sz="1200" u="none" strike="noStrike" cap="none" dirty="0">
                          <a:solidFill>
                            <a:schemeClr val="dk1"/>
                          </a:solidFill>
                        </a:rPr>
                        <a:t>TID | Last SN</a:t>
                      </a:r>
                      <a:endParaRPr dirty="0"/>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gradFill>
                      <a:gsLst>
                        <a:gs pos="0">
                          <a:srgbClr val="81D2FF"/>
                        </a:gs>
                        <a:gs pos="50000">
                          <a:srgbClr val="B3E1FF"/>
                        </a:gs>
                        <a:gs pos="100000">
                          <a:srgbClr val="DAEFFF"/>
                        </a:gs>
                      </a:gsLst>
                      <a:path path="circle">
                        <a:fillToRect t="100000" r="100000"/>
                      </a:path>
                      <a:tileRect l="-100000" b="-100000"/>
                    </a:gradFill>
                  </a:tcPr>
                </a:tc>
                <a:tc>
                  <a:txBody>
                    <a:bodyPr/>
                    <a:lstStyle/>
                    <a:p>
                      <a:pPr marL="0" marR="0" lvl="0" indent="0" algn="ctr" rtl="0">
                        <a:spcBef>
                          <a:spcPts val="0"/>
                        </a:spcBef>
                        <a:spcAft>
                          <a:spcPts val="0"/>
                        </a:spcAft>
                        <a:buNone/>
                      </a:pPr>
                      <a:r>
                        <a:rPr lang="en-US" sz="1400" u="none" strike="noStrike" cap="none" dirty="0">
                          <a:solidFill>
                            <a:schemeClr val="dk1"/>
                          </a:solidFill>
                        </a:rPr>
                        <a:t>Min Wake Duration</a:t>
                      </a:r>
                      <a:endParaRPr lang="en-US"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gradFill>
                      <a:gsLst>
                        <a:gs pos="0">
                          <a:srgbClr val="81D2FF"/>
                        </a:gs>
                        <a:gs pos="50000">
                          <a:srgbClr val="B3E1FF"/>
                        </a:gs>
                        <a:gs pos="100000">
                          <a:srgbClr val="DAEFFF"/>
                        </a:gs>
                      </a:gsLst>
                      <a:path path="circle">
                        <a:fillToRect t="100000" r="100000"/>
                      </a:path>
                      <a:tileRect l="-100000" b="-100000"/>
                    </a:gradFill>
                  </a:tcPr>
                </a:tc>
                <a:extLst>
                  <a:ext uri="{0D108BD9-81ED-4DB2-BD59-A6C34878D82A}">
                    <a16:rowId xmlns:a16="http://schemas.microsoft.com/office/drawing/2014/main" val="10000"/>
                  </a:ext>
                </a:extLst>
              </a:tr>
              <a:tr h="610007">
                <a:tc>
                  <a:txBody>
                    <a:bodyPr/>
                    <a:lstStyle/>
                    <a:p>
                      <a:pPr marL="0" marR="0" lvl="0" indent="0" algn="ctr" rtl="0">
                        <a:spcBef>
                          <a:spcPts val="0"/>
                        </a:spcBef>
                        <a:spcAft>
                          <a:spcPts val="0"/>
                        </a:spcAft>
                        <a:buNone/>
                      </a:pPr>
                      <a:r>
                        <a:rPr lang="en-US" sz="1200" u="none" strike="noStrike" cap="none">
                          <a:solidFill>
                            <a:schemeClr val="dk1"/>
                          </a:solidFill>
                        </a:rPr>
                        <a:t>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u="sng" strike="noStrike" cap="none" dirty="0">
                          <a:solidFill>
                            <a:schemeClr val="dk1"/>
                          </a:solidFill>
                        </a:rPr>
                        <a:t>Request</a:t>
                      </a:r>
                      <a:r>
                        <a:rPr lang="en-US" sz="1200" u="none" strike="noStrike" cap="none" dirty="0">
                          <a:solidFill>
                            <a:schemeClr val="dk1"/>
                          </a:solidFill>
                        </a:rPr>
                        <a:t> the receiver to extend the SP </a:t>
                      </a:r>
                      <a:r>
                        <a:rPr lang="en-US" sz="1200" u="sng" strike="noStrike" cap="none" dirty="0">
                          <a:solidFill>
                            <a:schemeClr val="dk1"/>
                          </a:solidFill>
                        </a:rPr>
                        <a:t>until</a:t>
                      </a:r>
                      <a:r>
                        <a:rPr lang="en-US" sz="1200" u="none" strike="noStrike" cap="none" dirty="0">
                          <a:solidFill>
                            <a:schemeClr val="dk1"/>
                          </a:solidFill>
                        </a:rPr>
                        <a:t> the receiver runs out of buffers of TIDs_L traffic for the transmitting STA. (Extension until explicitly terminated or zero-buffer)</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dirty="0">
                          <a:solidFill>
                            <a:schemeClr val="dk1"/>
                          </a:solidFill>
                        </a:rPr>
                        <a:t>Reserved.</a:t>
                      </a:r>
                      <a:endParaRPr dirty="0"/>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solidFill>
                            <a:schemeClr val="dk1"/>
                          </a:solidFill>
                        </a:rPr>
                        <a:t>Reserved</a:t>
                      </a:r>
                      <a:endParaRPr lang="en-US" sz="1200" dirty="0"/>
                    </a:p>
                    <a:p>
                      <a:pPr marL="0" marR="0" lvl="0" indent="0" algn="l" rtl="0">
                        <a:spcBef>
                          <a:spcPts val="0"/>
                        </a:spcBef>
                        <a:spcAft>
                          <a:spcPts val="0"/>
                        </a:spcAft>
                        <a:buNone/>
                      </a:pP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576876">
                <a:tc>
                  <a:txBody>
                    <a:bodyPr/>
                    <a:lstStyle/>
                    <a:p>
                      <a:pPr marL="0" marR="0" lvl="0" indent="0" algn="ctr" rtl="0">
                        <a:spcBef>
                          <a:spcPts val="0"/>
                        </a:spcBef>
                        <a:spcAft>
                          <a:spcPts val="0"/>
                        </a:spcAft>
                        <a:buNone/>
                      </a:pPr>
                      <a:r>
                        <a:rPr lang="en-US" sz="1200">
                          <a:solidFill>
                            <a:schemeClr val="dk1"/>
                          </a:solidFill>
                        </a:rPr>
                        <a:t>1</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u="sng" dirty="0">
                          <a:solidFill>
                            <a:schemeClr val="dk1"/>
                          </a:solidFill>
                        </a:rPr>
                        <a:t>Request</a:t>
                      </a:r>
                      <a:r>
                        <a:rPr lang="en-US" sz="1200" dirty="0">
                          <a:solidFill>
                            <a:schemeClr val="dk1"/>
                          </a:solidFill>
                        </a:rPr>
                        <a:t> the receiver to extend the SP </a:t>
                      </a:r>
                      <a:r>
                        <a:rPr lang="en-US" sz="1200" u="sng" dirty="0">
                          <a:solidFill>
                            <a:schemeClr val="dk1"/>
                          </a:solidFill>
                        </a:rPr>
                        <a:t>until</a:t>
                      </a:r>
                      <a:r>
                        <a:rPr lang="en-US" sz="1200" dirty="0">
                          <a:solidFill>
                            <a:schemeClr val="dk1"/>
                          </a:solidFill>
                        </a:rPr>
                        <a:t> the receiver has received BUs of TIDs_L traffic for all SNs &lt;= &lt;Last SN&gt; for &lt;TID&gt; and acknowledged them.</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2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solidFill>
                            <a:schemeClr val="dk1"/>
                          </a:solidFill>
                        </a:rPr>
                        <a:t>Reserved</a:t>
                      </a:r>
                      <a:endParaRPr lang="en-US" sz="1200" dirty="0"/>
                    </a:p>
                    <a:p>
                      <a:pPr marL="0" marR="0" lvl="0" indent="0" algn="l" rtl="0">
                        <a:spcBef>
                          <a:spcPts val="0"/>
                        </a:spcBef>
                        <a:spcAft>
                          <a:spcPts val="0"/>
                        </a:spcAft>
                        <a:buNone/>
                      </a:pPr>
                      <a:endParaRPr sz="1200"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35722">
                <a:tc>
                  <a:txBody>
                    <a:bodyPr/>
                    <a:lstStyle/>
                    <a:p>
                      <a:pPr marL="0" marR="0" lvl="0" indent="0" algn="ctr" rtl="0">
                        <a:spcBef>
                          <a:spcPts val="0"/>
                        </a:spcBef>
                        <a:spcAft>
                          <a:spcPts val="0"/>
                        </a:spcAft>
                        <a:buNone/>
                      </a:pPr>
                      <a:r>
                        <a:rPr lang="en-US" sz="1200">
                          <a:solidFill>
                            <a:schemeClr val="dk1"/>
                          </a:solidFill>
                        </a:rPr>
                        <a:t>2</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u="sng" dirty="0">
                          <a:solidFill>
                            <a:schemeClr val="dk1"/>
                          </a:solidFill>
                        </a:rPr>
                        <a:t>Request</a:t>
                      </a:r>
                      <a:r>
                        <a:rPr lang="en-US" sz="1200" dirty="0">
                          <a:solidFill>
                            <a:schemeClr val="dk1"/>
                          </a:solidFill>
                        </a:rPr>
                        <a:t> the receiver to extend the SP </a:t>
                      </a:r>
                      <a:r>
                        <a:rPr lang="en-US" sz="1200" u="none" dirty="0">
                          <a:solidFill>
                            <a:schemeClr val="dk1"/>
                          </a:solidFill>
                        </a:rPr>
                        <a:t>for Min Wake Duration (units of TU) beyond the current end time of on-going SP</a:t>
                      </a:r>
                      <a:endParaRPr lang="en-US" sz="1200" u="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a:solidFill>
                            <a:schemeClr val="dk1"/>
                          </a:solidFill>
                        </a:rPr>
                        <a:t>Reserved</a:t>
                      </a:r>
                      <a:endParaRPr/>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24450">
                <a:tc>
                  <a:txBody>
                    <a:bodyPr/>
                    <a:lstStyle/>
                    <a:p>
                      <a:pPr marL="0" marR="0" lvl="0" indent="0" algn="ctr" rtl="0">
                        <a:spcBef>
                          <a:spcPts val="0"/>
                        </a:spcBef>
                        <a:spcAft>
                          <a:spcPts val="0"/>
                        </a:spcAft>
                        <a:buNone/>
                      </a:pPr>
                      <a:r>
                        <a:rPr lang="en-US" sz="1200" dirty="0">
                          <a:solidFill>
                            <a:schemeClr val="dk1"/>
                          </a:solidFill>
                        </a:rPr>
                        <a:t>3</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u="sng" dirty="0">
                          <a:solidFill>
                            <a:schemeClr val="dk1"/>
                          </a:solidFill>
                        </a:rPr>
                        <a:t>Notify</a:t>
                      </a:r>
                      <a:r>
                        <a:rPr lang="en-US" sz="1200" dirty="0">
                          <a:solidFill>
                            <a:schemeClr val="dk1"/>
                          </a:solidFill>
                        </a:rPr>
                        <a:t> the receiver that SP has been extended (until </a:t>
                      </a:r>
                      <a:r>
                        <a:rPr lang="en-US" sz="1200" dirty="0" err="1">
                          <a:solidFill>
                            <a:schemeClr val="dk1"/>
                          </a:solidFill>
                        </a:rPr>
                        <a:t>MinWakeDuration</a:t>
                      </a:r>
                      <a:r>
                        <a:rPr lang="en-US" sz="1200" dirty="0">
                          <a:solidFill>
                            <a:schemeClr val="dk1"/>
                          </a:solidFill>
                        </a:rPr>
                        <a:t> if that field has non-zero value, otherwise extended until explicitly terminated)</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dirty="0"/>
                        <a:t>Reserved</a:t>
                      </a:r>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24450">
                <a:tc>
                  <a:txBody>
                    <a:bodyPr/>
                    <a:lstStyle/>
                    <a:p>
                      <a:pPr marL="0" marR="0" lvl="0" indent="0" algn="ctr" rtl="0">
                        <a:spcBef>
                          <a:spcPts val="0"/>
                        </a:spcBef>
                        <a:spcAft>
                          <a:spcPts val="0"/>
                        </a:spcAft>
                        <a:buNone/>
                      </a:pPr>
                      <a:r>
                        <a:rPr lang="en-US" sz="1200" dirty="0"/>
                        <a:t>4-7</a:t>
                      </a:r>
                      <a:endParaRPr sz="1200" dirty="0"/>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dirty="0"/>
                        <a:t>Reserved</a:t>
                      </a:r>
                      <a:endParaRPr sz="1200" dirty="0"/>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200" dirty="0"/>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200" dirty="0"/>
                    </a:p>
                  </a:txBody>
                  <a:tcPr marL="91450" marR="91450" marT="45725" marB="457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259744117"/>
                  </a:ext>
                </a:extLst>
              </a:tr>
            </a:tbl>
          </a:graphicData>
        </a:graphic>
      </p:graphicFrame>
      <p:sp>
        <p:nvSpPr>
          <p:cNvPr id="19" name="Google Shape;144;p6">
            <a:extLst>
              <a:ext uri="{FF2B5EF4-FFF2-40B4-BE49-F238E27FC236}">
                <a16:creationId xmlns:a16="http://schemas.microsoft.com/office/drawing/2014/main" id="{08623D23-5C79-A048-9A99-6D98EFB695F3}"/>
              </a:ext>
            </a:extLst>
          </p:cNvPr>
          <p:cNvSpPr/>
          <p:nvPr/>
        </p:nvSpPr>
        <p:spPr>
          <a:xfrm>
            <a:off x="6391270" y="2943490"/>
            <a:ext cx="1742536" cy="549725"/>
          </a:xfrm>
          <a:prstGeom prst="rect">
            <a:avLst/>
          </a:prstGeom>
          <a:solidFill>
            <a:srgbClr val="0070C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Times New Roman"/>
              <a:buNone/>
            </a:pPr>
            <a:r>
              <a:rPr lang="en-US" sz="1200" dirty="0">
                <a:solidFill>
                  <a:schemeClr val="lt1"/>
                </a:solidFill>
                <a:latin typeface="Times New Roman"/>
                <a:cs typeface="Times New Roman"/>
                <a:sym typeface="Times New Roman"/>
              </a:rPr>
              <a:t>Additional Min Wake Duration</a:t>
            </a:r>
            <a:endParaRPr dirty="0"/>
          </a:p>
          <a:p>
            <a:pPr marL="0" marR="0" lvl="0" indent="0" algn="ctr" rtl="0">
              <a:lnSpc>
                <a:spcPct val="100000"/>
              </a:lnSpc>
              <a:spcBef>
                <a:spcPts val="0"/>
              </a:spcBef>
              <a:spcAft>
                <a:spcPts val="0"/>
              </a:spcAft>
              <a:buClr>
                <a:srgbClr val="000000"/>
              </a:buClr>
              <a:buSzPts val="1200"/>
              <a:buFont typeface="Times New Roman"/>
              <a:buNone/>
            </a:pPr>
            <a:r>
              <a:rPr lang="en-US" sz="1200" dirty="0">
                <a:solidFill>
                  <a:schemeClr val="lt1"/>
                </a:solidFill>
                <a:latin typeface="Times New Roman"/>
                <a:ea typeface="Times New Roman"/>
                <a:cs typeface="Times New Roman"/>
                <a:sym typeface="Times New Roman"/>
              </a:rPr>
              <a:t>(8b)</a:t>
            </a:r>
            <a:endParaRPr sz="1200" b="0" i="0" u="none" strike="noStrike" cap="none" dirty="0">
              <a:solidFill>
                <a:schemeClr val="lt1"/>
              </a:solidFill>
              <a:latin typeface="Times New Roman"/>
              <a:ea typeface="Times New Roman"/>
              <a:cs typeface="Times New Roman"/>
              <a:sym typeface="Times New Roman"/>
            </a:endParaRPr>
          </a:p>
        </p:txBody>
      </p:sp>
      <p:cxnSp>
        <p:nvCxnSpPr>
          <p:cNvPr id="20" name="Google Shape;138;p6">
            <a:extLst>
              <a:ext uri="{FF2B5EF4-FFF2-40B4-BE49-F238E27FC236}">
                <a16:creationId xmlns:a16="http://schemas.microsoft.com/office/drawing/2014/main" id="{6CE92224-78E2-7348-A364-C47817476EBD}"/>
              </a:ext>
            </a:extLst>
          </p:cNvPr>
          <p:cNvCxnSpPr/>
          <p:nvPr/>
        </p:nvCxnSpPr>
        <p:spPr>
          <a:xfrm>
            <a:off x="6704783" y="2521143"/>
            <a:ext cx="0" cy="427534"/>
          </a:xfrm>
          <a:prstGeom prst="straightConnector1">
            <a:avLst/>
          </a:prstGeom>
          <a:solidFill>
            <a:srgbClr val="00B8FF"/>
          </a:solidFill>
          <a:ln w="9525" cap="flat" cmpd="sng">
            <a:solidFill>
              <a:schemeClr val="dk1"/>
            </a:solidFill>
            <a:prstDash val="solid"/>
            <a:round/>
            <a:headEnd type="none" w="sm" len="sm"/>
            <a:tailEnd type="triangle" w="med" len="med"/>
          </a:ln>
        </p:spPr>
      </p:cxnSp>
      <p:sp>
        <p:nvSpPr>
          <p:cNvPr id="21" name="Google Shape;139;p6">
            <a:extLst>
              <a:ext uri="{FF2B5EF4-FFF2-40B4-BE49-F238E27FC236}">
                <a16:creationId xmlns:a16="http://schemas.microsoft.com/office/drawing/2014/main" id="{7196C832-5F09-1F4E-98A3-6E5F844877BD}"/>
              </a:ext>
            </a:extLst>
          </p:cNvPr>
          <p:cNvSpPr txBox="1"/>
          <p:nvPr/>
        </p:nvSpPr>
        <p:spPr>
          <a:xfrm>
            <a:off x="6682846" y="2276651"/>
            <a:ext cx="2345428" cy="646290"/>
          </a:xfrm>
          <a:prstGeom prst="rect">
            <a:avLst/>
          </a:prstGeom>
          <a:noFill/>
          <a:ln>
            <a:noFill/>
          </a:ln>
        </p:spPr>
        <p:txBody>
          <a:bodyPr spcFirstLastPara="1" wrap="square" lIns="91425" tIns="45700" rIns="91425" bIns="45700" anchor="t" anchorCtr="0">
            <a:spAutoFit/>
          </a:bodyPr>
          <a:lstStyle/>
          <a:p>
            <a:r>
              <a:rPr lang="en-US" sz="1200" b="0" i="0" u="none" strike="noStrike" cap="none" dirty="0">
                <a:solidFill>
                  <a:schemeClr val="dk1"/>
                </a:solidFill>
                <a:latin typeface="Times New Roman"/>
                <a:ea typeface="Times New Roman"/>
                <a:cs typeface="Times New Roman"/>
                <a:sym typeface="Times New Roman"/>
              </a:rPr>
              <a:t>Encoded similar to</a:t>
            </a:r>
            <a:r>
              <a:rPr lang="en-US" sz="1200" dirty="0">
                <a:solidFill>
                  <a:schemeClr val="dk1"/>
                </a:solidFill>
                <a:latin typeface="Times New Roman"/>
                <a:ea typeface="Times New Roman"/>
                <a:cs typeface="Times New Roman"/>
                <a:sym typeface="Times New Roman"/>
              </a:rPr>
              <a:t> Nominal Minimum TWT Wake Duration in TWT element, units of TU</a:t>
            </a:r>
            <a:endParaRPr dirty="0"/>
          </a:p>
        </p:txBody>
      </p:sp>
      <p:sp>
        <p:nvSpPr>
          <p:cNvPr id="22" name="Google Shape;88;p1">
            <a:extLst>
              <a:ext uri="{FF2B5EF4-FFF2-40B4-BE49-F238E27FC236}">
                <a16:creationId xmlns:a16="http://schemas.microsoft.com/office/drawing/2014/main" id="{B2349BBC-2779-3C4D-A05B-0650BE86708E}"/>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24" name="Google Shape;87;p1">
            <a:extLst>
              <a:ext uri="{FF2B5EF4-FFF2-40B4-BE49-F238E27FC236}">
                <a16:creationId xmlns:a16="http://schemas.microsoft.com/office/drawing/2014/main" id="{FE02387A-148B-A1AA-E671-B5E1E2EA165E}"/>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r>
              <a:rPr lang="en-US" dirty="0"/>
              <a:t>July 2022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9"/>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1800"/>
              <a:buChar char="•"/>
            </a:pPr>
            <a:r>
              <a:rPr lang="en-US" dirty="0"/>
              <a:t>Discuss the need for rTWT SP extension</a:t>
            </a:r>
            <a:endParaRPr dirty="0"/>
          </a:p>
          <a:p>
            <a:pPr marL="257175" lvl="0" indent="-257175" algn="l" rtl="0">
              <a:spcBef>
                <a:spcPts val="450"/>
              </a:spcBef>
              <a:spcAft>
                <a:spcPts val="0"/>
              </a:spcAft>
              <a:buSzPts val="1800"/>
              <a:buChar char="•"/>
            </a:pPr>
            <a:r>
              <a:rPr lang="en-US" dirty="0"/>
              <a:t>Analyze how existing signaling may be used for indicating SP extension, and identify gaps</a:t>
            </a:r>
          </a:p>
          <a:p>
            <a:pPr marL="257175" lvl="0" indent="-257175" algn="l" rtl="0">
              <a:spcBef>
                <a:spcPts val="450"/>
              </a:spcBef>
              <a:spcAft>
                <a:spcPts val="0"/>
              </a:spcAft>
              <a:buSzPts val="1800"/>
              <a:buChar char="•"/>
            </a:pPr>
            <a:r>
              <a:rPr lang="en-US" dirty="0"/>
              <a:t>Propose a new explicit signaling mechanism for r-TWT SP extension</a:t>
            </a:r>
            <a:endParaRPr dirty="0"/>
          </a:p>
        </p:txBody>
      </p:sp>
      <p:sp>
        <p:nvSpPr>
          <p:cNvPr id="171" name="Google Shape;171;p9"/>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Summary</a:t>
            </a:r>
            <a:endParaRPr/>
          </a:p>
        </p:txBody>
      </p:sp>
      <p:sp>
        <p:nvSpPr>
          <p:cNvPr id="173" name="Google Shape;173;p9"/>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7</a:t>
            </a:fld>
            <a:endParaRPr/>
          </a:p>
        </p:txBody>
      </p:sp>
      <p:sp>
        <p:nvSpPr>
          <p:cNvPr id="8" name="Google Shape;88;p1">
            <a:extLst>
              <a:ext uri="{FF2B5EF4-FFF2-40B4-BE49-F238E27FC236}">
                <a16:creationId xmlns:a16="http://schemas.microsoft.com/office/drawing/2014/main" id="{A6E4FF98-4137-5E44-841A-7417F81EDF63}"/>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341ED738-D365-E211-3886-97CF35EE4406}"/>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r>
              <a:rPr lang="en-US" dirty="0"/>
              <a:t>July 2022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CAEBDC-695E-7447-B64E-75E73C3E7F9D}"/>
              </a:ext>
            </a:extLst>
          </p:cNvPr>
          <p:cNvSpPr>
            <a:spLocks noGrp="1"/>
          </p:cNvSpPr>
          <p:nvPr>
            <p:ph type="body" idx="1"/>
          </p:nvPr>
        </p:nvSpPr>
        <p:spPr/>
        <p:txBody>
          <a:bodyPr/>
          <a:lstStyle/>
          <a:p>
            <a:r>
              <a:rPr lang="en-US" dirty="0"/>
              <a:t>SP1: Do you agree to add a new HE variant A-control field to signal TWT SP Extension (an example is described in Slide 6, but exact format/names are TBD)?</a:t>
            </a:r>
          </a:p>
          <a:p>
            <a:pPr lvl="1"/>
            <a:endParaRPr lang="en-US" dirty="0"/>
          </a:p>
        </p:txBody>
      </p:sp>
      <p:sp>
        <p:nvSpPr>
          <p:cNvPr id="3" name="Title 2">
            <a:extLst>
              <a:ext uri="{FF2B5EF4-FFF2-40B4-BE49-F238E27FC236}">
                <a16:creationId xmlns:a16="http://schemas.microsoft.com/office/drawing/2014/main" id="{6667550C-118F-2648-86DC-C3DD21E3CCD3}"/>
              </a:ext>
            </a:extLst>
          </p:cNvPr>
          <p:cNvSpPr>
            <a:spLocks noGrp="1"/>
          </p:cNvSpPr>
          <p:nvPr>
            <p:ph type="title"/>
          </p:nvPr>
        </p:nvSpPr>
        <p:spPr/>
        <p:txBody>
          <a:bodyPr/>
          <a:lstStyle/>
          <a:p>
            <a:r>
              <a:rPr lang="en-US" dirty="0"/>
              <a:t>Straw poll</a:t>
            </a:r>
          </a:p>
        </p:txBody>
      </p:sp>
      <p:sp>
        <p:nvSpPr>
          <p:cNvPr id="5" name="Slide Number Placeholder 4">
            <a:extLst>
              <a:ext uri="{FF2B5EF4-FFF2-40B4-BE49-F238E27FC236}">
                <a16:creationId xmlns:a16="http://schemas.microsoft.com/office/drawing/2014/main" id="{6FD2BD98-A22A-0448-B170-623C0D31164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a:p>
        </p:txBody>
      </p:sp>
      <p:sp>
        <p:nvSpPr>
          <p:cNvPr id="8" name="Google Shape;88;p1">
            <a:extLst>
              <a:ext uri="{FF2B5EF4-FFF2-40B4-BE49-F238E27FC236}">
                <a16:creationId xmlns:a16="http://schemas.microsoft.com/office/drawing/2014/main" id="{7738BC32-42D6-1244-A3AD-0EC9E8F0E5CB}"/>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6482857D-4CB7-F01E-B918-9D1FAB0590A9}"/>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r>
              <a:rPr lang="en-US" dirty="0"/>
              <a:t>July 2022</a:t>
            </a:r>
          </a:p>
        </p:txBody>
      </p:sp>
    </p:spTree>
    <p:extLst>
      <p:ext uri="{BB962C8B-B14F-4D97-AF65-F5344CB8AC3E}">
        <p14:creationId xmlns:p14="http://schemas.microsoft.com/office/powerpoint/2010/main" val="2934518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9"/>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1800"/>
              <a:buChar char="•"/>
            </a:pPr>
            <a:endParaRPr dirty="0"/>
          </a:p>
        </p:txBody>
      </p:sp>
      <p:sp>
        <p:nvSpPr>
          <p:cNvPr id="171" name="Google Shape;171;p9"/>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Backup Slides</a:t>
            </a:r>
            <a:endParaRPr dirty="0"/>
          </a:p>
        </p:txBody>
      </p:sp>
      <p:sp>
        <p:nvSpPr>
          <p:cNvPr id="173" name="Google Shape;173;p9"/>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9</a:t>
            </a:fld>
            <a:endParaRPr/>
          </a:p>
        </p:txBody>
      </p:sp>
      <p:sp>
        <p:nvSpPr>
          <p:cNvPr id="8" name="Google Shape;88;p1">
            <a:extLst>
              <a:ext uri="{FF2B5EF4-FFF2-40B4-BE49-F238E27FC236}">
                <a16:creationId xmlns:a16="http://schemas.microsoft.com/office/drawing/2014/main" id="{A6E4FF98-4137-5E44-841A-7417F81EDF63}"/>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899905CD-0500-FD6D-F5C0-E9BF44310A93}"/>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r>
              <a:rPr lang="en-US" dirty="0"/>
              <a:t>July 2022</a:t>
            </a:r>
          </a:p>
        </p:txBody>
      </p:sp>
    </p:spTree>
    <p:extLst>
      <p:ext uri="{BB962C8B-B14F-4D97-AF65-F5344CB8AC3E}">
        <p14:creationId xmlns:p14="http://schemas.microsoft.com/office/powerpoint/2010/main" val="1988137628"/>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4330</TotalTime>
  <Words>1319</Words>
  <Application>Microsoft Macintosh PowerPoint</Application>
  <PresentationFormat>On-screen Show (4:3)</PresentationFormat>
  <Paragraphs>134</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Courier New</vt:lpstr>
      <vt:lpstr>Noto Sans Symbols</vt:lpstr>
      <vt:lpstr>Times New Roman</vt:lpstr>
      <vt:lpstr>ieee</vt:lpstr>
      <vt:lpstr>Restricted TWT SP Extension</vt:lpstr>
      <vt:lpstr>Abstract</vt:lpstr>
      <vt:lpstr>Motivation</vt:lpstr>
      <vt:lpstr>Discussion: Using Existing Signaling (Implicit)</vt:lpstr>
      <vt:lpstr>Limitations with using Existing Signaling</vt:lpstr>
      <vt:lpstr>Proposal: Signaling for SP Extension</vt:lpstr>
      <vt:lpstr>Summary</vt:lpstr>
      <vt:lpstr>Straw poll</vt:lpstr>
      <vt:lpstr>Backup Slides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Restricted TWT SP Early Termination</dc:title>
  <dc:creator>Hongyuan Zhang</dc:creator>
  <cp:lastModifiedBy>Muhammad Kumail Haider</cp:lastModifiedBy>
  <cp:revision>40</cp:revision>
  <dcterms:created xsi:type="dcterms:W3CDTF">2007-05-21T21:00:37Z</dcterms:created>
  <dcterms:modified xsi:type="dcterms:W3CDTF">2022-07-11T21:19:10Z</dcterms:modified>
</cp:coreProperties>
</file>