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2" r:id="rId4"/>
    <p:sldId id="269" r:id="rId5"/>
    <p:sldId id="271" r:id="rId6"/>
    <p:sldId id="312" r:id="rId7"/>
    <p:sldId id="270" r:id="rId8"/>
    <p:sldId id="314" r:id="rId9"/>
    <p:sldId id="268" r:id="rId10"/>
    <p:sldId id="315" r:id="rId11"/>
    <p:sldId id="317" r:id="rId12"/>
    <p:sldId id="316" r:id="rId13"/>
    <p:sldId id="267" r:id="rId14"/>
    <p:sldId id="318" r:id="rId15"/>
    <p:sldId id="320" r:id="rId16"/>
    <p:sldId id="319" r:id="rId17"/>
    <p:sldId id="263" r:id="rId18"/>
    <p:sldId id="321" r:id="rId19"/>
    <p:sldId id="266" r:id="rId20"/>
    <p:sldId id="322" r:id="rId21"/>
    <p:sldId id="265" r:id="rId22"/>
    <p:sldId id="323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10" d="100"/>
          <a:sy n="110" d="100"/>
        </p:scale>
        <p:origin x="15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31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14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90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950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88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68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7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2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44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20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9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802.11-22/296r8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8-00-00bh-client-id-query-concept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53-02-00bh-id-query-analysis.docx" TargetMode="External"/><Relationship Id="rId4" Type="http://schemas.openxmlformats.org/officeDocument/2006/relationships/hyperlink" Target="https://mentor.ieee.org/802.11/dcn/21/11-21-1379-03-00bh-proposed-text-for-id-query-action-frame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39-01-00bh-transient-sta-id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39-01-00bh-transient-sta-id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025-00-00bh-tsid-analysis.doc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17-00-00bh-secure-device-id-exchange-concept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4-00-00bh-opaque-device-id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4-00-00bh-opaque-device-id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7-03-00bh-mac-address-designation-maad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301-00-00bh-maad-mac-text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1-00bh-network-generated-device-id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pc01.safelinks.protection.outlook.com/?url=https%3A%2F%2Fmentor.ieee.org%2F802.11%2Fdcn%2F21%2F11-21-1083-00-00bh-a-signature-based-method-for-identifying-stas-with-randomized-mac-addresses.pptx&amp;data=04%7C01%7Cluliuming%40oppo.com%7C4a6fa7682f434147348108d9f271710a%7Cf1905eb1c35341c5951662b4a54b5ee6%7C0%7C0%7C637807393201673089%7CUnknown%7CTWFpbGZsb3d8eyJWIjoiMC4wLjAwMDAiLCJQIjoiV2luMzIiLCJBTiI6Ik1haWwiLCJXVCI6Mn0%3D%7C3000&amp;sdata=p58%2BTrhQyg3S%2FzDXo0YrxJ%2B9CCGbMSqlhr8xM5fNeFk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3-00-00bh-a-signature-based-method-for-identifying-stas-with-randomized-mac-addresse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054-00-00bh-signature-based-rcm-sta-identification-solution-analyses.docx" TargetMode="External"/><Relationship Id="rId4" Type="http://schemas.openxmlformats.org/officeDocument/2006/relationships/hyperlink" Target="https://mentor.ieee.org/802.11/dcn/21/11-21-2039-00-00bh-random-index-assisted-scheme-for-reducing-rcm-sta-identification-complexity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085-00-00bh-irma-and-spoof-discussion.pptx" TargetMode="External"/><Relationship Id="rId3" Type="http://schemas.openxmlformats.org/officeDocument/2006/relationships/hyperlink" Target="https://mentor.ieee.org/802.11/dcn/21/11-21-1585-12-00bh-identifiable-random-mac-address.pptx" TargetMode="External"/><Relationship Id="rId7" Type="http://schemas.openxmlformats.org/officeDocument/2006/relationships/hyperlink" Target="https://mentor.ieee.org/802.11/dcn/22/11-22-0118-00-00bh-irma-with-id-query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2006-01-00bh-irm-analysis-uses-cases-criteria.docx" TargetMode="External"/><Relationship Id="rId5" Type="http://schemas.openxmlformats.org/officeDocument/2006/relationships/hyperlink" Target="https://mentor.ieee.org/802.11/dcn/21/11-21-1720-01-00bh-irm-advantages-and-use-cases.docx" TargetMode="External"/><Relationship Id="rId4" Type="http://schemas.openxmlformats.org/officeDocument/2006/relationships/hyperlink" Target="https://mentor.ieee.org/802.11/dcn/21/11-21-1673-10-00bh-proposed-text-for-irma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2022-02-22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309226"/>
              </p:ext>
            </p:extLst>
          </p:nvPr>
        </p:nvGraphicFramePr>
        <p:xfrm>
          <a:off x="509588" y="2347913"/>
          <a:ext cx="7993062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0281" imgH="2516007" progId="Word.Document.8">
                  <p:embed/>
                </p:oleObj>
              </mc:Choice>
              <mc:Fallback>
                <p:oleObj name="Document" r:id="rId3" imgW="8260281" imgH="251600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347913"/>
                        <a:ext cx="7993062" cy="244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#3 – Client ID Query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Client ID Query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11-21/1378r0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4"/>
              </a:rPr>
              <a:t>11-21/1379r3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5"/>
              </a:rPr>
              <a:t>11-21/1853r2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6 Medium: 8 Low: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73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494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hlinkClick r:id="rId3"/>
              </a:rPr>
              <a:t>11-21/1839r1</a:t>
            </a:r>
            <a:r>
              <a:rPr lang="en-US" dirty="0"/>
              <a:t> – Transient STA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“TSID” generated from PTKSA, updated by knowing the previous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95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#4 – Transient STA ID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Transient STA ID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11-21/1839r1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4"/>
              </a:rPr>
              <a:t>11-22/0025r0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3 Medium: 4 Low: 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53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22/117r0 – </a:t>
            </a:r>
            <a:r>
              <a:rPr lang="en-US" sz="2400" dirty="0"/>
              <a:t>Secure Device ID Exchange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of encrypting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used in either during association or after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based on the AP sharing with the STA a public key used to encrypt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solution does not define what the device identifier is and treats the device identifier as a string glob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#5 – Secure Device ID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Secure Device ID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11-22/0117r0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1 Medium: 2 Low: 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027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6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hlinkClick r:id="rId3"/>
              </a:rPr>
              <a:t>11-22/0154r0</a:t>
            </a:r>
            <a:r>
              <a:rPr lang="en-US" dirty="0"/>
              <a:t> – </a:t>
            </a:r>
            <a:r>
              <a:rPr lang="en-US" sz="2400" dirty="0"/>
              <a:t>Opaque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AP creates blob, STA returns it on future </a:t>
            </a:r>
            <a:r>
              <a:rPr lang="en-US" sz="2400" dirty="0" err="1"/>
              <a:t>assocs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Informative Annex (?) for opaque device ID creation, that could be carried by, for example, Proposal 9</a:t>
            </a:r>
          </a:p>
        </p:txBody>
      </p:sp>
    </p:spTree>
    <p:extLst>
      <p:ext uri="{BB962C8B-B14F-4D97-AF65-F5344CB8AC3E}">
        <p14:creationId xmlns:p14="http://schemas.microsoft.com/office/powerpoint/2010/main" val="3211581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#6 – Opaque Device ID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Opaque Device ID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11-22/0154r0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8 Medium: 5 Low: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05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7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#7 – STA Generated Device ID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STA Generated Device ID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11-22/0158r3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7 Medium: 7 Low: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6503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440531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31223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22/0157r1 – MAAD MAC (MAC Address Designation)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shows support for MAAD in Extended Capabilities</a:t>
            </a:r>
          </a:p>
          <a:p>
            <a:pPr lvl="1"/>
            <a:r>
              <a:rPr lang="en-US" sz="1400" dirty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 </a:t>
            </a:r>
            <a:r>
              <a:rPr lang="en-US" sz="1600" dirty="0"/>
              <a:t>while associated, STA sends MAAD request</a:t>
            </a:r>
          </a:p>
          <a:p>
            <a:pPr lvl="1"/>
            <a:r>
              <a:rPr lang="en-US" sz="1400" dirty="0"/>
              <a:t>MAD Request Action fame –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sends MAAD response which is a 48 bit MAC address</a:t>
            </a:r>
          </a:p>
          <a:p>
            <a:pPr lvl="1"/>
            <a:r>
              <a:rPr lang="en-US" sz="1400" dirty="0"/>
              <a:t>Locally administered</a:t>
            </a:r>
          </a:p>
          <a:p>
            <a:pPr lvl="1"/>
            <a:r>
              <a:rPr lang="en-US" sz="1400" dirty="0"/>
              <a:t>AP stores the allocated MAAD MAC for that STA</a:t>
            </a:r>
          </a:p>
          <a:p>
            <a:pPr lvl="1"/>
            <a:r>
              <a:rPr lang="en-US" sz="1400" dirty="0"/>
              <a:t>STA stores the allocated MAAD MAC for that AP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When STA comes back it uses the MAAD MAC Address  (or not)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TA.</a:t>
            </a:r>
          </a:p>
          <a:p>
            <a:pPr lvl="1"/>
            <a:r>
              <a:rPr lang="en-US" sz="1400" dirty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</a:t>
            </a:r>
            <a:r>
              <a:rPr lang="en-US" sz="1600" dirty="0"/>
              <a:t>, STA sends MAAD request and gets a new MAAD response with a new MAC Address</a:t>
            </a:r>
          </a:p>
          <a:p>
            <a:pPr lvl="1"/>
            <a:r>
              <a:rPr lang="en-US" sz="1200" dirty="0"/>
              <a:t>Note that The request/response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Repeat steps 5 - 8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sz="1600" b="0" dirty="0"/>
              <a:t>R1 – MAAD MAC scheme added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R8 – Merged all inputs (I hope! -</a:t>
            </a:r>
            <a:r>
              <a:rPr lang="en-GB" sz="1600" b="0" dirty="0" err="1"/>
              <a:t>mah</a:t>
            </a:r>
            <a:r>
              <a:rPr lang="en-GB" sz="1600" b="0" dirty="0"/>
              <a:t>), added Straw Poll results, re-ordered proposals to match the proposals list(s) in the agenda decks (the order in which they were submitted).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#8 – MAAD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MAC Address Designation (MAAD)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11-22/0157r3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4"/>
              </a:rPr>
              <a:t>11-22/0301r0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8 Medium: 6 Low: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318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#9 – Network Generated Device ID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Network Generated Device ID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11-22/0187r1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9 Medium: 3 Low: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906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073359"/>
              </p:ext>
            </p:extLst>
          </p:nvPr>
        </p:nvGraphicFramePr>
        <p:xfrm>
          <a:off x="714348" y="1981200"/>
          <a:ext cx="7743851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408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664648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596123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  <a:gridCol w="596123">
                  <a:extLst>
                    <a:ext uri="{9D8B030D-6E8A-4147-A177-3AD203B41FA5}">
                      <a16:colId xmlns:a16="http://schemas.microsoft.com/office/drawing/2014/main" val="1640592904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FI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FI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FI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436376"/>
              </p:ext>
            </p:extLst>
          </p:nvPr>
        </p:nvGraphicFramePr>
        <p:xfrm>
          <a:off x="520239" y="1898672"/>
          <a:ext cx="8372241" cy="424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3512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859564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6724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6724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6724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0921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1357818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  <a:endParaRPr lang="en-F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Uses additions to HS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7585A-F0DE-4BB5-B313-B20AF5F9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B31FB1-4425-49D6-BA80-4D15067DC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11-21/1083r0</a:t>
            </a:r>
            <a:r>
              <a:rPr lang="en-US" altLang="zh-CN" sz="2000" dirty="0"/>
              <a:t> - A Signature-based Method for Identifying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Non-AP STA has a pair of private key and public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Uses existing exchanges (Authentication frame or EAPOL-Key msg 4/4) to send the public</a:t>
            </a:r>
            <a:r>
              <a:rPr lang="zh-CN" altLang="en-US" sz="2000" dirty="0"/>
              <a:t> </a:t>
            </a:r>
            <a:r>
              <a:rPr lang="en-US" altLang="zh-CN" sz="2000" dirty="0"/>
              <a:t>key</a:t>
            </a:r>
            <a:r>
              <a:rPr lang="zh-CN" altLang="en-US" sz="2000" dirty="0"/>
              <a:t> </a:t>
            </a:r>
            <a:r>
              <a:rPr lang="en-US" altLang="zh-CN" sz="2000" dirty="0"/>
              <a:t>(i.e. the identifier)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identifier is encrypted over-the-air if it is carried in EAPOL-Key msg 4/4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identifier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Non-AP STA can flexibly change its RMA and AP can identify the non-AP STA by using its identifier and the address signature </a:t>
            </a:r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5B3BF77-2941-4AF0-A7A6-4F52D12C1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E7A860-B4DB-4C69-AB98-5735C08B0B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519909D-5791-4CBB-90B2-BD8B4D7F30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#1 – Signature-based method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Signature-based method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11-21/1083r0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sz="2100" dirty="0">
                <a:hlinkClick r:id="rId4"/>
              </a:rPr>
              <a:t>11-21/2039r0</a:t>
            </a:r>
            <a:r>
              <a:rPr lang="en-US" sz="2100" dirty="0">
                <a:solidFill>
                  <a:schemeClr val="tx1"/>
                </a:solidFill>
              </a:rPr>
              <a:t>, </a:t>
            </a:r>
            <a:r>
              <a:rPr lang="en-US" sz="2100" dirty="0">
                <a:hlinkClick r:id="rId5"/>
              </a:rPr>
              <a:t>11-22/0054r0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2 Medium: 7 Low: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749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1700808"/>
            <a:ext cx="7772400" cy="439248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21/1585r1 – Identifiable Random MAC (IRM)</a:t>
            </a:r>
          </a:p>
          <a:p>
            <a:r>
              <a:rPr lang="en-US" sz="1800" dirty="0"/>
              <a:t>Summary:</a:t>
            </a:r>
          </a:p>
          <a:p>
            <a:r>
              <a:rPr lang="en-US" sz="1800" dirty="0"/>
              <a:t>STAs and APs indicate IRM capability</a:t>
            </a:r>
          </a:p>
          <a:p>
            <a:pPr marL="342900" lvl="3" indent="-342900">
              <a:spcBef>
                <a:spcPts val="600"/>
              </a:spcBef>
            </a:pPr>
            <a:r>
              <a:rPr lang="en-US" sz="1800" dirty="0"/>
              <a:t>First time association: </a:t>
            </a:r>
          </a:p>
          <a:p>
            <a:pPr marL="800100" lvl="4" indent="-342900">
              <a:spcBef>
                <a:spcPts val="600"/>
              </a:spcBef>
            </a:pPr>
            <a:r>
              <a:rPr lang="en-US" sz="1800" dirty="0"/>
              <a:t>STA provides key (IRMK) to AP</a:t>
            </a:r>
            <a:endParaRPr lang="en-US" sz="1400" dirty="0"/>
          </a:p>
          <a:p>
            <a:pPr lvl="1"/>
            <a:r>
              <a:rPr lang="en-US" sz="1000" dirty="0"/>
              <a:t>		AP stores STAs IRMK and STA stores IRMK for the AP</a:t>
            </a:r>
          </a:p>
          <a:p>
            <a:r>
              <a:rPr lang="en-US" sz="1800" dirty="0"/>
              <a:t>Subsequent Associations and pre-Associations: </a:t>
            </a:r>
          </a:p>
          <a:p>
            <a:pPr lvl="1"/>
            <a:r>
              <a:rPr lang="en-US" sz="1600" dirty="0"/>
              <a:t>STA selects random “Identifiable” Random MAC address (IRMA)</a:t>
            </a:r>
          </a:p>
          <a:p>
            <a:pPr lvl="1"/>
            <a:r>
              <a:rPr lang="en-US" sz="1600" dirty="0"/>
              <a:t>STA includes Hash in Association Request IE Hash = SHA 256/128{IRMA, IRMK}</a:t>
            </a:r>
          </a:p>
          <a:p>
            <a:pPr lvl="1"/>
            <a:r>
              <a:rPr lang="en-US" sz="1600" dirty="0"/>
              <a:t>AP checks to see if IRMK already stored (calculates hash with stored IRMKs</a:t>
            </a:r>
            <a:r>
              <a:rPr lang="en-US" sz="1800" dirty="0"/>
              <a:t> </a:t>
            </a:r>
          </a:p>
          <a:p>
            <a:pPr lvl="1"/>
            <a:r>
              <a:rPr lang="en-US" sz="1600" u="sng" dirty="0"/>
              <a:t>STA can provide a new IRMK to prevent spoofing</a:t>
            </a:r>
          </a:p>
          <a:p>
            <a:r>
              <a:rPr lang="en-US" sz="1800" dirty="0"/>
              <a:t>Pre-association or when associating again, or re-association, AP sees IRM capability and an IRMA.  AP can calculate hash to identify STA IRMK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01418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1371601"/>
            <a:ext cx="7770813" cy="241697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400" dirty="0"/>
              <a:t>Straw Poll #2 – IRMA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828800"/>
            <a:ext cx="8058150" cy="3885011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defRPr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How much priority do you put on continuing work on the IRMA proposal (</a:t>
            </a:r>
            <a:r>
              <a:rPr lang="en-US" altLang="en-US" sz="2100" dirty="0">
                <a:solidFill>
                  <a:schemeClr val="tx1"/>
                </a:solidFill>
                <a:hlinkClick r:id="rId3"/>
              </a:rPr>
              <a:t>11-21/1585r12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4"/>
              </a:rPr>
              <a:t>11-21/1673r10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5"/>
              </a:rPr>
              <a:t>11-21/1720r1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6"/>
              </a:rPr>
              <a:t>11-21/2006r1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7"/>
              </a:rPr>
              <a:t>11-22/0118r0</a:t>
            </a:r>
            <a:r>
              <a:rPr lang="en-US" altLang="en-US" sz="2100" dirty="0">
                <a:solidFill>
                  <a:schemeClr val="tx1"/>
                </a:solidFill>
              </a:rPr>
              <a:t>, </a:t>
            </a:r>
            <a:r>
              <a:rPr lang="en-US" altLang="en-US" sz="2100" dirty="0">
                <a:solidFill>
                  <a:schemeClr val="tx1"/>
                </a:solidFill>
                <a:hlinkClick r:id="rId8"/>
              </a:rPr>
              <a:t>11-22/0085r0</a:t>
            </a: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High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Medium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</a:rPr>
              <a:t>Low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</a:rPr>
              <a:t>Results:  High: 4 Medium: 8 Low: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387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494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11-21/1379r3</a:t>
            </a:r>
            <a:r>
              <a:rPr lang="en-US" dirty="0"/>
              <a:t> – ID Query Action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Action frame pair (request/response) that allow the non-AP STA to provide an ID of its choice.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query for the ID, or the non-AP STA can provide it unsolicited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provided within any security link – either after association/security setup (RSN), or pre-association with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of any format.  Since client is expected to “know” and trust the network, it likely knows an ID that is relevant for the network/infrastructure.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1853</Words>
  <Application>Microsoft Office PowerPoint</Application>
  <PresentationFormat>On-screen Show (4:3)</PresentationFormat>
  <Paragraphs>353</Paragraphs>
  <Slides>22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Microsoft Word 97 - 2003 Document</vt:lpstr>
      <vt:lpstr>TGbh proposals</vt:lpstr>
      <vt:lpstr>Abstract</vt:lpstr>
      <vt:lpstr>Use case/feature comparison table</vt:lpstr>
      <vt:lpstr>Property comparison table</vt:lpstr>
      <vt:lpstr>Proposal 1</vt:lpstr>
      <vt:lpstr>Straw Poll #1 – Signature-based method</vt:lpstr>
      <vt:lpstr>Proposal 2</vt:lpstr>
      <vt:lpstr>Straw Poll #2 – IRMA</vt:lpstr>
      <vt:lpstr>Proposal 3</vt:lpstr>
      <vt:lpstr>Straw Poll #3 – Client ID Query</vt:lpstr>
      <vt:lpstr>Proposal 4</vt:lpstr>
      <vt:lpstr>Straw Poll #4 – Transient STA ID</vt:lpstr>
      <vt:lpstr>Proposal 5</vt:lpstr>
      <vt:lpstr>Straw Poll #5 – Secure Device ID</vt:lpstr>
      <vt:lpstr>Proposal 6</vt:lpstr>
      <vt:lpstr>Straw Poll #6 – Opaque Device ID</vt:lpstr>
      <vt:lpstr>Proposal 7</vt:lpstr>
      <vt:lpstr>Straw Poll #7 – STA Generated Device ID</vt:lpstr>
      <vt:lpstr>Proposal 8</vt:lpstr>
      <vt:lpstr>Straw Poll #8 – MAAD</vt:lpstr>
      <vt:lpstr>Proposal 9</vt:lpstr>
      <vt:lpstr>Straw Poll #9 – Network Generated Device ID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Hamilton, Mark</cp:lastModifiedBy>
  <cp:revision>29</cp:revision>
  <cp:lastPrinted>1601-01-01T00:00:00Z</cp:lastPrinted>
  <dcterms:created xsi:type="dcterms:W3CDTF">2022-02-08T16:47:02Z</dcterms:created>
  <dcterms:modified xsi:type="dcterms:W3CDTF">2022-02-22T16:06:12Z</dcterms:modified>
  <cp:category/>
</cp:coreProperties>
</file>