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2" r:id="rId4"/>
    <p:sldId id="269" r:id="rId5"/>
    <p:sldId id="263" r:id="rId6"/>
    <p:sldId id="265" r:id="rId7"/>
    <p:sldId id="266" r:id="rId8"/>
    <p:sldId id="267" r:id="rId9"/>
    <p:sldId id="268" r:id="rId10"/>
    <p:sldId id="270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 varScale="1">
        <p:scale>
          <a:sx n="71" d="100"/>
          <a:sy n="71" d="100"/>
        </p:scale>
        <p:origin x="972" y="4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11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978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6943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227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2204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482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Jouni Malinen,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/>
              <a:t>February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/>
              <a:t>February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Jouni Malinen,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802.11-22/296r6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slide" Target="slide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slide" Target="slide9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79-03-00bh-proposed-text-for-id-query-action-frame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Jouni Malinen,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TGbh</a:t>
            </a:r>
            <a:r>
              <a:rPr lang="en-GB" dirty="0"/>
              <a:t> proposals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2022-02-15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3193042"/>
              </p:ext>
            </p:extLst>
          </p:nvPr>
        </p:nvGraphicFramePr>
        <p:xfrm>
          <a:off x="504825" y="2343150"/>
          <a:ext cx="8008938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60281" imgH="2516007" progId="Word.Document.8">
                  <p:embed/>
                </p:oleObj>
              </mc:Choice>
              <mc:Fallback>
                <p:oleObj name="Document" r:id="rId4" imgW="8260281" imgH="251600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" y="2343150"/>
                        <a:ext cx="8008938" cy="2438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800571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 6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14348" y="1700808"/>
            <a:ext cx="7772400" cy="4392488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21/1585r1 – Identifiable Random MAC (IRM)</a:t>
            </a:r>
          </a:p>
          <a:p>
            <a:r>
              <a:rPr lang="en-US" sz="1800" dirty="0"/>
              <a:t>Summary:</a:t>
            </a:r>
          </a:p>
          <a:p>
            <a:r>
              <a:rPr lang="en-US" sz="1800" dirty="0"/>
              <a:t>STAs and APs indicate IRM capability</a:t>
            </a:r>
          </a:p>
          <a:p>
            <a:pPr marL="342900" lvl="3" indent="-342900">
              <a:spcBef>
                <a:spcPts val="600"/>
              </a:spcBef>
            </a:pPr>
            <a:r>
              <a:rPr lang="en-US" sz="1800" dirty="0"/>
              <a:t>First time association: </a:t>
            </a:r>
          </a:p>
          <a:p>
            <a:pPr marL="800100" lvl="4" indent="-342900">
              <a:spcBef>
                <a:spcPts val="600"/>
              </a:spcBef>
            </a:pPr>
            <a:r>
              <a:rPr lang="en-US" sz="1800" dirty="0"/>
              <a:t>STA provides key (IRMK) to AP</a:t>
            </a:r>
            <a:endParaRPr lang="en-US" sz="1400" dirty="0"/>
          </a:p>
          <a:p>
            <a:pPr lvl="1"/>
            <a:r>
              <a:rPr lang="en-US" sz="1000" dirty="0"/>
              <a:t>		AP stores STAs IRMK and STA stores IRMK for the AP</a:t>
            </a:r>
          </a:p>
          <a:p>
            <a:r>
              <a:rPr lang="en-US" sz="1800" dirty="0"/>
              <a:t>Subsequent Associations and pre-Associations: </a:t>
            </a:r>
          </a:p>
          <a:p>
            <a:pPr lvl="1"/>
            <a:r>
              <a:rPr lang="en-US" sz="1600" dirty="0"/>
              <a:t>STA selects random “Identifiable” Random MAC address (IRMA)</a:t>
            </a:r>
          </a:p>
          <a:p>
            <a:pPr lvl="1"/>
            <a:r>
              <a:rPr lang="en-US" sz="1600" dirty="0"/>
              <a:t>STA includes Hash in Association Request IE Hash = SHA 256/128{IRMA, IRMK}</a:t>
            </a:r>
          </a:p>
          <a:p>
            <a:pPr lvl="1"/>
            <a:r>
              <a:rPr lang="en-US" sz="1600" dirty="0"/>
              <a:t>AP checks to see if IRMK already stored (calculates hash with stored IRMKs</a:t>
            </a:r>
            <a:r>
              <a:rPr lang="en-US" sz="1800" dirty="0"/>
              <a:t> </a:t>
            </a:r>
          </a:p>
          <a:p>
            <a:pPr lvl="1"/>
            <a:r>
              <a:rPr lang="en-US" sz="1600" u="sng" dirty="0"/>
              <a:t>STA can provide a new IRMK to prevent spoofing</a:t>
            </a:r>
          </a:p>
          <a:p>
            <a:r>
              <a:rPr lang="en-US" sz="1800" dirty="0"/>
              <a:t>Pre-association or when associating again, or re-association, AP sees IRM capability and an IRMA.  AP can calculate hash to identify STA IRMK</a:t>
            </a:r>
            <a:r>
              <a:rPr lang="en-US" sz="2000" dirty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201418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submission suggests a template that can be filled in to describe P802.11bh proposals with a one slide summary and a comparison table against use cases/features/properties. Authors’ of proposals are welcome to update the document with their proposals added. Suggestions for additional comparison/feature/property items are also welcome.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</a:t>
            </a:r>
            <a:r>
              <a:rPr lang="en-GB" sz="1600" b="0" dirty="0"/>
              <a:t>R1 – MAAD MAC scheme added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Use case/feature comparison table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/>
            <a:endParaRPr lang="en-GB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5216B808-1FDE-AB4F-AC8C-1B1B92EEB0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8891164"/>
              </p:ext>
            </p:extLst>
          </p:nvPr>
        </p:nvGraphicFramePr>
        <p:xfrm>
          <a:off x="714348" y="1981200"/>
          <a:ext cx="7743851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2408">
                  <a:extLst>
                    <a:ext uri="{9D8B030D-6E8A-4147-A177-3AD203B41FA5}">
                      <a16:colId xmlns:a16="http://schemas.microsoft.com/office/drawing/2014/main" val="3866896128"/>
                    </a:ext>
                  </a:extLst>
                </a:gridCol>
                <a:gridCol w="664648">
                  <a:extLst>
                    <a:ext uri="{9D8B030D-6E8A-4147-A177-3AD203B41FA5}">
                      <a16:colId xmlns:a16="http://schemas.microsoft.com/office/drawing/2014/main" val="1804785273"/>
                    </a:ext>
                  </a:extLst>
                </a:gridCol>
                <a:gridCol w="598183">
                  <a:extLst>
                    <a:ext uri="{9D8B030D-6E8A-4147-A177-3AD203B41FA5}">
                      <a16:colId xmlns:a16="http://schemas.microsoft.com/office/drawing/2014/main" val="1304150874"/>
                    </a:ext>
                  </a:extLst>
                </a:gridCol>
                <a:gridCol w="598183">
                  <a:extLst>
                    <a:ext uri="{9D8B030D-6E8A-4147-A177-3AD203B41FA5}">
                      <a16:colId xmlns:a16="http://schemas.microsoft.com/office/drawing/2014/main" val="334294502"/>
                    </a:ext>
                  </a:extLst>
                </a:gridCol>
                <a:gridCol w="598183">
                  <a:extLst>
                    <a:ext uri="{9D8B030D-6E8A-4147-A177-3AD203B41FA5}">
                      <a16:colId xmlns:a16="http://schemas.microsoft.com/office/drawing/2014/main" val="3294632359"/>
                    </a:ext>
                  </a:extLst>
                </a:gridCol>
                <a:gridCol w="596123">
                  <a:extLst>
                    <a:ext uri="{9D8B030D-6E8A-4147-A177-3AD203B41FA5}">
                      <a16:colId xmlns:a16="http://schemas.microsoft.com/office/drawing/2014/main" val="901423492"/>
                    </a:ext>
                  </a:extLst>
                </a:gridCol>
                <a:gridCol w="596123">
                  <a:extLst>
                    <a:ext uri="{9D8B030D-6E8A-4147-A177-3AD203B41FA5}">
                      <a16:colId xmlns:a16="http://schemas.microsoft.com/office/drawing/2014/main" val="1640592904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3" action="ppaction://hlinksldjump"/>
                        </a:rPr>
                        <a:t>1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4" action="ppaction://hlinksldjump"/>
                        </a:rPr>
                        <a:t>2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5" action="ppaction://hlinksldjump"/>
                        </a:rPr>
                        <a:t>3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6" action="ppaction://hlinksldjump"/>
                        </a:rPr>
                        <a:t>4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7" action="ppaction://hlinksldjump"/>
                        </a:rPr>
                        <a:t>5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456702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4.1 (pre-assoc client steering)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853503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FI" dirty="0"/>
                        <a:t>4.2 (ESS recognizes returning STA)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71861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4.3 (post-assoc arrival detection)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255396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4.6 (grocery store frequent shopper)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4178652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4.15 (support/troubleshooting)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part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part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3172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598863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328874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Property comparison table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/>
            <a:endParaRPr lang="en-GB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5216B808-1FDE-AB4F-AC8C-1B1B92EEB0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087098"/>
              </p:ext>
            </p:extLst>
          </p:nvPr>
        </p:nvGraphicFramePr>
        <p:xfrm>
          <a:off x="714348" y="1981200"/>
          <a:ext cx="7743851" cy="4514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2408">
                  <a:extLst>
                    <a:ext uri="{9D8B030D-6E8A-4147-A177-3AD203B41FA5}">
                      <a16:colId xmlns:a16="http://schemas.microsoft.com/office/drawing/2014/main" val="3866896128"/>
                    </a:ext>
                  </a:extLst>
                </a:gridCol>
                <a:gridCol w="664648">
                  <a:extLst>
                    <a:ext uri="{9D8B030D-6E8A-4147-A177-3AD203B41FA5}">
                      <a16:colId xmlns:a16="http://schemas.microsoft.com/office/drawing/2014/main" val="1804785273"/>
                    </a:ext>
                  </a:extLst>
                </a:gridCol>
                <a:gridCol w="598183">
                  <a:extLst>
                    <a:ext uri="{9D8B030D-6E8A-4147-A177-3AD203B41FA5}">
                      <a16:colId xmlns:a16="http://schemas.microsoft.com/office/drawing/2014/main" val="1304150874"/>
                    </a:ext>
                  </a:extLst>
                </a:gridCol>
                <a:gridCol w="598183">
                  <a:extLst>
                    <a:ext uri="{9D8B030D-6E8A-4147-A177-3AD203B41FA5}">
                      <a16:colId xmlns:a16="http://schemas.microsoft.com/office/drawing/2014/main" val="334294502"/>
                    </a:ext>
                  </a:extLst>
                </a:gridCol>
                <a:gridCol w="598183">
                  <a:extLst>
                    <a:ext uri="{9D8B030D-6E8A-4147-A177-3AD203B41FA5}">
                      <a16:colId xmlns:a16="http://schemas.microsoft.com/office/drawing/2014/main" val="3294632359"/>
                    </a:ext>
                  </a:extLst>
                </a:gridCol>
                <a:gridCol w="690423">
                  <a:extLst>
                    <a:ext uri="{9D8B030D-6E8A-4147-A177-3AD203B41FA5}">
                      <a16:colId xmlns:a16="http://schemas.microsoft.com/office/drawing/2014/main" val="901423492"/>
                    </a:ext>
                  </a:extLst>
                </a:gridCol>
                <a:gridCol w="501823">
                  <a:extLst>
                    <a:ext uri="{9D8B030D-6E8A-4147-A177-3AD203B41FA5}">
                      <a16:colId xmlns:a16="http://schemas.microsoft.com/office/drawing/2014/main" val="291357818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3" action="ppaction://hlinksldjump"/>
                        </a:rPr>
                        <a:t>1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4" action="ppaction://hlinksldjump"/>
                        </a:rPr>
                        <a:t>2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5" action="ppaction://hlinksldjump"/>
                        </a:rPr>
                        <a:t>3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6" action="ppaction://hlinksldjump"/>
                        </a:rPr>
                        <a:t>4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7" action="ppaction://hlinksldjump"/>
                        </a:rPr>
                        <a:t>5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456702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</a:t>
                      </a:r>
                      <a:r>
                        <a:rPr lang="en-FI" dirty="0"/>
                        <a:t>equires RSN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853503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FI" dirty="0"/>
                        <a:t>Uses a new frame/exchange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depends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71861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Independent of over-the-air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255396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Identifier generated 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4178652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US" dirty="0"/>
                        <a:t>Uses additions to HS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3172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598863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32887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051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 1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22/158r3 – STA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Non-AP STA generates the identifier (e.g., a random per-ESS value or a globally unique MAC address)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Uses existing exchanges (Association Response frame or EAPOL-Key msg 4/4) to send the identity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Identity is encrypted over-the-air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Identity is sent at the beginning of ESS association before normal data connectivity is started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Defines a capability bit for AP, and an IE and a KDE for sending the identifier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 2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22/187r1 – Network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AP generates the opaque (to the STA) identifier; might be used to store an encrypted blob that the STA copies to other APs within the 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Uses existing exchanges (Association Request/Response frame or EAPOL-Key msg 2/4 and 3/4) to send the identity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Identity is encrypted over-the-air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Identity is sent at the beginning of ESS association before normal data connectivity is started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Defines a capability bit for AP, and an IE and a KDE for sending the identifier</a:t>
            </a:r>
          </a:p>
        </p:txBody>
      </p:sp>
    </p:spTree>
    <p:extLst>
      <p:ext uri="{BB962C8B-B14F-4D97-AF65-F5344CB8AC3E}">
        <p14:creationId xmlns:p14="http://schemas.microsoft.com/office/powerpoint/2010/main" val="31839880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440531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 3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131223"/>
            <a:ext cx="7772400" cy="46805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22/0157r1 – MAAD MAC (MAC Address Designation)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AP shows support for MAAD in Extended Capabilities</a:t>
            </a:r>
          </a:p>
          <a:p>
            <a:pPr lvl="1"/>
            <a:r>
              <a:rPr lang="en-US" sz="1400" dirty="0"/>
              <a:t>STA does not indicate support.  Third party observer does not know MAAD is in use.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STA associates </a:t>
            </a:r>
          </a:p>
          <a:p>
            <a:pPr>
              <a:buFont typeface="+mj-lt"/>
              <a:buAutoNum type="arabicPeriod"/>
            </a:pPr>
            <a:r>
              <a:rPr lang="en-US" sz="1600" u="sng" dirty="0"/>
              <a:t>At any time </a:t>
            </a:r>
            <a:r>
              <a:rPr lang="en-US" sz="1600" dirty="0"/>
              <a:t>while associated, STA sends MAAD request</a:t>
            </a:r>
          </a:p>
          <a:p>
            <a:pPr lvl="1"/>
            <a:r>
              <a:rPr lang="en-US" sz="1400" dirty="0"/>
              <a:t>MAD Request Action fame – does not form part of association.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AP sends MAAD response which is a 48 bit MAC address</a:t>
            </a:r>
          </a:p>
          <a:p>
            <a:pPr lvl="1"/>
            <a:r>
              <a:rPr lang="en-US" sz="1400" dirty="0"/>
              <a:t>Locally administered</a:t>
            </a:r>
          </a:p>
          <a:p>
            <a:pPr lvl="1"/>
            <a:r>
              <a:rPr lang="en-US" sz="1400" dirty="0"/>
              <a:t>AP stores the allocated MAAD MAC for that STA</a:t>
            </a:r>
          </a:p>
          <a:p>
            <a:pPr lvl="1"/>
            <a:r>
              <a:rPr lang="en-US" sz="1400" dirty="0"/>
              <a:t>STA stores the allocated MAAD MAC for that AP</a:t>
            </a: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1600" dirty="0"/>
              <a:t>When STA comes back it uses the MAAD MAC Address  (or not)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AP instantly recognizes the STA from TA.</a:t>
            </a:r>
          </a:p>
          <a:p>
            <a:pPr lvl="1"/>
            <a:r>
              <a:rPr lang="en-US" sz="1400" dirty="0"/>
              <a:t>AP can identify the STA pre-association – e.g. directed probe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STA Associates using the allocated MAAD MAC as TA</a:t>
            </a:r>
          </a:p>
          <a:p>
            <a:pPr>
              <a:buFont typeface="+mj-lt"/>
              <a:buAutoNum type="arabicPeriod"/>
            </a:pPr>
            <a:r>
              <a:rPr lang="en-US" sz="1600" u="sng" dirty="0"/>
              <a:t>At any time</a:t>
            </a:r>
            <a:r>
              <a:rPr lang="en-US" sz="1600" dirty="0"/>
              <a:t>, STA sends MAAD request and gets a new MAAD response with a new MAC Address</a:t>
            </a:r>
          </a:p>
          <a:p>
            <a:pPr lvl="1"/>
            <a:r>
              <a:rPr lang="en-US" sz="1200" dirty="0"/>
              <a:t>Note that The request/response DOES NOT FORM PART OF ASSOCIATION.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Repeat steps 5 - 8</a:t>
            </a:r>
          </a:p>
        </p:txBody>
      </p:sp>
    </p:spTree>
    <p:extLst>
      <p:ext uri="{BB962C8B-B14F-4D97-AF65-F5344CB8AC3E}">
        <p14:creationId xmlns:p14="http://schemas.microsoft.com/office/powerpoint/2010/main" val="40288391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 4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22/117r0 – </a:t>
            </a:r>
            <a:r>
              <a:rPr lang="en-US" sz="2400" dirty="0"/>
              <a:t>Secure Device ID Exchange concept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method of encrypting the device identifier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Could be used in either during association or after association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Is based on the AP sharing with the STA a public key used to encrypt the device identifier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solution does not define what the device identifier is and treats the device identifier as a string glob</a:t>
            </a:r>
          </a:p>
        </p:txBody>
      </p:sp>
    </p:spTree>
    <p:extLst>
      <p:ext uri="{BB962C8B-B14F-4D97-AF65-F5344CB8AC3E}">
        <p14:creationId xmlns:p14="http://schemas.microsoft.com/office/powerpoint/2010/main" val="22278239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 5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72816"/>
            <a:ext cx="7772400" cy="4494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11-21/1379r3</a:t>
            </a:r>
            <a:r>
              <a:rPr lang="en-US" dirty="0"/>
              <a:t> – ID Query Action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Simple Action frame pair (request/response) that allow the non-AP STA to provide an ID of its choice.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 can query for the ID, or the non-AP STA can provide it unsolicited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ID can be provided within any security link – either after association/security setup (RSN), or pre-association with PASN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ID can be of any format.  Since client is expected to “know” and trust the network, it likely knows an ID that is relevant for the network/infrastructure.</a:t>
            </a:r>
          </a:p>
        </p:txBody>
      </p:sp>
    </p:spTree>
    <p:extLst>
      <p:ext uri="{BB962C8B-B14F-4D97-AF65-F5344CB8AC3E}">
        <p14:creationId xmlns:p14="http://schemas.microsoft.com/office/powerpoint/2010/main" val="13886464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</TotalTime>
  <Words>917</Words>
  <Application>Microsoft Office PowerPoint</Application>
  <PresentationFormat>On-screen Show (4:3)</PresentationFormat>
  <Paragraphs>204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MS Gothic</vt:lpstr>
      <vt:lpstr>Arial</vt:lpstr>
      <vt:lpstr>Arial Unicode MS</vt:lpstr>
      <vt:lpstr>Times New Roman</vt:lpstr>
      <vt:lpstr>Office Theme</vt:lpstr>
      <vt:lpstr>Document</vt:lpstr>
      <vt:lpstr>TGbh proposals</vt:lpstr>
      <vt:lpstr>Abstract</vt:lpstr>
      <vt:lpstr>Use case/feature comparison table</vt:lpstr>
      <vt:lpstr>Property comparison table</vt:lpstr>
      <vt:lpstr>Proposal 1</vt:lpstr>
      <vt:lpstr>Proposal 2</vt:lpstr>
      <vt:lpstr>Proposal 3</vt:lpstr>
      <vt:lpstr>Proposal 4</vt:lpstr>
      <vt:lpstr>Proposal 5</vt:lpstr>
      <vt:lpstr>Proposal 6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TGbh proposals</dc:title>
  <dc:subject/>
  <dc:creator>Jouni Malinen</dc:creator>
  <cp:keywords/>
  <dc:description/>
  <cp:lastModifiedBy>User</cp:lastModifiedBy>
  <cp:revision>21</cp:revision>
  <cp:lastPrinted>1601-01-01T00:00:00Z</cp:lastPrinted>
  <dcterms:created xsi:type="dcterms:W3CDTF">2022-02-08T16:47:02Z</dcterms:created>
  <dcterms:modified xsi:type="dcterms:W3CDTF">2022-02-18T18:22:11Z</dcterms:modified>
  <cp:category/>
</cp:coreProperties>
</file>