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257" r:id="rId3"/>
    <p:sldId id="262" r:id="rId4"/>
    <p:sldId id="269" r:id="rId5"/>
    <p:sldId id="263" r:id="rId6"/>
    <p:sldId id="265" r:id="rId7"/>
    <p:sldId id="266" r:id="rId8"/>
    <p:sldId id="267" r:id="rId9"/>
    <p:sldId id="268" r:id="rId10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>
      <p:cViewPr varScale="1">
        <p:scale>
          <a:sx n="71" d="100"/>
          <a:sy n="71" d="100"/>
        </p:scale>
        <p:origin x="972" y="4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2/15/2022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3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4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99787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5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57030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6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469431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7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02271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8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022042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9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84826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/>
              <a:t>February 2022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Jouni Malinen,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Jouni Malinen, Qualcomm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i-FI"/>
              <a:t>February 2022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/>
              <a:t>February 2022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Jouni Malinen,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/>
              <a:t>February 2022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Jouni Malinen, Qualcomm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/>
              <a:t>February 2022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Jouni Malinen, Qualcomm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/>
              <a:t>February 2022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Jouni Malinen, Qualcomm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/>
              <a:t>February 2022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Jouni Malinen, Qualcomm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/>
              <a:t>February 2022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Jouni Malinen,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/>
              <a:t>February 2022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Jouni Malinen,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i-FI"/>
              <a:t>February 2022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Jouni Malinen, Qualcomm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802.11-22/296r4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w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7" Type="http://schemas.openxmlformats.org/officeDocument/2006/relationships/slide" Target="slide9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slide" Target="slide8.xml"/><Relationship Id="rId5" Type="http://schemas.openxmlformats.org/officeDocument/2006/relationships/slide" Target="slide7.xml"/><Relationship Id="rId4" Type="http://schemas.openxmlformats.org/officeDocument/2006/relationships/slide" Target="slide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7" Type="http://schemas.openxmlformats.org/officeDocument/2006/relationships/slide" Target="slide9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slide" Target="slide8.xml"/><Relationship Id="rId5" Type="http://schemas.openxmlformats.org/officeDocument/2006/relationships/slide" Target="slide7.xml"/><Relationship Id="rId4" Type="http://schemas.openxmlformats.org/officeDocument/2006/relationships/slide" Target="slide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fi-FI"/>
              <a:t>February 2022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Jouni Malinen, Qualcomm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err="1"/>
              <a:t>TGbh</a:t>
            </a:r>
            <a:r>
              <a:rPr lang="en-GB" dirty="0"/>
              <a:t> proposals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2022-02-08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51681484"/>
              </p:ext>
            </p:extLst>
          </p:nvPr>
        </p:nvGraphicFramePr>
        <p:xfrm>
          <a:off x="509588" y="2347913"/>
          <a:ext cx="8043862" cy="2333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6" name="Document" r:id="rId4" imgW="8249760" imgH="2401920" progId="Word.Document.8">
                  <p:embed/>
                </p:oleObj>
              </mc:Choice>
              <mc:Fallback>
                <p:oleObj name="Document" r:id="rId4" imgW="8249760" imgH="2401920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9588" y="2347913"/>
                        <a:ext cx="8043862" cy="2333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fi-FI"/>
              <a:t>February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/>
              <a:t>Jouni Malinen, Qualcomm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This submission suggests a template that can be filled in to describe P802.11bh proposals with a one slide summary and a comparison table against use cases/features/properties. Authors’ of proposals are welcome to update the document with their proposals added. Suggestions for additional comparison/feature/property items are also welcome.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 </a:t>
            </a:r>
            <a:r>
              <a:rPr lang="en-GB" sz="1600" b="0" dirty="0"/>
              <a:t>R1 – MAAD MAC scheme added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fi-FI"/>
              <a:t>February 2022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/>
              <a:t>Jouni Malinen, Qualcomm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3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/>
              <a:t>Use case/feature comparison table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 marL="0" indent="0"/>
            <a:endParaRPr lang="en-GB" dirty="0"/>
          </a:p>
        </p:txBody>
      </p:sp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5216B808-1FDE-AB4F-AC8C-1B1B92EEB06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38471370"/>
              </p:ext>
            </p:extLst>
          </p:nvPr>
        </p:nvGraphicFramePr>
        <p:xfrm>
          <a:off x="714348" y="1981200"/>
          <a:ext cx="7743852" cy="4114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33716">
                  <a:extLst>
                    <a:ext uri="{9D8B030D-6E8A-4147-A177-3AD203B41FA5}">
                      <a16:colId xmlns:a16="http://schemas.microsoft.com/office/drawing/2014/main" val="3866896128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val="1804785273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1304150874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334294502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3294632359"/>
                    </a:ext>
                  </a:extLst>
                </a:gridCol>
                <a:gridCol w="645840">
                  <a:extLst>
                    <a:ext uri="{9D8B030D-6E8A-4147-A177-3AD203B41FA5}">
                      <a16:colId xmlns:a16="http://schemas.microsoft.com/office/drawing/2014/main" val="901423492"/>
                    </a:ext>
                  </a:extLst>
                </a:gridCol>
              </a:tblGrid>
              <a:tr h="514350">
                <a:tc>
                  <a:txBody>
                    <a:bodyPr/>
                    <a:lstStyle/>
                    <a:p>
                      <a:endParaRPr lang="en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FI" dirty="0">
                          <a:hlinkClick r:id="rId3" action="ppaction://hlinksldjump"/>
                        </a:rPr>
                        <a:t>1</a:t>
                      </a:r>
                      <a:endParaRPr lang="en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FI" dirty="0">
                          <a:hlinkClick r:id="rId4" action="ppaction://hlinksldjump"/>
                        </a:rPr>
                        <a:t>2</a:t>
                      </a:r>
                      <a:endParaRPr lang="en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FI" dirty="0">
                          <a:hlinkClick r:id="rId5" action="ppaction://hlinksldjump"/>
                        </a:rPr>
                        <a:t>3</a:t>
                      </a:r>
                      <a:endParaRPr lang="en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FI" dirty="0">
                          <a:hlinkClick r:id="rId6" action="ppaction://hlinksldjump"/>
                        </a:rPr>
                        <a:t>4</a:t>
                      </a:r>
                      <a:endParaRPr lang="en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FI" dirty="0">
                          <a:hlinkClick r:id="rId7" action="ppaction://hlinksldjump"/>
                        </a:rPr>
                        <a:t>5</a:t>
                      </a:r>
                      <a:endParaRPr lang="en-FI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24567021"/>
                  </a:ext>
                </a:extLst>
              </a:tr>
              <a:tr h="514350">
                <a:tc>
                  <a:txBody>
                    <a:bodyPr/>
                    <a:lstStyle/>
                    <a:p>
                      <a:r>
                        <a:rPr lang="en-FI" dirty="0"/>
                        <a:t>4.1 (pre-assoc client steering)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FI" dirty="0"/>
                        <a:t>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FI" dirty="0"/>
                        <a:t>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yes</a:t>
                      </a:r>
                      <a:endParaRPr lang="en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FI" dirty="0"/>
                        <a:t>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FI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40853503"/>
                  </a:ext>
                </a:extLst>
              </a:tr>
              <a:tr h="51435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FI" dirty="0"/>
                        <a:t>4.2 (ESS recognizes returning STA)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FI" dirty="0"/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FI" dirty="0"/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yes</a:t>
                      </a:r>
                      <a:endParaRPr lang="en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yes</a:t>
                      </a:r>
                      <a:endParaRPr lang="en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FI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96718611"/>
                  </a:ext>
                </a:extLst>
              </a:tr>
              <a:tr h="514350">
                <a:tc>
                  <a:txBody>
                    <a:bodyPr/>
                    <a:lstStyle/>
                    <a:p>
                      <a:r>
                        <a:rPr lang="en-FI" dirty="0"/>
                        <a:t>4.3 (post-assoc arrival detection)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FI" dirty="0"/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FI" dirty="0"/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yes</a:t>
                      </a:r>
                      <a:endParaRPr lang="en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yes</a:t>
                      </a:r>
                      <a:endParaRPr lang="en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FI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25255396"/>
                  </a:ext>
                </a:extLst>
              </a:tr>
              <a:tr h="514350">
                <a:tc>
                  <a:txBody>
                    <a:bodyPr/>
                    <a:lstStyle/>
                    <a:p>
                      <a:r>
                        <a:rPr lang="en-FI" dirty="0"/>
                        <a:t>4.6 (grocery store frequent shopper)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FI" dirty="0"/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FI" dirty="0"/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yes</a:t>
                      </a:r>
                      <a:endParaRPr lang="en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yes</a:t>
                      </a:r>
                      <a:endParaRPr lang="en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FI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44178652"/>
                  </a:ext>
                </a:extLst>
              </a:tr>
              <a:tr h="514350">
                <a:tc>
                  <a:txBody>
                    <a:bodyPr/>
                    <a:lstStyle/>
                    <a:p>
                      <a:r>
                        <a:rPr lang="en-FI" dirty="0"/>
                        <a:t>4.15 (support/troubleshooting)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FI" dirty="0"/>
                        <a:t>part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FI" dirty="0"/>
                        <a:t>part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yes</a:t>
                      </a:r>
                      <a:endParaRPr lang="en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yes</a:t>
                      </a:r>
                      <a:endParaRPr lang="en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FI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8431721"/>
                  </a:ext>
                </a:extLst>
              </a:tr>
              <a:tr h="514350">
                <a:tc>
                  <a:txBody>
                    <a:bodyPr/>
                    <a:lstStyle/>
                    <a:p>
                      <a:endParaRPr lang="en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F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F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FI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90598863"/>
                  </a:ext>
                </a:extLst>
              </a:tr>
              <a:tr h="514350">
                <a:tc>
                  <a:txBody>
                    <a:bodyPr/>
                    <a:lstStyle/>
                    <a:p>
                      <a:endParaRPr lang="en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F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FI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13288746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fi-FI"/>
              <a:t>February 2022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/>
              <a:t>Jouni Malinen, Qualcomm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4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/>
              <a:t>Property comparison table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 marL="0" indent="0"/>
            <a:endParaRPr lang="en-GB" dirty="0"/>
          </a:p>
        </p:txBody>
      </p:sp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5216B808-1FDE-AB4F-AC8C-1B1B92EEB06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52920989"/>
              </p:ext>
            </p:extLst>
          </p:nvPr>
        </p:nvGraphicFramePr>
        <p:xfrm>
          <a:off x="714348" y="1981200"/>
          <a:ext cx="7743852" cy="42405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33716">
                  <a:extLst>
                    <a:ext uri="{9D8B030D-6E8A-4147-A177-3AD203B41FA5}">
                      <a16:colId xmlns:a16="http://schemas.microsoft.com/office/drawing/2014/main" val="3866896128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val="1804785273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1304150874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334294502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3294632359"/>
                    </a:ext>
                  </a:extLst>
                </a:gridCol>
                <a:gridCol w="645840">
                  <a:extLst>
                    <a:ext uri="{9D8B030D-6E8A-4147-A177-3AD203B41FA5}">
                      <a16:colId xmlns:a16="http://schemas.microsoft.com/office/drawing/2014/main" val="901423492"/>
                    </a:ext>
                  </a:extLst>
                </a:gridCol>
              </a:tblGrid>
              <a:tr h="514350">
                <a:tc>
                  <a:txBody>
                    <a:bodyPr/>
                    <a:lstStyle/>
                    <a:p>
                      <a:endParaRPr lang="en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FI" dirty="0">
                          <a:hlinkClick r:id="rId3" action="ppaction://hlinksldjump"/>
                        </a:rPr>
                        <a:t>1</a:t>
                      </a:r>
                      <a:endParaRPr lang="en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FI" dirty="0">
                          <a:hlinkClick r:id="rId4" action="ppaction://hlinksldjump"/>
                        </a:rPr>
                        <a:t>2</a:t>
                      </a:r>
                      <a:endParaRPr lang="en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FI" dirty="0">
                          <a:hlinkClick r:id="rId5" action="ppaction://hlinksldjump"/>
                        </a:rPr>
                        <a:t>3</a:t>
                      </a:r>
                      <a:endParaRPr lang="en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FI" dirty="0">
                          <a:hlinkClick r:id="rId6" action="ppaction://hlinksldjump"/>
                        </a:rPr>
                        <a:t>4</a:t>
                      </a:r>
                      <a:endParaRPr lang="en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FI" dirty="0">
                          <a:hlinkClick r:id="rId7" action="ppaction://hlinksldjump"/>
                        </a:rPr>
                        <a:t>5</a:t>
                      </a:r>
                      <a:endParaRPr lang="en-FI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24567021"/>
                  </a:ext>
                </a:extLst>
              </a:tr>
              <a:tr h="51435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R</a:t>
                      </a:r>
                      <a:r>
                        <a:rPr lang="en-FI" dirty="0"/>
                        <a:t>equires RSN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FI" dirty="0"/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FI" dirty="0"/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yes</a:t>
                      </a:r>
                      <a:endParaRPr lang="en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FI" dirty="0"/>
                        <a:t>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FI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40853503"/>
                  </a:ext>
                </a:extLst>
              </a:tr>
              <a:tr h="51435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FI" dirty="0"/>
                        <a:t>Uses a new frame/exchange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FI" dirty="0"/>
                        <a:t>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FI" dirty="0"/>
                        <a:t>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yes</a:t>
                      </a:r>
                      <a:endParaRPr lang="en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depends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FI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96718611"/>
                  </a:ext>
                </a:extLst>
              </a:tr>
              <a:tr h="514350">
                <a:tc>
                  <a:txBody>
                    <a:bodyPr/>
                    <a:lstStyle/>
                    <a:p>
                      <a:r>
                        <a:rPr lang="en-FI" dirty="0"/>
                        <a:t>Independent of over-the-air MAC address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FI" dirty="0"/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FI" dirty="0"/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</a:t>
                      </a:r>
                      <a:endParaRPr lang="en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FI" dirty="0"/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FI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25255396"/>
                  </a:ext>
                </a:extLst>
              </a:tr>
              <a:tr h="514350">
                <a:tc>
                  <a:txBody>
                    <a:bodyPr/>
                    <a:lstStyle/>
                    <a:p>
                      <a:r>
                        <a:rPr lang="en-FI" dirty="0"/>
                        <a:t>Identifier generated by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FI" dirty="0"/>
                        <a:t>STA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FI" dirty="0"/>
                        <a:t>AP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AP</a:t>
                      </a:r>
                      <a:endParaRPr lang="en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FI" dirty="0"/>
                        <a:t>STA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FI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44178652"/>
                  </a:ext>
                </a:extLst>
              </a:tr>
              <a:tr h="514350">
                <a:tc>
                  <a:txBody>
                    <a:bodyPr/>
                    <a:lstStyle/>
                    <a:p>
                      <a:r>
                        <a:rPr lang="en-US" dirty="0" smtClean="0"/>
                        <a:t>Uses additions to HS</a:t>
                      </a:r>
                      <a:endParaRPr lang="en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</a:t>
                      </a:r>
                      <a:endParaRPr lang="en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F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FI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8431721"/>
                  </a:ext>
                </a:extLst>
              </a:tr>
              <a:tr h="514350">
                <a:tc>
                  <a:txBody>
                    <a:bodyPr/>
                    <a:lstStyle/>
                    <a:p>
                      <a:endParaRPr lang="en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F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F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FI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90598863"/>
                  </a:ext>
                </a:extLst>
              </a:tr>
              <a:tr h="514350">
                <a:tc>
                  <a:txBody>
                    <a:bodyPr/>
                    <a:lstStyle/>
                    <a:p>
                      <a:endParaRPr lang="en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F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FI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1328874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920516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fi-FI"/>
              <a:t>February 2022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143636" y="6475413"/>
            <a:ext cx="2398702" cy="180975"/>
          </a:xfrm>
        </p:spPr>
        <p:txBody>
          <a:bodyPr/>
          <a:lstStyle/>
          <a:p>
            <a:r>
              <a:rPr lang="en-GB"/>
              <a:t>Jouni Malinen, Qualcomm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5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/>
              <a:t>Proposal 1</a:t>
            </a:r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22/158r3 – STA generated Device ID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Non-AP STA generates the identifier (e.g., a random per-ESS value or a globally unique MAC address)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Uses existing exchanges (Association Response frame or EAPOL-Key msg 4/4) to send the identity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Identity is encrypted over-the-air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Identity is sent at the beginning of ESS association before normal data connectivity is started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Defines a capability bit for AP, and an IE and a KDE for sending the identifier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fi-FI"/>
              <a:t>February 2022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143636" y="6475413"/>
            <a:ext cx="2398702" cy="180975"/>
          </a:xfrm>
        </p:spPr>
        <p:txBody>
          <a:bodyPr/>
          <a:lstStyle/>
          <a:p>
            <a:r>
              <a:rPr lang="en-GB"/>
              <a:t>Jouni Malinen, Qualcomm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6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/>
              <a:t>Proposal 2</a:t>
            </a:r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22/187r1 – Network generated Device ID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AP generates the opaque (to the STA) identifier; might be used to store an encrypted blob that the STA copies to other APs within the ESS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Uses existing exchanges (Association Request/Response frame or EAPOL-Key msg 2/4 and 3/4) to send the identity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Identity is encrypted over-the-air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Identity is sent at the beginning of ESS association before normal data connectivity is started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Defines a capability bit for AP, and an IE and a KDE for sending the identifier</a:t>
            </a:r>
          </a:p>
        </p:txBody>
      </p:sp>
    </p:spTree>
    <p:extLst>
      <p:ext uri="{BB962C8B-B14F-4D97-AF65-F5344CB8AC3E}">
        <p14:creationId xmlns:p14="http://schemas.microsoft.com/office/powerpoint/2010/main" val="318398801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fi-FI"/>
              <a:t>February 2022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143636" y="6475413"/>
            <a:ext cx="2398702" cy="180975"/>
          </a:xfrm>
        </p:spPr>
        <p:txBody>
          <a:bodyPr/>
          <a:lstStyle/>
          <a:p>
            <a:r>
              <a:rPr lang="en-GB"/>
              <a:t>Jouni Malinen, Qualcomm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7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440531"/>
          </a:xfrm>
          <a:ln/>
        </p:spPr>
        <p:txBody>
          <a:bodyPr lIns="90000" tIns="46800" rIns="90000" bIns="46800"/>
          <a:lstStyle/>
          <a:p>
            <a:r>
              <a:rPr lang="en-US" dirty="0"/>
              <a:t>Proposal 3</a:t>
            </a:r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131223"/>
            <a:ext cx="7772400" cy="4680520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22/0157r1 – MAAD MAC (MAC Address Designation)</a:t>
            </a:r>
          </a:p>
          <a:p>
            <a:pPr>
              <a:buFont typeface="+mj-lt"/>
              <a:buAutoNum type="arabicPeriod"/>
            </a:pPr>
            <a:r>
              <a:rPr lang="en-US" sz="1600" dirty="0"/>
              <a:t>AP shows support for MAAD in Extended Capabilities</a:t>
            </a:r>
          </a:p>
          <a:p>
            <a:pPr lvl="1"/>
            <a:r>
              <a:rPr lang="en-US" sz="1400" dirty="0"/>
              <a:t>STA does not indicate support.  Third party observer does not know MAAD is in use.</a:t>
            </a:r>
          </a:p>
          <a:p>
            <a:pPr>
              <a:buFont typeface="+mj-lt"/>
              <a:buAutoNum type="arabicPeriod"/>
            </a:pPr>
            <a:r>
              <a:rPr lang="en-US" sz="1600" dirty="0"/>
              <a:t>STA associates </a:t>
            </a:r>
          </a:p>
          <a:p>
            <a:pPr>
              <a:buFont typeface="+mj-lt"/>
              <a:buAutoNum type="arabicPeriod"/>
            </a:pPr>
            <a:r>
              <a:rPr lang="en-US" sz="1600" u="sng" dirty="0"/>
              <a:t>At any time </a:t>
            </a:r>
            <a:r>
              <a:rPr lang="en-US" sz="1600" dirty="0"/>
              <a:t>while associated, STA sends MAAD request</a:t>
            </a:r>
          </a:p>
          <a:p>
            <a:pPr lvl="1"/>
            <a:r>
              <a:rPr lang="en-US" sz="1400" dirty="0"/>
              <a:t>MAD Request Action fame – does not form part of association.</a:t>
            </a:r>
          </a:p>
          <a:p>
            <a:pPr>
              <a:buFont typeface="+mj-lt"/>
              <a:buAutoNum type="arabicPeriod"/>
            </a:pPr>
            <a:r>
              <a:rPr lang="en-US" sz="1600" dirty="0"/>
              <a:t>AP sends MAAD response which is a 48 bit MAC address</a:t>
            </a:r>
          </a:p>
          <a:p>
            <a:pPr lvl="1"/>
            <a:r>
              <a:rPr lang="en-US" sz="1400" dirty="0"/>
              <a:t>Locally administered</a:t>
            </a:r>
          </a:p>
          <a:p>
            <a:pPr lvl="1"/>
            <a:r>
              <a:rPr lang="en-US" sz="1400" dirty="0"/>
              <a:t>AP stores the allocated MAAD MAC for that STA</a:t>
            </a:r>
          </a:p>
          <a:p>
            <a:pPr lvl="1"/>
            <a:r>
              <a:rPr lang="en-US" sz="1400" dirty="0"/>
              <a:t>STA stores the allocated MAAD MAC for that AP</a:t>
            </a:r>
            <a:endParaRPr lang="en-US" sz="1600" dirty="0"/>
          </a:p>
          <a:p>
            <a:pPr>
              <a:buFont typeface="+mj-lt"/>
              <a:buAutoNum type="arabicPeriod"/>
            </a:pPr>
            <a:r>
              <a:rPr lang="en-US" sz="1600" dirty="0"/>
              <a:t>When STA comes back it uses the MAAD MAC Address  (or not)</a:t>
            </a:r>
          </a:p>
          <a:p>
            <a:pPr>
              <a:buFont typeface="+mj-lt"/>
              <a:buAutoNum type="arabicPeriod"/>
            </a:pPr>
            <a:r>
              <a:rPr lang="en-US" sz="1600" dirty="0"/>
              <a:t>AP instantly recognizes the STA from TA.</a:t>
            </a:r>
          </a:p>
          <a:p>
            <a:pPr lvl="1"/>
            <a:r>
              <a:rPr lang="en-US" sz="1400" dirty="0"/>
              <a:t>AP can identify the STA pre-association – e.g. directed probe</a:t>
            </a:r>
          </a:p>
          <a:p>
            <a:pPr>
              <a:buFont typeface="+mj-lt"/>
              <a:buAutoNum type="arabicPeriod"/>
            </a:pPr>
            <a:r>
              <a:rPr lang="en-US" sz="1600" dirty="0"/>
              <a:t>STA Associates using the allocated MAAD MAC as TA</a:t>
            </a:r>
          </a:p>
          <a:p>
            <a:pPr>
              <a:buFont typeface="+mj-lt"/>
              <a:buAutoNum type="arabicPeriod"/>
            </a:pPr>
            <a:r>
              <a:rPr lang="en-US" sz="1600" u="sng" dirty="0"/>
              <a:t>At any time</a:t>
            </a:r>
            <a:r>
              <a:rPr lang="en-US" sz="1600" dirty="0"/>
              <a:t>, STA sends MAAD request and gets a new MAAD response with a new MAC Address</a:t>
            </a:r>
          </a:p>
          <a:p>
            <a:pPr lvl="1"/>
            <a:r>
              <a:rPr lang="en-US" sz="1200" dirty="0"/>
              <a:t>Note that The request/response DOES NOT FORM PART OF ASSOCIATION.</a:t>
            </a:r>
          </a:p>
          <a:p>
            <a:pPr>
              <a:buFont typeface="+mj-lt"/>
              <a:buAutoNum type="arabicPeriod"/>
            </a:pPr>
            <a:r>
              <a:rPr lang="en-US" sz="1600" dirty="0"/>
              <a:t>Repeat steps 5 - 8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402883916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fi-FI"/>
              <a:t>February 2022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143636" y="6475413"/>
            <a:ext cx="2398702" cy="180975"/>
          </a:xfrm>
        </p:spPr>
        <p:txBody>
          <a:bodyPr/>
          <a:lstStyle/>
          <a:p>
            <a:r>
              <a:rPr lang="en-GB"/>
              <a:t>Jouni Malinen, Qualcomm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8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/>
              <a:t>Proposal 4</a:t>
            </a:r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22/117r0 – </a:t>
            </a:r>
            <a:r>
              <a:rPr lang="en-US" sz="2400" dirty="0"/>
              <a:t>Secure Device ID Exchange concept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 method of encrypting the device identifier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Could be used in either during association or after association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Is based on the AP sharing with the STA a public key used to encrypt the device identifier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This solution does not define what the device identifier is and treats the device identifier as a string glob</a:t>
            </a:r>
          </a:p>
        </p:txBody>
      </p:sp>
    </p:spTree>
    <p:extLst>
      <p:ext uri="{BB962C8B-B14F-4D97-AF65-F5344CB8AC3E}">
        <p14:creationId xmlns:p14="http://schemas.microsoft.com/office/powerpoint/2010/main" val="222782398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fi-FI"/>
              <a:t>February 2022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143636" y="6475413"/>
            <a:ext cx="2398702" cy="180975"/>
          </a:xfrm>
        </p:spPr>
        <p:txBody>
          <a:bodyPr/>
          <a:lstStyle/>
          <a:p>
            <a:r>
              <a:rPr lang="en-GB"/>
              <a:t>Jouni Malinen, Qualcomm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9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/>
              <a:t>Proposal 5</a:t>
            </a:r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&lt;doc id&gt; – &lt;title&gt;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Summary..</a:t>
            </a:r>
          </a:p>
        </p:txBody>
      </p:sp>
    </p:spTree>
    <p:extLst>
      <p:ext uri="{BB962C8B-B14F-4D97-AF65-F5344CB8AC3E}">
        <p14:creationId xmlns:p14="http://schemas.microsoft.com/office/powerpoint/2010/main" val="138864640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89</TotalTime>
  <Words>771</Words>
  <Application>Microsoft Office PowerPoint</Application>
  <PresentationFormat>On-screen Show (4:3)</PresentationFormat>
  <Paragraphs>169</Paragraphs>
  <Slides>9</Slides>
  <Notes>9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MS Gothic</vt:lpstr>
      <vt:lpstr>Arial</vt:lpstr>
      <vt:lpstr>Arial Unicode MS</vt:lpstr>
      <vt:lpstr>Times New Roman</vt:lpstr>
      <vt:lpstr>Office Theme</vt:lpstr>
      <vt:lpstr>Document</vt:lpstr>
      <vt:lpstr>TGbh proposals</vt:lpstr>
      <vt:lpstr>Abstract</vt:lpstr>
      <vt:lpstr>Use case/feature comparison table</vt:lpstr>
      <vt:lpstr>Property comparison table</vt:lpstr>
      <vt:lpstr>Proposal 1</vt:lpstr>
      <vt:lpstr>Proposal 2</vt:lpstr>
      <vt:lpstr>Proposal 3</vt:lpstr>
      <vt:lpstr>Proposal 4</vt:lpstr>
      <vt:lpstr>Proposal 5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TGbh proposals</dc:title>
  <dc:subject/>
  <dc:creator>Jouni Malinen</dc:creator>
  <cp:keywords/>
  <dc:description/>
  <cp:lastModifiedBy>User</cp:lastModifiedBy>
  <cp:revision>16</cp:revision>
  <cp:lastPrinted>1601-01-01T00:00:00Z</cp:lastPrinted>
  <dcterms:created xsi:type="dcterms:W3CDTF">2022-02-08T16:47:02Z</dcterms:created>
  <dcterms:modified xsi:type="dcterms:W3CDTF">2022-02-15T15:30:01Z</dcterms:modified>
  <cp:category/>
</cp:coreProperties>
</file>