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1" r:id="rId21"/>
    <p:sldId id="346" r:id="rId22"/>
    <p:sldId id="369" r:id="rId23"/>
    <p:sldId id="370" r:id="rId24"/>
    <p:sldId id="347" r:id="rId25"/>
    <p:sldId id="344" r:id="rId26"/>
    <p:sldId id="333" r:id="rId27"/>
    <p:sldId id="371" r:id="rId28"/>
    <p:sldId id="322" r:id="rId29"/>
    <p:sldId id="320" r:id="rId30"/>
    <p:sldId id="327" r:id="rId31"/>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45" autoAdjust="0"/>
    <p:restoredTop sz="94694"/>
  </p:normalViewPr>
  <p:slideViewPr>
    <p:cSldViewPr>
      <p:cViewPr varScale="1">
        <p:scale>
          <a:sx n="161" d="100"/>
          <a:sy n="161" d="100"/>
        </p:scale>
        <p:origin x="616"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802.11-22/0294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802.11-22/0294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802.11-22/0294</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802.11-22/0294</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February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February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February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February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802.11-22/0294r01</a:t>
            </a:r>
          </a:p>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February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February 8,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2022-02-08</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175"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February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February 8,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Status Quo Comment Resolution process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cxnSp>
        <p:nvCxnSpPr>
          <p:cNvPr id="8" name="Straight Connector 7">
            <a:extLst>
              <a:ext uri="{FF2B5EF4-FFF2-40B4-BE49-F238E27FC236}">
                <a16:creationId xmlns:a16="http://schemas.microsoft.com/office/drawing/2014/main" id="{BA44C29E-4F9A-5843-B323-D4A5BD790B25}"/>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212845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B9B89-F37E-A840-A3BD-C5568A74F2EB}"/>
              </a:ext>
            </a:extLst>
          </p:cNvPr>
          <p:cNvSpPr>
            <a:spLocks noGrp="1"/>
          </p:cNvSpPr>
          <p:nvPr>
            <p:ph type="title"/>
          </p:nvPr>
        </p:nvSpPr>
        <p:spPr/>
        <p:txBody>
          <a:bodyPr/>
          <a:lstStyle/>
          <a:p>
            <a:r>
              <a:rPr lang="en-US" dirty="0"/>
              <a:t>Status Quo comment resolution process</a:t>
            </a:r>
          </a:p>
        </p:txBody>
      </p:sp>
      <p:sp>
        <p:nvSpPr>
          <p:cNvPr id="3" name="Content Placeholder 2">
            <a:extLst>
              <a:ext uri="{FF2B5EF4-FFF2-40B4-BE49-F238E27FC236}">
                <a16:creationId xmlns:a16="http://schemas.microsoft.com/office/drawing/2014/main" id="{2817C346-4C04-784F-A48E-F1BB5BE3F91E}"/>
              </a:ext>
            </a:extLst>
          </p:cNvPr>
          <p:cNvSpPr>
            <a:spLocks noGrp="1"/>
          </p:cNvSpPr>
          <p:nvPr>
            <p:ph idx="1"/>
          </p:nvPr>
        </p:nvSpPr>
        <p:spPr>
          <a:xfrm>
            <a:off x="539552" y="3651870"/>
            <a:ext cx="4318247" cy="1197760"/>
          </a:xfrm>
        </p:spPr>
        <p:txBody>
          <a:bodyPr/>
          <a:lstStyle/>
          <a:p>
            <a:r>
              <a:rPr lang="en-US" sz="1050" dirty="0"/>
              <a:t>Suggested order to address comments: </a:t>
            </a:r>
            <a:r>
              <a:rPr lang="en-US" sz="1050" dirty="0" err="1"/>
              <a:t>cls</a:t>
            </a:r>
            <a:r>
              <a:rPr lang="en-US" sz="1050" dirty="0"/>
              <a:t>. 11, 4, 9, other</a:t>
            </a:r>
          </a:p>
          <a:p>
            <a:r>
              <a:rPr lang="en-US" sz="1050" dirty="0"/>
              <a:t>Please prepare suggested resolutions</a:t>
            </a:r>
          </a:p>
          <a:p>
            <a:pPr marL="285750" indent="-285750">
              <a:buFont typeface="Arial" panose="020B0604020202020204" pitchFamily="34" charset="0"/>
              <a:buChar char="•"/>
            </a:pPr>
            <a:r>
              <a:rPr lang="en-US" sz="1050" dirty="0"/>
              <a:t>for _all_ assigned CIDS</a:t>
            </a:r>
          </a:p>
          <a:p>
            <a:pPr marL="285750" indent="-285750">
              <a:buFont typeface="Arial" panose="020B0604020202020204" pitchFamily="34" charset="0"/>
              <a:buChar char="•"/>
            </a:pPr>
            <a:r>
              <a:rPr lang="en-US" sz="1050" dirty="0"/>
              <a:t>Preferable for the January telco</a:t>
            </a:r>
          </a:p>
          <a:p>
            <a:pPr marL="285750" indent="-285750">
              <a:buFont typeface="Arial" panose="020B0604020202020204" pitchFamily="34" charset="0"/>
              <a:buChar char="•"/>
            </a:pPr>
            <a:r>
              <a:rPr lang="en-US" sz="1050" dirty="0"/>
              <a:t>For the Jan interim meeting the latest</a:t>
            </a:r>
          </a:p>
        </p:txBody>
      </p:sp>
      <p:sp>
        <p:nvSpPr>
          <p:cNvPr id="4" name="Slide Number Placeholder 3">
            <a:extLst>
              <a:ext uri="{FF2B5EF4-FFF2-40B4-BE49-F238E27FC236}">
                <a16:creationId xmlns:a16="http://schemas.microsoft.com/office/drawing/2014/main" id="{27DF15AE-2181-A74E-9AF8-6C7E99C2D72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937C2A5-BF6D-E04F-AB2E-FB4D83D742E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681965E-FF46-CA4D-8135-21B87ADCC7B7}"/>
              </a:ext>
            </a:extLst>
          </p:cNvPr>
          <p:cNvSpPr>
            <a:spLocks noGrp="1"/>
          </p:cNvSpPr>
          <p:nvPr>
            <p:ph type="dt" idx="15"/>
          </p:nvPr>
        </p:nvSpPr>
        <p:spPr/>
        <p:txBody>
          <a:bodyPr/>
          <a:lstStyle/>
          <a:p>
            <a:r>
              <a:rPr lang="en-GB"/>
              <a:t>February 2022</a:t>
            </a:r>
            <a:endParaRPr lang="en-GB" dirty="0"/>
          </a:p>
        </p:txBody>
      </p:sp>
      <p:sp>
        <p:nvSpPr>
          <p:cNvPr id="9" name="Content Placeholder 2">
            <a:extLst>
              <a:ext uri="{FF2B5EF4-FFF2-40B4-BE49-F238E27FC236}">
                <a16:creationId xmlns:a16="http://schemas.microsoft.com/office/drawing/2014/main" id="{76E04A34-CE22-364E-8DC9-B2EEE35EC2C6}"/>
              </a:ext>
            </a:extLst>
          </p:cNvPr>
          <p:cNvSpPr txBox="1">
            <a:spLocks/>
          </p:cNvSpPr>
          <p:nvPr/>
        </p:nvSpPr>
        <p:spPr bwMode="auto">
          <a:xfrm>
            <a:off x="4760075" y="3664470"/>
            <a:ext cx="4318247" cy="11977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0" indent="0"/>
            <a:r>
              <a:rPr lang="en-US" sz="1050" kern="0" dirty="0"/>
              <a:t>Please, at least review CIDs assigned to you until the January 4</a:t>
            </a:r>
            <a:r>
              <a:rPr lang="en-US" sz="1050" kern="0" baseline="30000" dirty="0"/>
              <a:t>th</a:t>
            </a:r>
            <a:r>
              <a:rPr lang="en-US" sz="1050" kern="0" dirty="0"/>
              <a:t> telco</a:t>
            </a:r>
          </a:p>
          <a:p>
            <a:pPr marL="285750" indent="-285750">
              <a:buFont typeface="Arial" panose="020B0604020202020204" pitchFamily="34" charset="0"/>
              <a:buChar char="•"/>
            </a:pPr>
            <a:r>
              <a:rPr lang="en-US" sz="1050" kern="0" dirty="0"/>
              <a:t>To discuss open issues</a:t>
            </a:r>
          </a:p>
          <a:p>
            <a:pPr marL="285750" indent="-285750">
              <a:buFont typeface="Arial" panose="020B0604020202020204" pitchFamily="34" charset="0"/>
              <a:buChar char="•"/>
            </a:pPr>
            <a:r>
              <a:rPr lang="en-US" sz="1050" kern="0" dirty="0"/>
              <a:t>Potentially reassign comments in the first week of Jan</a:t>
            </a:r>
          </a:p>
        </p:txBody>
      </p:sp>
      <p:graphicFrame>
        <p:nvGraphicFramePr>
          <p:cNvPr id="11" name="Table 10">
            <a:extLst>
              <a:ext uri="{FF2B5EF4-FFF2-40B4-BE49-F238E27FC236}">
                <a16:creationId xmlns:a16="http://schemas.microsoft.com/office/drawing/2014/main" id="{AE23974C-13CA-FE44-9181-B5B4E056B9C5}"/>
              </a:ext>
            </a:extLst>
          </p:cNvPr>
          <p:cNvGraphicFramePr>
            <a:graphicFrameLocks noGrp="1"/>
          </p:cNvGraphicFramePr>
          <p:nvPr>
            <p:extLst>
              <p:ext uri="{D42A27DB-BD31-4B8C-83A1-F6EECF244321}">
                <p14:modId xmlns:p14="http://schemas.microsoft.com/office/powerpoint/2010/main" val="1201390719"/>
              </p:ext>
            </p:extLst>
          </p:nvPr>
        </p:nvGraphicFramePr>
        <p:xfrm>
          <a:off x="599549" y="1299944"/>
          <a:ext cx="3310136" cy="1851660"/>
        </p:xfrm>
        <a:graphic>
          <a:graphicData uri="http://schemas.openxmlformats.org/drawingml/2006/table">
            <a:tbl>
              <a:tblPr/>
              <a:tblGrid>
                <a:gridCol w="1653952">
                  <a:extLst>
                    <a:ext uri="{9D8B030D-6E8A-4147-A177-3AD203B41FA5}">
                      <a16:colId xmlns:a16="http://schemas.microsoft.com/office/drawing/2014/main" val="4166471763"/>
                    </a:ext>
                  </a:extLst>
                </a:gridCol>
                <a:gridCol w="1656184">
                  <a:extLst>
                    <a:ext uri="{9D8B030D-6E8A-4147-A177-3AD203B41FA5}">
                      <a16:colId xmlns:a16="http://schemas.microsoft.com/office/drawing/2014/main" val="1858009035"/>
                    </a:ext>
                  </a:extLst>
                </a:gridCol>
              </a:tblGrid>
              <a:tr h="205740">
                <a:tc>
                  <a:txBody>
                    <a:bodyPr/>
                    <a:lstStyle/>
                    <a:p>
                      <a:pPr algn="ctr"/>
                      <a:r>
                        <a:rPr lang="en-GB" sz="1300" b="1">
                          <a:solidFill>
                            <a:srgbClr val="FFFFFF"/>
                          </a:solidFill>
                          <a:effectLst/>
                          <a:latin typeface="Calibri" panose="020F0502020204030204" pitchFamily="34" charset="0"/>
                        </a:rPr>
                        <a:t>Owning Ad-hoc</a:t>
                      </a:r>
                      <a:endParaRPr lang="en-GB" sz="130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tc>
                  <a:txBody>
                    <a:bodyPr/>
                    <a:lstStyle/>
                    <a:p>
                      <a:pPr algn="ctr"/>
                      <a:r>
                        <a:rPr lang="en-GB" sz="1300" b="1">
                          <a:solidFill>
                            <a:srgbClr val="FFFFFF"/>
                          </a:solidFill>
                          <a:effectLst/>
                          <a:latin typeface="Calibri" panose="020F0502020204030204" pitchFamily="34" charset="0"/>
                        </a:rPr>
                        <a:t>Count of CID</a:t>
                      </a:r>
                      <a:endParaRPr lang="en-GB" sz="130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2297389603"/>
                  </a:ext>
                </a:extLst>
              </a:tr>
              <a:tr h="205740">
                <a:tc>
                  <a:txBody>
                    <a:bodyPr/>
                    <a:lstStyle/>
                    <a:p>
                      <a:r>
                        <a:rPr lang="en-GB" sz="1300" b="1">
                          <a:effectLst/>
                          <a:latin typeface="Calibri" panose="020F0502020204030204" pitchFamily="34" charset="0"/>
                        </a:rPr>
                        <a:t>EDITOR</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99</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818802395"/>
                  </a:ext>
                </a:extLst>
              </a:tr>
              <a:tr h="205740">
                <a:tc>
                  <a:txBody>
                    <a:bodyPr/>
                    <a:lstStyle/>
                    <a:p>
                      <a:r>
                        <a:rPr lang="en-GB" sz="1300">
                          <a:effectLst/>
                          <a:latin typeface="Calibri" panose="020F0502020204030204" pitchFamily="34" charset="0"/>
                        </a:rPr>
                        <a:t>2021-11-11 -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62</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4302133"/>
                  </a:ext>
                </a:extLst>
              </a:tr>
              <a:tr h="205740">
                <a:tc>
                  <a:txBody>
                    <a:bodyPr/>
                    <a:lstStyle/>
                    <a:p>
                      <a:r>
                        <a:rPr lang="en-GB" sz="1300">
                          <a:effectLst/>
                          <a:latin typeface="Calibri" panose="020F0502020204030204" pitchFamily="34" charset="0"/>
                        </a:rPr>
                        <a:t>2021-11-12 -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4</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6671290"/>
                  </a:ext>
                </a:extLst>
              </a:tr>
              <a:tr h="205740">
                <a:tc>
                  <a:txBody>
                    <a:bodyPr/>
                    <a:lstStyle/>
                    <a:p>
                      <a:r>
                        <a:rPr lang="en-GB" sz="1300">
                          <a:effectLst/>
                          <a:latin typeface="Calibri" panose="020F0502020204030204" pitchFamily="34" charset="0"/>
                        </a:rPr>
                        <a:t>2021-11-23 -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18</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7020921"/>
                  </a:ext>
                </a:extLst>
              </a:tr>
              <a:tr h="205740">
                <a:tc>
                  <a:txBody>
                    <a:bodyPr/>
                    <a:lstStyle/>
                    <a:p>
                      <a:r>
                        <a:rPr lang="en-GB" sz="1300">
                          <a:effectLst/>
                          <a:latin typeface="Calibri" panose="020F0502020204030204" pitchFamily="34" charset="0"/>
                        </a:rPr>
                        <a:t>2022-01-04 -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a:effectLst/>
                          <a:latin typeface="Calibri" panose="020F0502020204030204" pitchFamily="34" charset="0"/>
                        </a:rPr>
                        <a:t>15</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9197605"/>
                  </a:ext>
                </a:extLst>
              </a:tr>
              <a:tr h="205740">
                <a:tc>
                  <a:txBody>
                    <a:bodyPr/>
                    <a:lstStyle/>
                    <a:p>
                      <a:r>
                        <a:rPr lang="en-GB" sz="1300" b="1">
                          <a:effectLst/>
                          <a:latin typeface="Calibri" panose="020F0502020204030204" pitchFamily="34" charset="0"/>
                        </a:rPr>
                        <a:t>CHAIR</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195</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013966029"/>
                  </a:ext>
                </a:extLst>
              </a:tr>
              <a:tr h="205740">
                <a:tc>
                  <a:txBody>
                    <a:bodyPr/>
                    <a:lstStyle/>
                    <a:p>
                      <a:r>
                        <a:rPr lang="en-GB" sz="1300">
                          <a:effectLst/>
                          <a:latin typeface="Calibri" panose="020F0502020204030204" pitchFamily="34" charset="0"/>
                        </a:rPr>
                        <a:t>(Leer)</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a:effectLst/>
                          <a:latin typeface="Calibri" panose="020F0502020204030204" pitchFamily="34" charset="0"/>
                        </a:rPr>
                        <a:t>195</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310350"/>
                  </a:ext>
                </a:extLst>
              </a:tr>
              <a:tr h="205740">
                <a:tc>
                  <a:txBody>
                    <a:bodyPr/>
                    <a:lstStyle/>
                    <a:p>
                      <a:r>
                        <a:rPr lang="en-GB" sz="1300" b="1">
                          <a:effectLst/>
                          <a:latin typeface="Calibri" panose="020F0502020204030204" pitchFamily="34" charset="0"/>
                        </a:rPr>
                        <a:t>Gesamtergebnis</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b="1" dirty="0">
                          <a:effectLst/>
                          <a:latin typeface="Calibri" panose="020F0502020204030204" pitchFamily="34" charset="0"/>
                        </a:rPr>
                        <a:t>294</a:t>
                      </a:r>
                      <a:endParaRPr lang="en-GB" sz="1300"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6522201"/>
                  </a:ext>
                </a:extLst>
              </a:tr>
            </a:tbl>
          </a:graphicData>
        </a:graphic>
      </p:graphicFrame>
      <p:graphicFrame>
        <p:nvGraphicFramePr>
          <p:cNvPr id="12" name="Table 11">
            <a:extLst>
              <a:ext uri="{FF2B5EF4-FFF2-40B4-BE49-F238E27FC236}">
                <a16:creationId xmlns:a16="http://schemas.microsoft.com/office/drawing/2014/main" id="{024C8EE0-B2D2-B94A-B0E1-CFBCC0D27080}"/>
              </a:ext>
            </a:extLst>
          </p:cNvPr>
          <p:cNvGraphicFramePr>
            <a:graphicFrameLocks noGrp="1"/>
          </p:cNvGraphicFramePr>
          <p:nvPr>
            <p:extLst>
              <p:ext uri="{D42A27DB-BD31-4B8C-83A1-F6EECF244321}">
                <p14:modId xmlns:p14="http://schemas.microsoft.com/office/powerpoint/2010/main" val="491316786"/>
              </p:ext>
            </p:extLst>
          </p:nvPr>
        </p:nvGraphicFramePr>
        <p:xfrm>
          <a:off x="5724128" y="1318652"/>
          <a:ext cx="2658244" cy="2263140"/>
        </p:xfrm>
        <a:graphic>
          <a:graphicData uri="http://schemas.openxmlformats.org/drawingml/2006/table">
            <a:tbl>
              <a:tblPr/>
              <a:tblGrid>
                <a:gridCol w="1869976">
                  <a:extLst>
                    <a:ext uri="{9D8B030D-6E8A-4147-A177-3AD203B41FA5}">
                      <a16:colId xmlns:a16="http://schemas.microsoft.com/office/drawing/2014/main" val="1181689327"/>
                    </a:ext>
                  </a:extLst>
                </a:gridCol>
                <a:gridCol w="788268">
                  <a:extLst>
                    <a:ext uri="{9D8B030D-6E8A-4147-A177-3AD203B41FA5}">
                      <a16:colId xmlns:a16="http://schemas.microsoft.com/office/drawing/2014/main" val="412485105"/>
                    </a:ext>
                  </a:extLst>
                </a:gridCol>
              </a:tblGrid>
              <a:tr h="205740">
                <a:tc>
                  <a:txBody>
                    <a:bodyPr/>
                    <a:lstStyle/>
                    <a:p>
                      <a:r>
                        <a:rPr lang="en-GB" sz="1300" b="1" dirty="0">
                          <a:solidFill>
                            <a:srgbClr val="FFFFFF"/>
                          </a:solidFill>
                          <a:effectLst/>
                          <a:latin typeface="Calibri" panose="020F0502020204030204" pitchFamily="34" charset="0"/>
                        </a:rPr>
                        <a:t>Volunteer</a:t>
                      </a:r>
                      <a:endParaRPr lang="en-GB" sz="1300" dirty="0">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333399"/>
                    </a:solidFill>
                  </a:tcPr>
                </a:tc>
                <a:tc>
                  <a:txBody>
                    <a:bodyPr/>
                    <a:lstStyle/>
                    <a:p>
                      <a:endParaRPr lang="en-GB" sz="1300" dirty="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1006697946"/>
                  </a:ext>
                </a:extLst>
              </a:tr>
              <a:tr h="205740">
                <a:tc>
                  <a:txBody>
                    <a:bodyPr/>
                    <a:lstStyle/>
                    <a:p>
                      <a:r>
                        <a:rPr lang="en-GB" sz="1300" b="1">
                          <a:effectLst/>
                          <a:latin typeface="Calibri" panose="020F0502020204030204" pitchFamily="34" charset="0"/>
                        </a:rPr>
                        <a:t>Mark Rison</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82692869"/>
                  </a:ext>
                </a:extLst>
              </a:tr>
              <a:tr h="205740">
                <a:tc>
                  <a:txBody>
                    <a:bodyPr/>
                    <a:lstStyle/>
                    <a:p>
                      <a:r>
                        <a:rPr lang="en-GB" sz="1300" b="1">
                          <a:effectLst/>
                          <a:latin typeface="Calibri" panose="020F0502020204030204" pitchFamily="34" charset="0"/>
                        </a:rPr>
                        <a:t>Stephen McCann</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4</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127501450"/>
                  </a:ext>
                </a:extLst>
              </a:tr>
              <a:tr h="205740">
                <a:tc>
                  <a:txBody>
                    <a:bodyPr/>
                    <a:lstStyle/>
                    <a:p>
                      <a:r>
                        <a:rPr lang="en-GB" sz="1300" b="1">
                          <a:effectLst/>
                          <a:latin typeface="Calibri" panose="020F0502020204030204" pitchFamily="34" charset="0"/>
                        </a:rPr>
                        <a:t>Abhishek Patil</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20</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698444144"/>
                  </a:ext>
                </a:extLst>
              </a:tr>
              <a:tr h="205740">
                <a:tc>
                  <a:txBody>
                    <a:bodyPr/>
                    <a:lstStyle/>
                    <a:p>
                      <a:r>
                        <a:rPr lang="en-GB" sz="1300" b="1">
                          <a:effectLst/>
                          <a:latin typeface="Calibri" panose="020F0502020204030204" pitchFamily="34" charset="0"/>
                        </a:rPr>
                        <a:t>Hitoshi Morioka</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52</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180788114"/>
                  </a:ext>
                </a:extLst>
              </a:tr>
              <a:tr h="205740">
                <a:tc>
                  <a:txBody>
                    <a:bodyPr/>
                    <a:lstStyle/>
                    <a:p>
                      <a:r>
                        <a:rPr lang="en-GB" sz="1300" b="1">
                          <a:effectLst/>
                          <a:latin typeface="Calibri" panose="020F0502020204030204" pitchFamily="34" charset="0"/>
                        </a:rPr>
                        <a:t>Xiaofei Wang</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36</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4232660373"/>
                  </a:ext>
                </a:extLst>
              </a:tr>
              <a:tr h="205740">
                <a:tc>
                  <a:txBody>
                    <a:bodyPr/>
                    <a:lstStyle/>
                    <a:p>
                      <a:r>
                        <a:rPr lang="en-GB" sz="1300" b="1">
                          <a:effectLst/>
                          <a:latin typeface="Calibri" panose="020F0502020204030204" pitchFamily="34" charset="0"/>
                        </a:rPr>
                        <a:t>Carol Ansley</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58</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10582078"/>
                  </a:ext>
                </a:extLst>
              </a:tr>
              <a:tr h="205740">
                <a:tc>
                  <a:txBody>
                    <a:bodyPr/>
                    <a:lstStyle/>
                    <a:p>
                      <a:r>
                        <a:rPr lang="en-GB" sz="1300" b="1">
                          <a:effectLst/>
                          <a:latin typeface="Calibri" panose="020F0502020204030204" pitchFamily="34" charset="0"/>
                        </a:rPr>
                        <a:t>John Wullert</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680002067"/>
                  </a:ext>
                </a:extLst>
              </a:tr>
              <a:tr h="205740">
                <a:tc>
                  <a:txBody>
                    <a:bodyPr/>
                    <a:lstStyle/>
                    <a:p>
                      <a:r>
                        <a:rPr lang="en-GB" sz="1300" b="1">
                          <a:effectLst/>
                          <a:latin typeface="Calibri" panose="020F0502020204030204" pitchFamily="34" charset="0"/>
                        </a:rPr>
                        <a:t>Pei Zhou</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257866086"/>
                  </a:ext>
                </a:extLst>
              </a:tr>
              <a:tr h="205740">
                <a:tc>
                  <a:txBody>
                    <a:bodyPr/>
                    <a:lstStyle/>
                    <a:p>
                      <a:r>
                        <a:rPr lang="en-GB" sz="1300" b="1">
                          <a:effectLst/>
                          <a:latin typeface="Calibri" panose="020F0502020204030204" pitchFamily="34" charset="0"/>
                        </a:rPr>
                        <a:t>Antonio de la Oliva</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18</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085512398"/>
                  </a:ext>
                </a:extLst>
              </a:tr>
              <a:tr h="205740">
                <a:tc>
                  <a:txBody>
                    <a:bodyPr/>
                    <a:lstStyle/>
                    <a:p>
                      <a:r>
                        <a:rPr lang="en-GB" sz="1300" b="1">
                          <a:effectLst/>
                          <a:latin typeface="Calibri" panose="020F0502020204030204" pitchFamily="34" charset="0"/>
                        </a:rPr>
                        <a:t>Gesamtergebnis</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b="1" dirty="0">
                          <a:effectLst/>
                          <a:latin typeface="Calibri" panose="020F0502020204030204" pitchFamily="34" charset="0"/>
                        </a:rPr>
                        <a:t>195</a:t>
                      </a:r>
                      <a:endParaRPr lang="en-GB" sz="1300"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01376"/>
                  </a:ext>
                </a:extLst>
              </a:tr>
            </a:tbl>
          </a:graphicData>
        </a:graphic>
      </p:graphicFrame>
      <p:cxnSp>
        <p:nvCxnSpPr>
          <p:cNvPr id="10" name="Straight Connector 9">
            <a:extLst>
              <a:ext uri="{FF2B5EF4-FFF2-40B4-BE49-F238E27FC236}">
                <a16:creationId xmlns:a16="http://schemas.microsoft.com/office/drawing/2014/main" id="{0D7D125E-EA3F-0945-A190-A396785AFB15}"/>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3254998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dirty="0"/>
              <a:t>Current </a:t>
            </a:r>
            <a:r>
              <a:rPr lang="en-US" dirty="0" err="1"/>
              <a:t>TGbc</a:t>
            </a:r>
            <a:r>
              <a:rPr lang="en-US" dirty="0"/>
              <a:t> Schedule (per Jan 2022 Interim)</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 Recirculation LB</a:t>
            </a:r>
          </a:p>
          <a:p>
            <a:pPr marL="0" indent="0">
              <a:lnSpc>
                <a:spcPct val="80000"/>
              </a:lnSpc>
            </a:pPr>
            <a:r>
              <a:rPr lang="en-US" altLang="en-US" dirty="0">
                <a:solidFill>
                  <a:schemeClr val="tx1"/>
                </a:solidFill>
                <a:highlight>
                  <a:srgbClr val="FFFF00"/>
                </a:highlight>
              </a:rPr>
              <a:t>March 2022		D3.0 WG Recirculation LB</a:t>
            </a:r>
          </a:p>
          <a:p>
            <a:pPr marL="0" indent="0">
              <a:lnSpc>
                <a:spcPct val="80000"/>
              </a:lnSpc>
            </a:pPr>
            <a:r>
              <a:rPr lang="en-US" altLang="en-US" dirty="0">
                <a:solidFill>
                  <a:schemeClr val="tx1"/>
                </a:solidFill>
                <a:highlight>
                  <a:srgbClr val="FFFF00"/>
                </a:highlight>
              </a:rPr>
              <a:t>March 2022		Editorial review / MEC/MDR on D3.0</a:t>
            </a:r>
          </a:p>
          <a:p>
            <a:pPr marL="0" indent="0">
              <a:lnSpc>
                <a:spcPct val="80000"/>
              </a:lnSpc>
            </a:pPr>
            <a:r>
              <a:rPr lang="en-US" altLang="en-US" dirty="0">
                <a:solidFill>
                  <a:schemeClr val="tx1"/>
                </a:solidFill>
                <a:highlight>
                  <a:srgbClr val="FFFF00"/>
                </a:highlight>
              </a:rPr>
              <a:t>May	2022		D4.0 WG Recirculation LB</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2022			Form SAB Pool</a:t>
            </a:r>
          </a:p>
          <a:p>
            <a:pPr marL="0" indent="0">
              <a:lnSpc>
                <a:spcPct val="80000"/>
              </a:lnSpc>
            </a:pPr>
            <a:r>
              <a:rPr lang="en-US" altLang="en-US" dirty="0">
                <a:solidFill>
                  <a:schemeClr val="tx1"/>
                </a:solidFill>
                <a:highlight>
                  <a:srgbClr val="FFFF00"/>
                </a:highlight>
              </a:rPr>
              <a:t>Jul 2022			D4.0-unchanged WG Recirculation LB</a:t>
            </a:r>
          </a:p>
          <a:p>
            <a:pPr marL="0" indent="0">
              <a:lnSpc>
                <a:spcPct val="80000"/>
              </a:lnSpc>
            </a:pPr>
            <a:r>
              <a:rPr lang="en-US" altLang="en-US" dirty="0">
                <a:solidFill>
                  <a:schemeClr val="tx1"/>
                </a:solidFill>
                <a:highlight>
                  <a:srgbClr val="FFFF00"/>
                </a:highlight>
              </a:rPr>
              <a:t>Jul</a:t>
            </a:r>
            <a:r>
              <a:rPr lang="en-US" altLang="en-US" dirty="0">
                <a:solidFill>
                  <a:schemeClr val="tx1"/>
                </a:solidFill>
              </a:rPr>
              <a:t> 2022			Initial SAB (4.0)</a:t>
            </a:r>
          </a:p>
          <a:p>
            <a:pPr marL="0" indent="0">
              <a:lnSpc>
                <a:spcPct val="80000"/>
              </a:lnSpc>
            </a:pPr>
            <a:r>
              <a:rPr lang="en-US" altLang="en-US" dirty="0">
                <a:solidFill>
                  <a:schemeClr val="tx1"/>
                </a:solidFill>
                <a:highlight>
                  <a:srgbClr val="FFFF00"/>
                </a:highlight>
              </a:rPr>
              <a:t>November</a:t>
            </a:r>
            <a:r>
              <a:rPr lang="en-US" altLang="en-US" dirty="0">
                <a:solidFill>
                  <a:schemeClr val="tx1"/>
                </a:solidFill>
              </a:rPr>
              <a:t> 2022	Recirculation SAB</a:t>
            </a:r>
          </a:p>
          <a:p>
            <a:pPr marL="0" indent="0">
              <a:lnSpc>
                <a:spcPct val="80000"/>
              </a:lnSpc>
            </a:pPr>
            <a:r>
              <a:rPr lang="en-US" altLang="en-US" dirty="0">
                <a:solidFill>
                  <a:schemeClr val="tx1"/>
                </a:solidFill>
                <a:highlight>
                  <a:srgbClr val="FFFF00"/>
                </a:highlight>
              </a:rPr>
              <a:t>March</a:t>
            </a:r>
            <a:r>
              <a:rPr lang="en-US" altLang="en-US" dirty="0">
                <a:solidFill>
                  <a:schemeClr val="tx1"/>
                </a:solidFill>
              </a:rPr>
              <a:t> 2023		Final WG/EC approval</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(Additions TG Chair and WG VC)</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highlight>
                  <a:srgbClr val="FFFF00"/>
                </a:highlight>
              </a:rPr>
              <a:t>March 2022			D3.0 WG Recirculation LB</a:t>
            </a:r>
          </a:p>
          <a:p>
            <a:pPr marL="0" indent="0">
              <a:lnSpc>
                <a:spcPct val="80000"/>
              </a:lnSpc>
            </a:pPr>
            <a:r>
              <a:rPr lang="en-US" altLang="en-US" sz="1400" dirty="0">
                <a:solidFill>
                  <a:schemeClr val="tx1"/>
                </a:solidFill>
                <a:highlight>
                  <a:srgbClr val="FFFF00"/>
                </a:highlight>
              </a:rPr>
              <a:t>					Editorial review / MEC/MDR on D3.0</a:t>
            </a:r>
          </a:p>
          <a:p>
            <a:pPr marL="0" indent="0">
              <a:lnSpc>
                <a:spcPct val="80000"/>
              </a:lnSpc>
            </a:pPr>
            <a:r>
              <a:rPr lang="en-US" altLang="en-US" sz="1400" dirty="0">
                <a:solidFill>
                  <a:schemeClr val="tx1"/>
                </a:solidFill>
                <a:highlight>
                  <a:srgbClr val="FFFF00"/>
                </a:highlight>
              </a:rPr>
              <a:t>May	2022		D4.0 WG Recirculation LB</a:t>
            </a:r>
          </a:p>
          <a:p>
            <a:pPr marL="0" indent="0">
              <a:lnSpc>
                <a:spcPct val="80000"/>
              </a:lnSpc>
            </a:pPr>
            <a:r>
              <a:rPr lang="en-US" altLang="en-US" sz="1400" dirty="0">
                <a:solidFill>
                  <a:schemeClr val="tx1"/>
                </a:solidFill>
                <a:highlight>
                  <a:srgbClr val="FFFF00"/>
                </a:highlight>
              </a:rPr>
              <a:t>					Prepare PAR extension</a:t>
            </a:r>
          </a:p>
          <a:p>
            <a:pPr marL="0" indent="0">
              <a:lnSpc>
                <a:spcPct val="80000"/>
              </a:lnSpc>
            </a:pPr>
            <a:r>
              <a:rPr lang="en-US" altLang="en-US" sz="1400" dirty="0">
                <a:solidFill>
                  <a:schemeClr val="tx1"/>
                </a:solidFill>
              </a:rPr>
              <a:t>					Form SAB Pool</a:t>
            </a:r>
          </a:p>
          <a:p>
            <a:pPr marL="0" indent="0">
              <a:lnSpc>
                <a:spcPct val="80000"/>
              </a:lnSpc>
            </a:pPr>
            <a:r>
              <a:rPr lang="en-US" altLang="en-US" sz="1400" dirty="0">
                <a:solidFill>
                  <a:schemeClr val="tx1"/>
                </a:solidFill>
                <a:highlight>
                  <a:srgbClr val="FFFF00"/>
                </a:highlight>
              </a:rPr>
              <a:t>Jul 2022				D4.0-unchanged WG Recirculation LB</a:t>
            </a:r>
          </a:p>
          <a:p>
            <a:pPr marL="0" indent="0">
              <a:lnSpc>
                <a:spcPct val="80000"/>
              </a:lnSpc>
            </a:pPr>
            <a:r>
              <a:rPr lang="en-US" altLang="en-US" sz="1400" dirty="0">
                <a:solidFill>
                  <a:schemeClr val="tx1"/>
                </a:solidFill>
                <a:highlight>
                  <a:srgbClr val="FFFF00"/>
                </a:highlight>
              </a:rPr>
              <a:t>					WG/EC Unconditional approval</a:t>
            </a:r>
          </a:p>
          <a:p>
            <a:pPr marL="0" indent="0">
              <a:lnSpc>
                <a:spcPct val="80000"/>
              </a:lnSpc>
            </a:pPr>
            <a:r>
              <a:rPr lang="en-US" altLang="en-US" sz="1400" dirty="0">
                <a:solidFill>
                  <a:schemeClr val="tx1"/>
                </a:solidFill>
              </a:rPr>
              <a:t>					Initial SAB (4.0)</a:t>
            </a:r>
          </a:p>
          <a:p>
            <a:pPr marL="0" indent="0">
              <a:lnSpc>
                <a:spcPct val="80000"/>
              </a:lnSpc>
            </a:pPr>
            <a:r>
              <a:rPr lang="en-US" altLang="en-US" sz="1400" dirty="0">
                <a:solidFill>
                  <a:schemeClr val="tx1"/>
                </a:solidFill>
                <a:highlight>
                  <a:srgbClr val="FFFF00"/>
                </a:highlight>
              </a:rPr>
              <a:t>September/November</a:t>
            </a:r>
            <a:r>
              <a:rPr lang="en-US" altLang="en-US" sz="1400" dirty="0">
                <a:solidFill>
                  <a:schemeClr val="tx1"/>
                </a:solidFill>
              </a:rPr>
              <a:t> 2022	</a:t>
            </a:r>
            <a:r>
              <a:rPr lang="en-US" altLang="en-US" sz="1400" dirty="0" err="1">
                <a:solidFill>
                  <a:schemeClr val="tx1"/>
                </a:solidFill>
              </a:rPr>
              <a:t>Recirculations</a:t>
            </a:r>
            <a:r>
              <a:rPr lang="en-US" altLang="en-US" sz="1400" dirty="0">
                <a:solidFill>
                  <a:schemeClr val="tx1"/>
                </a:solidFill>
              </a:rPr>
              <a:t> SAB</a:t>
            </a:r>
          </a:p>
          <a:p>
            <a:pPr marL="0" indent="0">
              <a:lnSpc>
                <a:spcPct val="80000"/>
              </a:lnSpc>
            </a:pPr>
            <a:r>
              <a:rPr lang="en-US" altLang="en-US" sz="1400" dirty="0">
                <a:solidFill>
                  <a:schemeClr val="tx1"/>
                </a:solidFill>
                <a:highlight>
                  <a:srgbClr val="FFFF00"/>
                </a:highlight>
              </a:rPr>
              <a:t>Jan</a:t>
            </a:r>
            <a:r>
              <a:rPr lang="en-US" altLang="en-US" sz="1400" dirty="0">
                <a:solidFill>
                  <a:schemeClr val="tx1"/>
                </a:solidFill>
              </a:rPr>
              <a:t>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March</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6804306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February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28</a:t>
            </a:fld>
            <a:endParaRPr lang="en-GB"/>
          </a:p>
        </p:txBody>
      </p:sp>
    </p:spTree>
    <p:extLst>
      <p:ext uri="{BB962C8B-B14F-4D97-AF65-F5344CB8AC3E}">
        <p14:creationId xmlns:p14="http://schemas.microsoft.com/office/powerpoint/2010/main" val="3438742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=m10a8ea77760f6812b9a264386c5ece6c</a:t>
            </a:r>
          </a:p>
          <a:p>
            <a:endParaRPr lang="en-GB" sz="1600" dirty="0"/>
          </a:p>
          <a:p>
            <a:r>
              <a:rPr lang="en-GB" sz="1600" dirty="0"/>
              <a:t>Meeting number: 233 716 63139</a:t>
            </a:r>
          </a:p>
          <a:p>
            <a:r>
              <a:rPr lang="en-GB" sz="1600" dirty="0"/>
              <a:t>Meeting password: wireless (94735377 from phones and video systems)</a:t>
            </a:r>
          </a:p>
          <a:p>
            <a:endParaRPr lang="en-GB" sz="1600" dirty="0"/>
          </a:p>
          <a:p>
            <a:endParaRPr lang="en-GB" sz="1600" dirty="0"/>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strike="sngStrike" dirty="0"/>
              <a:t>Motions</a:t>
            </a:r>
          </a:p>
          <a:p>
            <a:pPr>
              <a:buFont typeface="Arial" panose="020B0604020202020204" pitchFamily="34" charset="0"/>
              <a:buChar char="•"/>
            </a:pPr>
            <a:r>
              <a:rPr lang="en-US" dirty="0"/>
              <a:t>Announcements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February 2022</a:t>
            </a:r>
            <a:endParaRPr lang="en-GB" dirty="0"/>
          </a:p>
        </p:txBody>
      </p:sp>
      <p:graphicFrame>
        <p:nvGraphicFramePr>
          <p:cNvPr id="7" name="Table 6">
            <a:extLst>
              <a:ext uri="{FF2B5EF4-FFF2-40B4-BE49-F238E27FC236}">
                <a16:creationId xmlns:a16="http://schemas.microsoft.com/office/drawing/2014/main" id="{67DE1F75-7441-7F4C-A6F5-58C8C4064495}"/>
              </a:ext>
            </a:extLst>
          </p:cNvPr>
          <p:cNvGraphicFramePr>
            <a:graphicFrameLocks noGrp="1"/>
          </p:cNvGraphicFramePr>
          <p:nvPr>
            <p:extLst>
              <p:ext uri="{D42A27DB-BD31-4B8C-83A1-F6EECF244321}">
                <p14:modId xmlns:p14="http://schemas.microsoft.com/office/powerpoint/2010/main" val="2739216999"/>
              </p:ext>
            </p:extLst>
          </p:nvPr>
        </p:nvGraphicFramePr>
        <p:xfrm>
          <a:off x="682596" y="1313260"/>
          <a:ext cx="7770813" cy="2491253"/>
        </p:xfrm>
        <a:graphic>
          <a:graphicData uri="http://schemas.openxmlformats.org/drawingml/2006/table">
            <a:tbl>
              <a:tblPr>
                <a:tableStyleId>{5C22544A-7EE6-4342-B048-85BDC9FD1C3A}</a:tableStyleId>
              </a:tblPr>
              <a:tblGrid>
                <a:gridCol w="661724">
                  <a:extLst>
                    <a:ext uri="{9D8B030D-6E8A-4147-A177-3AD203B41FA5}">
                      <a16:colId xmlns:a16="http://schemas.microsoft.com/office/drawing/2014/main" val="4132479131"/>
                    </a:ext>
                  </a:extLst>
                </a:gridCol>
                <a:gridCol w="344806">
                  <a:extLst>
                    <a:ext uri="{9D8B030D-6E8A-4147-A177-3AD203B41FA5}">
                      <a16:colId xmlns:a16="http://schemas.microsoft.com/office/drawing/2014/main" val="1726501850"/>
                    </a:ext>
                  </a:extLst>
                </a:gridCol>
                <a:gridCol w="344806">
                  <a:extLst>
                    <a:ext uri="{9D8B030D-6E8A-4147-A177-3AD203B41FA5}">
                      <a16:colId xmlns:a16="http://schemas.microsoft.com/office/drawing/2014/main" val="1222553573"/>
                    </a:ext>
                  </a:extLst>
                </a:gridCol>
                <a:gridCol w="344806">
                  <a:extLst>
                    <a:ext uri="{9D8B030D-6E8A-4147-A177-3AD203B41FA5}">
                      <a16:colId xmlns:a16="http://schemas.microsoft.com/office/drawing/2014/main" val="1203026679"/>
                    </a:ext>
                  </a:extLst>
                </a:gridCol>
                <a:gridCol w="1866009">
                  <a:extLst>
                    <a:ext uri="{9D8B030D-6E8A-4147-A177-3AD203B41FA5}">
                      <a16:colId xmlns:a16="http://schemas.microsoft.com/office/drawing/2014/main" val="1600233574"/>
                    </a:ext>
                  </a:extLst>
                </a:gridCol>
                <a:gridCol w="1866009">
                  <a:extLst>
                    <a:ext uri="{9D8B030D-6E8A-4147-A177-3AD203B41FA5}">
                      <a16:colId xmlns:a16="http://schemas.microsoft.com/office/drawing/2014/main" val="4062715001"/>
                    </a:ext>
                  </a:extLst>
                </a:gridCol>
                <a:gridCol w="2342653">
                  <a:extLst>
                    <a:ext uri="{9D8B030D-6E8A-4147-A177-3AD203B41FA5}">
                      <a16:colId xmlns:a16="http://schemas.microsoft.com/office/drawing/2014/main" val="1372510968"/>
                    </a:ext>
                  </a:extLst>
                </a:gridCol>
              </a:tblGrid>
              <a:tr h="284051">
                <a:tc>
                  <a:txBody>
                    <a:bodyPr/>
                    <a:lstStyle/>
                    <a:p>
                      <a:pPr algn="l" fontAlgn="t"/>
                      <a:r>
                        <a:rPr lang="en-GB" sz="800" u="none" strike="noStrike">
                          <a:effectLst/>
                        </a:rPr>
                        <a:t>Discussion Order</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Year</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dirty="0">
                          <a:effectLst/>
                        </a:rPr>
                        <a:t>DCN</a:t>
                      </a:r>
                      <a:endParaRPr lang="en-GB" sz="800" b="0" i="0" u="none" strike="noStrike" dirty="0">
                        <a:effectLst/>
                        <a:latin typeface="Arial" panose="020B0604020202020204" pitchFamily="34" charset="0"/>
                      </a:endParaRPr>
                    </a:p>
                  </a:txBody>
                  <a:tcPr marL="7608" marR="7608" marT="7608" marB="0"/>
                </a:tc>
                <a:tc>
                  <a:txBody>
                    <a:bodyPr/>
                    <a:lstStyle/>
                    <a:p>
                      <a:pPr algn="l" fontAlgn="t"/>
                      <a:r>
                        <a:rPr lang="en-GB" sz="800" u="none" strike="noStrike">
                          <a:effectLst/>
                        </a:rPr>
                        <a:t>Rev</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Title</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Author (Affiliation)</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Notes</a:t>
                      </a:r>
                      <a:endParaRPr lang="en-GB" sz="800" b="0" i="0" u="none" strike="noStrike">
                        <a:effectLst/>
                        <a:latin typeface="Arial" panose="020B0604020202020204" pitchFamily="34" charset="0"/>
                      </a:endParaRPr>
                    </a:p>
                  </a:txBody>
                  <a:tcPr marL="7608" marR="7608" marT="7608" marB="0"/>
                </a:tc>
                <a:extLst>
                  <a:ext uri="{0D108BD9-81ED-4DB2-BD59-A6C34878D82A}">
                    <a16:rowId xmlns:a16="http://schemas.microsoft.com/office/drawing/2014/main" val="2930524142"/>
                  </a:ext>
                </a:extLst>
              </a:tr>
              <a:tr h="284051">
                <a:tc>
                  <a:txBody>
                    <a:bodyPr/>
                    <a:lstStyle/>
                    <a:p>
                      <a:pPr algn="l" fontAlgn="t"/>
                      <a:r>
                        <a:rPr lang="en-GB" sz="800" u="none" strike="sngStrike" dirty="0">
                          <a:effectLst/>
                        </a:rPr>
                        <a:t>20</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dirty="0">
                          <a:effectLst/>
                        </a:rPr>
                        <a:t>2022</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dirty="0">
                          <a:effectLst/>
                        </a:rPr>
                        <a:t>89</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b="0" i="0" u="none" strike="sngStrike" dirty="0">
                          <a:effectLst/>
                          <a:latin typeface="Arial" panose="020B0604020202020204" pitchFamily="34" charset="0"/>
                        </a:rPr>
                        <a:t>7</a:t>
                      </a:r>
                    </a:p>
                  </a:txBody>
                  <a:tcPr marL="7608" marR="7608" marT="7608" marB="0"/>
                </a:tc>
                <a:tc>
                  <a:txBody>
                    <a:bodyPr/>
                    <a:lstStyle/>
                    <a:p>
                      <a:pPr algn="l" fontAlgn="t"/>
                      <a:r>
                        <a:rPr lang="en-GB" sz="800" u="none" strike="sngStrike" dirty="0">
                          <a:effectLst/>
                        </a:rPr>
                        <a:t>Resolution Text for EBCS TIM Related Comments</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dirty="0">
                          <a:effectLst/>
                        </a:rPr>
                        <a:t>Hitoshi Morioka (SRC Software)</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noStrike" dirty="0">
                          <a:effectLst/>
                        </a:rPr>
                        <a:t>Done; Revisit Later</a:t>
                      </a:r>
                      <a:endParaRPr lang="en-GB" sz="800" b="0" i="0" u="none" strike="noStrike" dirty="0">
                        <a:effectLst/>
                        <a:latin typeface="Arial" panose="020B0604020202020204" pitchFamily="34" charset="0"/>
                      </a:endParaRPr>
                    </a:p>
                  </a:txBody>
                  <a:tcPr marL="7608" marR="7608" marT="7608" marB="0"/>
                </a:tc>
                <a:extLst>
                  <a:ext uri="{0D108BD9-81ED-4DB2-BD59-A6C34878D82A}">
                    <a16:rowId xmlns:a16="http://schemas.microsoft.com/office/drawing/2014/main" val="1615101314"/>
                  </a:ext>
                </a:extLst>
              </a:tr>
              <a:tr h="284051">
                <a:tc>
                  <a:txBody>
                    <a:bodyPr/>
                    <a:lstStyle/>
                    <a:p>
                      <a:pPr algn="l" fontAlgn="t"/>
                      <a:r>
                        <a:rPr lang="en-GB" sz="800" b="0" i="0" u="none" strike="sngStrike" dirty="0">
                          <a:effectLst/>
                          <a:latin typeface="Arial" panose="020B0604020202020204" pitchFamily="34" charset="0"/>
                        </a:rPr>
                        <a:t>21</a:t>
                      </a:r>
                    </a:p>
                  </a:txBody>
                  <a:tcPr marL="7608" marR="7608" marT="7608" marB="0"/>
                </a:tc>
                <a:tc>
                  <a:txBody>
                    <a:bodyPr/>
                    <a:lstStyle/>
                    <a:p>
                      <a:pPr algn="l" fontAlgn="t"/>
                      <a:r>
                        <a:rPr lang="en-GB" sz="800" u="none" strike="sngStrike">
                          <a:effectLst/>
                        </a:rPr>
                        <a:t>2021</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sngStrike">
                          <a:effectLst/>
                        </a:rPr>
                        <a:t>1772</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sngStrike" dirty="0">
                          <a:effectLst/>
                        </a:rPr>
                        <a:t>18</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a:effectLst/>
                        </a:rPr>
                        <a:t>LB257 Resolutions Assigned to Hitoshi</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sngStrike">
                          <a:effectLst/>
                        </a:rPr>
                        <a:t>Hitoshi Morioka (SRC Software)</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noStrike" dirty="0">
                          <a:effectLst/>
                        </a:rPr>
                        <a:t>Done; Revisit Later</a:t>
                      </a:r>
                      <a:endParaRPr lang="en-GB" sz="800" b="0" i="0" u="none" strike="noStrike" dirty="0">
                        <a:effectLst/>
                        <a:latin typeface="Arial" panose="020B0604020202020204" pitchFamily="34" charset="0"/>
                      </a:endParaRPr>
                    </a:p>
                  </a:txBody>
                  <a:tcPr marL="7608" marR="7608" marT="7608" marB="0"/>
                </a:tc>
                <a:extLst>
                  <a:ext uri="{0D108BD9-81ED-4DB2-BD59-A6C34878D82A}">
                    <a16:rowId xmlns:a16="http://schemas.microsoft.com/office/drawing/2014/main" val="3180620874"/>
                  </a:ext>
                </a:extLst>
              </a:tr>
              <a:tr h="284051">
                <a:tc>
                  <a:txBody>
                    <a:bodyPr/>
                    <a:lstStyle/>
                    <a:p>
                      <a:pPr algn="l" fontAlgn="t"/>
                      <a:r>
                        <a:rPr lang="en-GB" sz="800" u="none" strike="noStrike" dirty="0">
                          <a:effectLst/>
                        </a:rPr>
                        <a:t>40</a:t>
                      </a:r>
                      <a:endParaRPr lang="en-GB" sz="800" b="0" i="0" u="none" strike="noStrike" dirty="0">
                        <a:effectLst/>
                        <a:latin typeface="Arial" panose="020B0604020202020204" pitchFamily="34" charset="0"/>
                      </a:endParaRPr>
                    </a:p>
                  </a:txBody>
                  <a:tcPr marL="7608" marR="7608" marT="7608" marB="0"/>
                </a:tc>
                <a:tc>
                  <a:txBody>
                    <a:bodyPr/>
                    <a:lstStyle/>
                    <a:p>
                      <a:pPr algn="l" fontAlgn="t"/>
                      <a:r>
                        <a:rPr lang="en-GB" sz="800" u="none" strike="noStrike" dirty="0">
                          <a:effectLst/>
                        </a:rPr>
                        <a:t>2022</a:t>
                      </a:r>
                      <a:endParaRPr lang="en-GB" sz="800" b="0" i="0" u="none" strike="noStrike" dirty="0">
                        <a:effectLst/>
                        <a:latin typeface="Arial" panose="020B0604020202020204" pitchFamily="34" charset="0"/>
                      </a:endParaRPr>
                    </a:p>
                  </a:txBody>
                  <a:tcPr marL="7608" marR="7608" marT="7608" marB="0"/>
                </a:tc>
                <a:tc>
                  <a:txBody>
                    <a:bodyPr/>
                    <a:lstStyle/>
                    <a:p>
                      <a:pPr algn="l" fontAlgn="t"/>
                      <a:r>
                        <a:rPr lang="en-GB" sz="800" u="none" strike="noStrike">
                          <a:effectLst/>
                        </a:rPr>
                        <a:t>138</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dirty="0">
                          <a:effectLst/>
                        </a:rPr>
                        <a:t>1</a:t>
                      </a:r>
                      <a:endParaRPr lang="en-GB" sz="800" b="0" i="0" u="none" strike="noStrike" dirty="0">
                        <a:effectLst/>
                        <a:latin typeface="Arial" panose="020B0604020202020204" pitchFamily="34" charset="0"/>
                      </a:endParaRPr>
                    </a:p>
                  </a:txBody>
                  <a:tcPr marL="7608" marR="7608" marT="7608" marB="0"/>
                </a:tc>
                <a:tc>
                  <a:txBody>
                    <a:bodyPr/>
                    <a:lstStyle/>
                    <a:p>
                      <a:pPr algn="l" fontAlgn="t"/>
                      <a:r>
                        <a:rPr lang="en-GB" sz="800" u="none" strike="noStrike" dirty="0">
                          <a:effectLst/>
                        </a:rPr>
                        <a:t>Excel resolution comment 2075</a:t>
                      </a:r>
                      <a:endParaRPr lang="en-GB" sz="800" b="0" i="0" u="none" strike="noStrike" dirty="0">
                        <a:effectLst/>
                        <a:latin typeface="Arial" panose="020B0604020202020204" pitchFamily="34" charset="0"/>
                      </a:endParaRPr>
                    </a:p>
                  </a:txBody>
                  <a:tcPr marL="7608" marR="7608" marT="7608" marB="0"/>
                </a:tc>
                <a:tc>
                  <a:txBody>
                    <a:bodyPr/>
                    <a:lstStyle/>
                    <a:p>
                      <a:pPr algn="l" fontAlgn="t"/>
                      <a:r>
                        <a:rPr lang="en-GB" sz="800" u="none" strike="noStrike" dirty="0">
                          <a:effectLst/>
                        </a:rPr>
                        <a:t>Antonio de la Oliva (</a:t>
                      </a:r>
                      <a:r>
                        <a:rPr lang="en-GB" sz="800" u="none" strike="noStrike" dirty="0" err="1">
                          <a:effectLst/>
                        </a:rPr>
                        <a:t>InterDigital</a:t>
                      </a:r>
                      <a:r>
                        <a:rPr lang="en-GB" sz="800" u="none" strike="noStrike" dirty="0">
                          <a:effectLst/>
                        </a:rPr>
                        <a:t>, UC3M)</a:t>
                      </a:r>
                      <a:endParaRPr lang="en-GB" sz="800" b="0" i="0" u="none" strike="noStrike" dirty="0">
                        <a:effectLst/>
                        <a:latin typeface="Arial" panose="020B0604020202020204" pitchFamily="34" charset="0"/>
                      </a:endParaRPr>
                    </a:p>
                  </a:txBody>
                  <a:tcPr marL="7608" marR="7608" marT="7608" marB="0"/>
                </a:tc>
                <a:tc>
                  <a:txBody>
                    <a:bodyPr/>
                    <a:lstStyle/>
                    <a:p>
                      <a:pPr algn="l" fontAlgn="t"/>
                      <a:r>
                        <a:rPr lang="en-GB" sz="800" u="none" strike="noStrike" dirty="0">
                          <a:effectLst/>
                        </a:rPr>
                        <a:t>Revisit from Jan interim (XL for 41);</a:t>
                      </a:r>
                    </a:p>
                    <a:p>
                      <a:pPr algn="l" fontAlgn="t"/>
                      <a:r>
                        <a:rPr lang="en-GB" sz="800" b="0" i="0" u="none" strike="noStrike" dirty="0">
                          <a:effectLst/>
                          <a:latin typeface="Arial" panose="020B0604020202020204" pitchFamily="34" charset="0"/>
                        </a:rPr>
                        <a:t>Done; revisit at next telco.</a:t>
                      </a:r>
                    </a:p>
                  </a:txBody>
                  <a:tcPr marL="7608" marR="7608" marT="7608" marB="0"/>
                </a:tc>
                <a:extLst>
                  <a:ext uri="{0D108BD9-81ED-4DB2-BD59-A6C34878D82A}">
                    <a16:rowId xmlns:a16="http://schemas.microsoft.com/office/drawing/2014/main" val="3705347962"/>
                  </a:ext>
                </a:extLst>
              </a:tr>
              <a:tr h="284051">
                <a:tc>
                  <a:txBody>
                    <a:bodyPr/>
                    <a:lstStyle/>
                    <a:p>
                      <a:pPr algn="l" fontAlgn="t"/>
                      <a:r>
                        <a:rPr lang="en-GB" sz="800" u="none" strike="noStrike">
                          <a:effectLst/>
                        </a:rPr>
                        <a:t>41</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137</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1</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dirty="0">
                          <a:effectLst/>
                        </a:rPr>
                        <a:t>Comment resolution CID 2075</a:t>
                      </a:r>
                      <a:endParaRPr lang="en-GB" sz="800" b="0" i="0" u="none" strike="noStrike" dirty="0">
                        <a:effectLst/>
                        <a:latin typeface="Arial" panose="020B0604020202020204" pitchFamily="34" charset="0"/>
                      </a:endParaRPr>
                    </a:p>
                  </a:txBody>
                  <a:tcPr marL="7608" marR="7608" marT="7608" marB="0"/>
                </a:tc>
                <a:tc>
                  <a:txBody>
                    <a:bodyPr/>
                    <a:lstStyle/>
                    <a:p>
                      <a:pPr algn="l" fontAlgn="t"/>
                      <a:r>
                        <a:rPr lang="en-GB" sz="800" u="none" strike="noStrike" dirty="0">
                          <a:effectLst/>
                        </a:rPr>
                        <a:t>Antonio de la Oliva (</a:t>
                      </a:r>
                      <a:r>
                        <a:rPr lang="en-GB" sz="800" u="none" strike="noStrike" dirty="0" err="1">
                          <a:effectLst/>
                        </a:rPr>
                        <a:t>InterDigital</a:t>
                      </a:r>
                      <a:r>
                        <a:rPr lang="en-GB" sz="800" u="none" strike="noStrike" dirty="0">
                          <a:effectLst/>
                        </a:rPr>
                        <a:t>, UC3M)</a:t>
                      </a:r>
                      <a:endParaRPr lang="en-GB" sz="800" b="0" i="0" u="none" strike="noStrike" dirty="0">
                        <a:effectLst/>
                        <a:latin typeface="Arial" panose="020B0604020202020204" pitchFamily="34" charset="0"/>
                      </a:endParaRPr>
                    </a:p>
                  </a:txBody>
                  <a:tcPr marL="7608" marR="7608" marT="7608" marB="0"/>
                </a:tc>
                <a:tc>
                  <a:txBody>
                    <a:bodyPr/>
                    <a:lstStyle/>
                    <a:p>
                      <a:pPr algn="l" fontAlgn="t"/>
                      <a:r>
                        <a:rPr lang="en-GB" sz="800" u="none" strike="noStrike" dirty="0">
                          <a:effectLst/>
                        </a:rPr>
                        <a:t>Revisit from Jan interim</a:t>
                      </a:r>
                      <a:br>
                        <a:rPr lang="en-GB" sz="800" u="none" strike="noStrike" dirty="0">
                          <a:effectLst/>
                        </a:rPr>
                      </a:br>
                      <a:r>
                        <a:rPr lang="en-GB" sz="800" u="none" strike="noStrike" dirty="0">
                          <a:effectLst/>
                        </a:rPr>
                        <a:t>Online changes. Will be 137r2</a:t>
                      </a:r>
                      <a:br>
                        <a:rPr lang="en-GB" sz="800" u="none" strike="noStrike" dirty="0">
                          <a:effectLst/>
                        </a:rPr>
                      </a:br>
                      <a:r>
                        <a:rPr lang="en-GB" sz="800" u="none" strike="noStrike" dirty="0">
                          <a:effectLst/>
                        </a:rPr>
                        <a:t>Done; revisit at next telco.</a:t>
                      </a:r>
                      <a:endParaRPr lang="en-GB" sz="800" b="0" i="0" u="none" strike="noStrike" dirty="0">
                        <a:effectLst/>
                        <a:latin typeface="Arial" panose="020B0604020202020204" pitchFamily="34" charset="0"/>
                      </a:endParaRPr>
                    </a:p>
                  </a:txBody>
                  <a:tcPr marL="7608" marR="7608" marT="7608" marB="0"/>
                </a:tc>
                <a:extLst>
                  <a:ext uri="{0D108BD9-81ED-4DB2-BD59-A6C34878D82A}">
                    <a16:rowId xmlns:a16="http://schemas.microsoft.com/office/drawing/2014/main" val="2562339681"/>
                  </a:ext>
                </a:extLst>
              </a:tr>
              <a:tr h="284051">
                <a:tc>
                  <a:txBody>
                    <a:bodyPr/>
                    <a:lstStyle/>
                    <a:p>
                      <a:pPr algn="l" fontAlgn="t"/>
                      <a:r>
                        <a:rPr lang="en-GB" sz="800" u="none" strike="sngStrike" dirty="0">
                          <a:effectLst/>
                        </a:rPr>
                        <a:t>50</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u="none" strike="sngStrike">
                          <a:effectLst/>
                        </a:rPr>
                        <a:t>2022</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sngStrike" dirty="0">
                          <a:effectLst/>
                        </a:rPr>
                        <a:t>143</a:t>
                      </a:r>
                      <a:endParaRPr lang="en-GB" sz="800" b="0" i="0" u="none" strike="sngStrike" dirty="0">
                        <a:effectLst/>
                        <a:latin typeface="Arial" panose="020B0604020202020204" pitchFamily="34" charset="0"/>
                      </a:endParaRPr>
                    </a:p>
                  </a:txBody>
                  <a:tcPr marL="7608" marR="7608" marT="7608" marB="0"/>
                </a:tc>
                <a:tc>
                  <a:txBody>
                    <a:bodyPr/>
                    <a:lstStyle/>
                    <a:p>
                      <a:pPr algn="l" fontAlgn="t"/>
                      <a:r>
                        <a:rPr lang="en-GB" sz="800" b="0" i="0" u="none" strike="sngStrike" dirty="0">
                          <a:effectLst/>
                          <a:latin typeface="Arial" panose="020B0604020202020204" pitchFamily="34" charset="0"/>
                        </a:rPr>
                        <a:t>1</a:t>
                      </a:r>
                    </a:p>
                  </a:txBody>
                  <a:tcPr marL="7608" marR="7608" marT="7608" marB="0"/>
                </a:tc>
                <a:tc>
                  <a:txBody>
                    <a:bodyPr/>
                    <a:lstStyle/>
                    <a:p>
                      <a:pPr algn="l" fontAlgn="t"/>
                      <a:r>
                        <a:rPr lang="en-GB" sz="800" u="none" strike="sngStrike">
                          <a:effectLst/>
                        </a:rPr>
                        <a:t>Resolution Text for PHY Type Related Comments</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sngStrike">
                          <a:effectLst/>
                        </a:rPr>
                        <a:t>Hitoshi Morioka (SRC Software)</a:t>
                      </a:r>
                      <a:endParaRPr lang="en-GB" sz="800" b="0" i="0" u="none" strike="sngStrike">
                        <a:effectLst/>
                        <a:latin typeface="Arial" panose="020B0604020202020204" pitchFamily="34" charset="0"/>
                      </a:endParaRPr>
                    </a:p>
                  </a:txBody>
                  <a:tcPr marL="7608" marR="7608" marT="7608" marB="0"/>
                </a:tc>
                <a:tc>
                  <a:txBody>
                    <a:bodyPr/>
                    <a:lstStyle/>
                    <a:p>
                      <a:pPr algn="l" fontAlgn="t"/>
                      <a:r>
                        <a:rPr lang="en-GB" sz="800" u="none" strike="noStrike" dirty="0">
                          <a:effectLst/>
                        </a:rPr>
                        <a:t>Revisit from Jan interim / Still required</a:t>
                      </a:r>
                      <a:br>
                        <a:rPr lang="en-GB" sz="800" u="none" strike="noStrike" dirty="0">
                          <a:effectLst/>
                        </a:rPr>
                      </a:br>
                      <a:r>
                        <a:rPr lang="en-GB" sz="800" u="none" strike="noStrike" dirty="0">
                          <a:effectLst/>
                        </a:rPr>
                        <a:t>Revisit after being done with 89 &amp; 1772 above</a:t>
                      </a:r>
                      <a:endParaRPr lang="en-GB" sz="800" b="0" i="0" u="none" strike="noStrike" dirty="0">
                        <a:effectLst/>
                        <a:latin typeface="Arial" panose="020B0604020202020204" pitchFamily="34" charset="0"/>
                      </a:endParaRPr>
                    </a:p>
                  </a:txBody>
                  <a:tcPr marL="7608" marR="7608" marT="7608" marB="0"/>
                </a:tc>
                <a:extLst>
                  <a:ext uri="{0D108BD9-81ED-4DB2-BD59-A6C34878D82A}">
                    <a16:rowId xmlns:a16="http://schemas.microsoft.com/office/drawing/2014/main" val="1777779468"/>
                  </a:ext>
                </a:extLst>
              </a:tr>
              <a:tr h="284051">
                <a:tc>
                  <a:txBody>
                    <a:bodyPr/>
                    <a:lstStyle/>
                    <a:p>
                      <a:pPr algn="l" fontAlgn="t"/>
                      <a:r>
                        <a:rPr lang="en-GB" sz="800" u="none" strike="noStrike">
                          <a:effectLst/>
                        </a:rPr>
                        <a:t>110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dirty="0">
                          <a:effectLst/>
                        </a:rPr>
                        <a:t>245</a:t>
                      </a:r>
                      <a:endParaRPr lang="en-GB" sz="800" b="0" i="0" u="none" strike="noStrike" dirty="0">
                        <a:effectLst/>
                        <a:latin typeface="Arial" panose="020B0604020202020204" pitchFamily="34" charset="0"/>
                      </a:endParaRPr>
                    </a:p>
                  </a:txBody>
                  <a:tcPr marL="7608" marR="7608" marT="7608"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dirty="0">
                          <a:effectLst/>
                        </a:rPr>
                        <a:t>Word_comment_resolution_2035_2125_2137_2163_2279_2010</a:t>
                      </a:r>
                      <a:endParaRPr lang="en-GB" sz="800" b="0" i="0" u="none" strike="noStrike" dirty="0">
                        <a:effectLst/>
                        <a:latin typeface="Arial" panose="020B0604020202020204" pitchFamily="34" charset="0"/>
                      </a:endParaRPr>
                    </a:p>
                  </a:txBody>
                  <a:tcPr marL="7608" marR="7608" marT="7608" marB="0"/>
                </a:tc>
                <a:tc>
                  <a:txBody>
                    <a:bodyPr/>
                    <a:lstStyle/>
                    <a:p>
                      <a:pPr algn="l" fontAlgn="t"/>
                      <a:r>
                        <a:rPr lang="en-GB" sz="800" u="none" strike="noStrike" dirty="0">
                          <a:effectLst/>
                        </a:rPr>
                        <a:t>Antonio de la Oliva (</a:t>
                      </a:r>
                      <a:r>
                        <a:rPr lang="en-GB" sz="800" u="none" strike="noStrike" dirty="0" err="1">
                          <a:effectLst/>
                        </a:rPr>
                        <a:t>InterDigital</a:t>
                      </a:r>
                      <a:r>
                        <a:rPr lang="en-GB" sz="800" u="none" strike="noStrike" dirty="0">
                          <a:effectLst/>
                        </a:rPr>
                        <a:t>, UC3M)</a:t>
                      </a:r>
                      <a:endParaRPr lang="en-GB" sz="800" b="0" i="0" u="none" strike="noStrike" dirty="0">
                        <a:effectLst/>
                        <a:latin typeface="Arial" panose="020B0604020202020204" pitchFamily="34" charset="0"/>
                      </a:endParaRPr>
                    </a:p>
                  </a:txBody>
                  <a:tcPr marL="7608" marR="7608" marT="7608" marB="0"/>
                </a:tc>
                <a:tc>
                  <a:txBody>
                    <a:bodyPr/>
                    <a:lstStyle/>
                    <a:p>
                      <a:pPr algn="l" fontAlgn="t"/>
                      <a:r>
                        <a:rPr lang="en-GB" sz="800" b="0" i="0" u="none" strike="noStrike">
                          <a:effectLst/>
                          <a:latin typeface="Arial" panose="020B0604020202020204" pitchFamily="34" charset="0"/>
                        </a:rPr>
                        <a:t>Will be 245r1</a:t>
                      </a:r>
                      <a:endParaRPr lang="en-GB" sz="800" b="0" i="0" u="none" strike="noStrike" dirty="0">
                        <a:effectLst/>
                        <a:latin typeface="Arial" panose="020B0604020202020204" pitchFamily="34" charset="0"/>
                      </a:endParaRPr>
                    </a:p>
                  </a:txBody>
                  <a:tcPr marL="7608" marR="7608" marT="7608" marB="0"/>
                </a:tc>
                <a:extLst>
                  <a:ext uri="{0D108BD9-81ED-4DB2-BD59-A6C34878D82A}">
                    <a16:rowId xmlns:a16="http://schemas.microsoft.com/office/drawing/2014/main" val="1945701531"/>
                  </a:ext>
                </a:extLst>
              </a:tr>
              <a:tr h="284051">
                <a:tc>
                  <a:txBody>
                    <a:bodyPr/>
                    <a:lstStyle/>
                    <a:p>
                      <a:pPr algn="l" fontAlgn="t"/>
                      <a:r>
                        <a:rPr lang="en-GB" sz="800" u="none" strike="noStrike">
                          <a:effectLst/>
                        </a:rPr>
                        <a:t>111</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246</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a:effectLst/>
                        </a:rPr>
                        <a:t>Excel_comment_resolution_2035_2125_2137_2163_2279_2010</a:t>
                      </a:r>
                      <a:endParaRPr lang="en-GB" sz="800" b="0" i="0" u="none" strike="noStrike">
                        <a:effectLst/>
                        <a:latin typeface="Arial" panose="020B0604020202020204" pitchFamily="34" charset="0"/>
                      </a:endParaRPr>
                    </a:p>
                  </a:txBody>
                  <a:tcPr marL="7608" marR="7608" marT="7608" marB="0"/>
                </a:tc>
                <a:tc>
                  <a:txBody>
                    <a:bodyPr/>
                    <a:lstStyle/>
                    <a:p>
                      <a:pPr algn="l" fontAlgn="t"/>
                      <a:r>
                        <a:rPr lang="en-GB" sz="800" u="none" strike="noStrike" dirty="0">
                          <a:effectLst/>
                        </a:rPr>
                        <a:t>Antonio de la Oliva (</a:t>
                      </a:r>
                      <a:r>
                        <a:rPr lang="en-GB" sz="800" u="none" strike="noStrike" dirty="0" err="1">
                          <a:effectLst/>
                        </a:rPr>
                        <a:t>InterDigital</a:t>
                      </a:r>
                      <a:r>
                        <a:rPr lang="en-GB" sz="800" u="none" strike="noStrike" dirty="0">
                          <a:effectLst/>
                        </a:rPr>
                        <a:t>, UC3M)</a:t>
                      </a:r>
                      <a:endParaRPr lang="en-GB" sz="800" b="0" i="0" u="none" strike="noStrike" dirty="0">
                        <a:effectLst/>
                        <a:latin typeface="Arial" panose="020B0604020202020204" pitchFamily="34" charset="0"/>
                      </a:endParaRPr>
                    </a:p>
                  </a:txBody>
                  <a:tcPr marL="7608" marR="7608" marT="7608" marB="0"/>
                </a:tc>
                <a:tc>
                  <a:txBody>
                    <a:bodyPr/>
                    <a:lstStyle/>
                    <a:p>
                      <a:pPr algn="l" fontAlgn="t"/>
                      <a:r>
                        <a:rPr lang="en-GB" sz="800" b="0" i="0" u="none" strike="noStrike" dirty="0">
                          <a:effectLst/>
                          <a:latin typeface="Arial" panose="020B0604020202020204" pitchFamily="34" charset="0"/>
                        </a:rPr>
                        <a:t>Will be 246r1</a:t>
                      </a:r>
                    </a:p>
                  </a:txBody>
                  <a:tcPr marL="7608" marR="7608" marT="7608" marB="0"/>
                </a:tc>
                <a:extLst>
                  <a:ext uri="{0D108BD9-81ED-4DB2-BD59-A6C34878D82A}">
                    <a16:rowId xmlns:a16="http://schemas.microsoft.com/office/drawing/2014/main" val="4043097048"/>
                  </a:ext>
                </a:extLst>
              </a:tr>
              <a:tr h="0">
                <a:tc>
                  <a:txBody>
                    <a:bodyPr/>
                    <a:lstStyle/>
                    <a:p>
                      <a:pPr algn="l" fontAlgn="t"/>
                      <a:r>
                        <a:rPr lang="en-GB" sz="800" b="0" i="0" u="none" strike="noStrike" dirty="0">
                          <a:effectLst/>
                          <a:latin typeface="Arial" panose="020B0604020202020204" pitchFamily="34" charset="0"/>
                        </a:rPr>
                        <a:t>120</a:t>
                      </a:r>
                    </a:p>
                  </a:txBody>
                  <a:tcPr marL="7608" marR="7608" marT="7608" marB="0"/>
                </a:tc>
                <a:tc>
                  <a:txBody>
                    <a:bodyPr/>
                    <a:lstStyle/>
                    <a:p>
                      <a:pPr algn="l" fontAlgn="t"/>
                      <a:r>
                        <a:rPr lang="en-GB" sz="800" b="0" i="0" u="none" strike="noStrike" dirty="0">
                          <a:effectLst/>
                          <a:latin typeface="Arial" panose="020B0604020202020204" pitchFamily="34" charset="0"/>
                        </a:rPr>
                        <a:t>2022</a:t>
                      </a:r>
                    </a:p>
                  </a:txBody>
                  <a:tcPr marL="7608" marR="7608" marT="7608" marB="0"/>
                </a:tc>
                <a:tc>
                  <a:txBody>
                    <a:bodyPr/>
                    <a:lstStyle/>
                    <a:p>
                      <a:pPr algn="l" fontAlgn="t"/>
                      <a:r>
                        <a:rPr lang="en-GB" sz="800" b="0" i="0" u="none" strike="noStrike" dirty="0">
                          <a:effectLst/>
                          <a:latin typeface="Arial" panose="020B0604020202020204" pitchFamily="34" charset="0"/>
                        </a:rPr>
                        <a:t>249</a:t>
                      </a:r>
                    </a:p>
                  </a:txBody>
                  <a:tcPr marL="7608" marR="7608" marT="7608" marB="0"/>
                </a:tc>
                <a:tc>
                  <a:txBody>
                    <a:bodyPr/>
                    <a:lstStyle/>
                    <a:p>
                      <a:pPr algn="l" fontAlgn="t"/>
                      <a:r>
                        <a:rPr lang="en-GB" sz="800" b="0" i="0" u="none" strike="noStrike" kern="1200" dirty="0">
                          <a:solidFill>
                            <a:schemeClr val="dk1"/>
                          </a:solidFill>
                          <a:effectLst/>
                          <a:latin typeface="Arial" panose="020B0604020202020204" pitchFamily="34" charset="0"/>
                          <a:ea typeface="+mn-ea"/>
                          <a:cs typeface="+mn-cs"/>
                        </a:rPr>
                        <a:t>0</a:t>
                      </a:r>
                    </a:p>
                  </a:txBody>
                  <a:tcPr marL="7608" marR="7608" marT="7608" marB="0"/>
                </a:tc>
                <a:tc>
                  <a:txBody>
                    <a:bodyPr/>
                    <a:lstStyle/>
                    <a:p>
                      <a:pPr algn="l" fontAlgn="t"/>
                      <a:r>
                        <a:rPr lang="en-GB" sz="800" b="0" i="0" u="none" strike="noStrike" kern="1200" dirty="0">
                          <a:solidFill>
                            <a:schemeClr val="dk1"/>
                          </a:solidFill>
                          <a:effectLst/>
                          <a:latin typeface="Arial" panose="020B0604020202020204" pitchFamily="34" charset="0"/>
                          <a:ea typeface="+mn-ea"/>
                          <a:cs typeface="+mn-cs"/>
                        </a:rPr>
                        <a:t>Discussion on CID 2074 - RNR</a:t>
                      </a:r>
                    </a:p>
                  </a:txBody>
                  <a:tcPr marL="7608" marR="7608" marT="7608" marB="0"/>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en-GB" sz="800" u="none" strike="noStrike" dirty="0">
                          <a:effectLst/>
                        </a:rPr>
                        <a:t>Antonio de la Oliva (</a:t>
                      </a:r>
                      <a:r>
                        <a:rPr lang="en-GB" sz="800" u="none" strike="noStrike" dirty="0" err="1">
                          <a:effectLst/>
                        </a:rPr>
                        <a:t>InterDigital</a:t>
                      </a:r>
                      <a:r>
                        <a:rPr lang="en-GB" sz="800" u="none" strike="noStrike" dirty="0">
                          <a:effectLst/>
                        </a:rPr>
                        <a:t>, UC3M)</a:t>
                      </a:r>
                      <a:endParaRPr lang="en-GB" sz="800" b="0" i="0" u="none" strike="noStrike" dirty="0">
                        <a:effectLst/>
                        <a:latin typeface="Arial" panose="020B0604020202020204" pitchFamily="34" charset="0"/>
                      </a:endParaRPr>
                    </a:p>
                  </a:txBody>
                  <a:tcPr marL="7608" marR="7608" marT="7608" marB="0"/>
                </a:tc>
                <a:tc>
                  <a:txBody>
                    <a:bodyPr/>
                    <a:lstStyle/>
                    <a:p>
                      <a:pPr algn="l" fontAlgn="t"/>
                      <a:endParaRPr lang="en-GB" sz="800" b="0" i="0" u="none" strike="noStrike" dirty="0">
                        <a:effectLst/>
                        <a:latin typeface="Arial" panose="020B0604020202020204" pitchFamily="34" charset="0"/>
                      </a:endParaRPr>
                    </a:p>
                  </a:txBody>
                  <a:tcPr marL="7608" marR="7608" marT="7608" marB="0"/>
                </a:tc>
                <a:extLst>
                  <a:ext uri="{0D108BD9-81ED-4DB2-BD59-A6C34878D82A}">
                    <a16:rowId xmlns:a16="http://schemas.microsoft.com/office/drawing/2014/main" val="3128877382"/>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3909</TotalTime>
  <Words>2646</Words>
  <Application>Microsoft Macintosh PowerPoint</Application>
  <PresentationFormat>On-screen Show (16:9)</PresentationFormat>
  <Paragraphs>377</Paragraphs>
  <Slides>30</Slides>
  <Notes>2</Notes>
  <HiddenSlides>4</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vt:lpstr>
      <vt:lpstr>Calibri</vt:lpstr>
      <vt:lpstr>Monotype Sorts</vt:lpstr>
      <vt:lpstr>Times New Roman</vt:lpstr>
      <vt:lpstr>802-11-BCS-Chair-Slides-Template</vt:lpstr>
      <vt:lpstr>Document</vt:lpstr>
      <vt:lpstr>Agenda TGbc Telco February 8,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Submissions</vt:lpstr>
      <vt:lpstr>Status Quo Comment Resolution process</vt:lpstr>
      <vt:lpstr>Status Quo comment resolution process</vt:lpstr>
      <vt:lpstr>AOB</vt:lpstr>
      <vt:lpstr>Adjourn</vt:lpstr>
      <vt:lpstr>Timeline</vt:lpstr>
      <vt:lpstr>Current TGbc Schedule (per Jan 2022 Interim)</vt:lpstr>
      <vt:lpstr>Current TGbc Schedule (Additions TG Chair and WG VC)</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372</cp:revision>
  <cp:lastPrinted>1601-01-01T00:00:00Z</cp:lastPrinted>
  <dcterms:created xsi:type="dcterms:W3CDTF">2020-02-25T15:01:23Z</dcterms:created>
  <dcterms:modified xsi:type="dcterms:W3CDTF">2022-02-08T15:38:32Z</dcterms:modified>
  <cp:category/>
</cp:coreProperties>
</file>