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3" r:id="rId4"/>
    <p:sldId id="269" r:id="rId5"/>
    <p:sldId id="267" r:id="rId6"/>
    <p:sldId id="268" r:id="rId7"/>
    <p:sldId id="270" r:id="rId8"/>
    <p:sldId id="273" r:id="rId9"/>
    <p:sldId id="271" r:id="rId10"/>
    <p:sldId id="275" r:id="rId11"/>
    <p:sldId id="274" r:id="rId12"/>
    <p:sldId id="276" r:id="rId13"/>
    <p:sldId id="264"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86" d="100"/>
          <a:sy n="86" d="100"/>
        </p:scale>
        <p:origin x="1382"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24631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3693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52941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20235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97254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19088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21467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33997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4114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Joseph Seok,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Seok, Self</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Joseph Seok,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Joseph Seok,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Joseph Seok, Self</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dirty="0"/>
              <a:t>Joseph Seok,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dirty="0"/>
              <a:t>Joseph Seok,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Joseph Seok,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Joseph Seok,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Seok, Self</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802.11-22/0293r0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09/11-09-0725-01-00aa-stream-classification-service-presentation.pp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1046-14-00be-prioritized-edca-channel-access-slot-managemen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April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Joseph Seok, Self</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End-to-End QoS Measurement</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2022-04-03</a:t>
            </a:r>
          </a:p>
        </p:txBody>
      </p:sp>
      <p:graphicFrame>
        <p:nvGraphicFramePr>
          <p:cNvPr id="3075" name="Object 3"/>
          <p:cNvGraphicFramePr>
            <a:graphicFrameLocks noChangeAspect="1"/>
          </p:cNvGraphicFramePr>
          <p:nvPr>
            <p:extLst>
              <p:ext uri="{D42A27DB-BD31-4B8C-83A1-F6EECF244321}">
                <p14:modId xmlns:p14="http://schemas.microsoft.com/office/powerpoint/2010/main" val="2676904145"/>
              </p:ext>
            </p:extLst>
          </p:nvPr>
        </p:nvGraphicFramePr>
        <p:xfrm>
          <a:off x="514350" y="2276475"/>
          <a:ext cx="8143875" cy="2714625"/>
        </p:xfrm>
        <a:graphic>
          <a:graphicData uri="http://schemas.openxmlformats.org/presentationml/2006/ole">
            <mc:AlternateContent xmlns:mc="http://schemas.openxmlformats.org/markup-compatibility/2006">
              <mc:Choice xmlns:v="urn:schemas-microsoft-com:vml" Requires="v">
                <p:oleObj spid="_x0000_s1054" name="Document" r:id="rId4" imgW="8247731" imgH="2753848" progId="Word.Document.8">
                  <p:embed/>
                </p:oleObj>
              </mc:Choice>
              <mc:Fallback>
                <p:oleObj name="Document" r:id="rId4" imgW="8247731" imgH="2753848" progId="Word.Document.8">
                  <p:embed/>
                  <p:pic>
                    <p:nvPicPr>
                      <p:cNvPr id="3075" name="Object 3"/>
                      <p:cNvPicPr>
                        <a:picLocks noChangeAspect="1" noChangeArrowheads="1"/>
                      </p:cNvPicPr>
                      <p:nvPr/>
                    </p:nvPicPr>
                    <p:blipFill>
                      <a:blip r:embed="rId5"/>
                      <a:srcRect/>
                      <a:stretch>
                        <a:fillRect/>
                      </a:stretch>
                    </p:blipFill>
                    <p:spPr bwMode="auto">
                      <a:xfrm>
                        <a:off x="514350" y="2276475"/>
                        <a:ext cx="8143875" cy="27146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April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Joseph Seok, Self</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End-to-End QoS Measurement</a:t>
            </a:r>
          </a:p>
        </p:txBody>
      </p:sp>
      <p:sp>
        <p:nvSpPr>
          <p:cNvPr id="4098" name="Rectangle 2"/>
          <p:cNvSpPr>
            <a:spLocks noGrp="1" noChangeArrowheads="1"/>
          </p:cNvSpPr>
          <p:nvPr>
            <p:ph type="body" idx="1"/>
          </p:nvPr>
        </p:nvSpPr>
        <p:spPr>
          <a:xfrm>
            <a:off x="685800" y="1981200"/>
            <a:ext cx="7772400" cy="4114800"/>
          </a:xfrm>
          <a:ln/>
        </p:spPr>
        <p:txBody>
          <a:bodyPr/>
          <a:lstStyle/>
          <a:p>
            <a:pPr marL="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the below example, the end-to-end latency measured by the ICMP 1-4 packets may overestimate the actual end-to-end latency value.</a:t>
            </a:r>
          </a:p>
          <a:p>
            <a:pPr marL="400050" lvl="1" algn="just">
              <a:buFont typeface="Courier New" panose="02070309020205020404" pitchFamily="49" charset="0"/>
              <a:buChar char="o"/>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This is because the real time packet belonging to the traffic stream on which the QoS management mechanism (like the restricted TWT)  is applied can be treated with high priority.</a:t>
            </a:r>
            <a:endParaRPr lang="en-GB" sz="1800" dirty="0"/>
          </a:p>
          <a:p>
            <a:pPr marL="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p>
        </p:txBody>
      </p:sp>
      <p:sp>
        <p:nvSpPr>
          <p:cNvPr id="2" name="Rectangle 1">
            <a:extLst>
              <a:ext uri="{FF2B5EF4-FFF2-40B4-BE49-F238E27FC236}">
                <a16:creationId xmlns:a16="http://schemas.microsoft.com/office/drawing/2014/main" id="{D4FF2169-F726-457F-B1BA-8EEAEF848385}"/>
              </a:ext>
            </a:extLst>
          </p:cNvPr>
          <p:cNvSpPr/>
          <p:nvPr/>
        </p:nvSpPr>
        <p:spPr bwMode="auto">
          <a:xfrm>
            <a:off x="76201" y="5077897"/>
            <a:ext cx="10668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Real Time 6</a:t>
            </a:r>
            <a:endParaRPr kumimoji="0" lang="es-US" sz="1400" b="0" i="0" u="none" strike="noStrike" cap="none" normalizeH="0" baseline="0" dirty="0">
              <a:ln>
                <a:noFill/>
              </a:ln>
              <a:solidFill>
                <a:schemeClr val="bg1"/>
              </a:solidFill>
              <a:effectLst/>
              <a:latin typeface="Times New Roman" pitchFamily="16" charset="0"/>
              <a:ea typeface="MS Gothic" charset="-128"/>
            </a:endParaRPr>
          </a:p>
        </p:txBody>
      </p:sp>
      <p:sp>
        <p:nvSpPr>
          <p:cNvPr id="3" name="Right Brace 2">
            <a:extLst>
              <a:ext uri="{FF2B5EF4-FFF2-40B4-BE49-F238E27FC236}">
                <a16:creationId xmlns:a16="http://schemas.microsoft.com/office/drawing/2014/main" id="{C3C03494-9838-4A3C-A5BC-59BA5E22BAF9}"/>
              </a:ext>
            </a:extLst>
          </p:cNvPr>
          <p:cNvSpPr/>
          <p:nvPr/>
        </p:nvSpPr>
        <p:spPr bwMode="auto">
          <a:xfrm rot="16200000">
            <a:off x="1608339" y="3271439"/>
            <a:ext cx="228600" cy="329287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s-US" sz="2400" b="0" i="0" u="none" strike="noStrike" cap="none" normalizeH="0" baseline="0">
              <a:ln>
                <a:noFill/>
              </a:ln>
              <a:solidFill>
                <a:schemeClr val="bg1"/>
              </a:solidFill>
              <a:effectLst/>
              <a:latin typeface="Times New Roman" pitchFamily="16" charset="0"/>
              <a:ea typeface="MS Gothic" charset="-128"/>
            </a:endParaRPr>
          </a:p>
        </p:txBody>
      </p:sp>
      <p:sp>
        <p:nvSpPr>
          <p:cNvPr id="10" name="TextBox 9">
            <a:extLst>
              <a:ext uri="{FF2B5EF4-FFF2-40B4-BE49-F238E27FC236}">
                <a16:creationId xmlns:a16="http://schemas.microsoft.com/office/drawing/2014/main" id="{C945DF43-6D24-4B1E-ADE0-962F37AD289B}"/>
              </a:ext>
            </a:extLst>
          </p:cNvPr>
          <p:cNvSpPr txBox="1"/>
          <p:nvPr/>
        </p:nvSpPr>
        <p:spPr>
          <a:xfrm>
            <a:off x="1051961" y="4495800"/>
            <a:ext cx="1260281" cy="307777"/>
          </a:xfrm>
          <a:prstGeom prst="rect">
            <a:avLst/>
          </a:prstGeom>
          <a:noFill/>
        </p:spPr>
        <p:txBody>
          <a:bodyPr wrap="none" rtlCol="0">
            <a:spAutoFit/>
          </a:bodyPr>
          <a:lstStyle/>
          <a:p>
            <a:r>
              <a:rPr lang="en-US" sz="1400" b="1" dirty="0">
                <a:solidFill>
                  <a:schemeClr val="tx1"/>
                </a:solidFill>
              </a:rPr>
              <a:t>High Priority </a:t>
            </a:r>
            <a:endParaRPr lang="es-US" sz="1400" b="1" dirty="0">
              <a:solidFill>
                <a:schemeClr val="tx1"/>
              </a:solidFill>
            </a:endParaRPr>
          </a:p>
        </p:txBody>
      </p:sp>
      <p:sp>
        <p:nvSpPr>
          <p:cNvPr id="16" name="Right Brace 15">
            <a:extLst>
              <a:ext uri="{FF2B5EF4-FFF2-40B4-BE49-F238E27FC236}">
                <a16:creationId xmlns:a16="http://schemas.microsoft.com/office/drawing/2014/main" id="{8D7705E5-3579-4B0E-B274-A783FA52A131}"/>
              </a:ext>
            </a:extLst>
          </p:cNvPr>
          <p:cNvSpPr/>
          <p:nvPr/>
        </p:nvSpPr>
        <p:spPr bwMode="auto">
          <a:xfrm rot="16200000">
            <a:off x="1562101" y="4283929"/>
            <a:ext cx="228600" cy="32004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s-US" sz="2400" b="0" i="0" u="none" strike="noStrike" cap="none" normalizeH="0" baseline="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B567161F-7DB1-4C8F-BD27-06C20272D75F}"/>
              </a:ext>
            </a:extLst>
          </p:cNvPr>
          <p:cNvSpPr txBox="1"/>
          <p:nvPr/>
        </p:nvSpPr>
        <p:spPr>
          <a:xfrm>
            <a:off x="1051961" y="5462052"/>
            <a:ext cx="1221809" cy="307777"/>
          </a:xfrm>
          <a:prstGeom prst="rect">
            <a:avLst/>
          </a:prstGeom>
          <a:noFill/>
        </p:spPr>
        <p:txBody>
          <a:bodyPr wrap="none" rtlCol="0">
            <a:spAutoFit/>
          </a:bodyPr>
          <a:lstStyle/>
          <a:p>
            <a:r>
              <a:rPr lang="en-US" sz="1400" b="1" dirty="0">
                <a:solidFill>
                  <a:schemeClr val="tx1"/>
                </a:solidFill>
              </a:rPr>
              <a:t>Low Priority </a:t>
            </a:r>
            <a:endParaRPr lang="es-US" sz="1400" b="1" dirty="0">
              <a:solidFill>
                <a:schemeClr val="tx1"/>
              </a:solidFill>
            </a:endParaRPr>
          </a:p>
        </p:txBody>
      </p:sp>
      <p:sp>
        <p:nvSpPr>
          <p:cNvPr id="18" name="Rectangle 17">
            <a:extLst>
              <a:ext uri="{FF2B5EF4-FFF2-40B4-BE49-F238E27FC236}">
                <a16:creationId xmlns:a16="http://schemas.microsoft.com/office/drawing/2014/main" id="{89F9B45B-9BDD-487F-AB5E-E45013247906}"/>
              </a:ext>
            </a:extLst>
          </p:cNvPr>
          <p:cNvSpPr/>
          <p:nvPr/>
        </p:nvSpPr>
        <p:spPr bwMode="auto">
          <a:xfrm>
            <a:off x="1189239" y="5077897"/>
            <a:ext cx="10668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Real Time 5</a:t>
            </a:r>
            <a:endParaRPr kumimoji="0" lang="es-US" sz="14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9F8E75C5-E09E-49CD-8B43-50D33B0D0126}"/>
              </a:ext>
            </a:extLst>
          </p:cNvPr>
          <p:cNvSpPr/>
          <p:nvPr/>
        </p:nvSpPr>
        <p:spPr bwMode="auto">
          <a:xfrm>
            <a:off x="2302277" y="5069483"/>
            <a:ext cx="10668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Real Time 4</a:t>
            </a:r>
            <a:endParaRPr kumimoji="0" lang="es-US" sz="1400" b="0" i="0" u="none" strike="noStrike" cap="none" normalizeH="0" baseline="0" dirty="0">
              <a:ln>
                <a:noFill/>
              </a:ln>
              <a:solidFill>
                <a:schemeClr val="bg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8C7F840D-A9CF-4A23-AAFD-06C4008C44C3}"/>
              </a:ext>
            </a:extLst>
          </p:cNvPr>
          <p:cNvSpPr/>
          <p:nvPr/>
        </p:nvSpPr>
        <p:spPr bwMode="auto">
          <a:xfrm>
            <a:off x="76201" y="6047304"/>
            <a:ext cx="10668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ICMP 4</a:t>
            </a:r>
            <a:endParaRPr kumimoji="0" lang="es-US" sz="1400" b="0" i="0" u="none" strike="noStrike" cap="none" normalizeH="0" baseline="0" dirty="0">
              <a:ln>
                <a:noFill/>
              </a:ln>
              <a:solidFill>
                <a:schemeClr val="bg1"/>
              </a:solidFill>
              <a:effectLst/>
              <a:latin typeface="Times New Roman" pitchFamily="16" charset="0"/>
              <a:ea typeface="MS Gothic" charset="-128"/>
            </a:endParaRPr>
          </a:p>
        </p:txBody>
      </p:sp>
      <p:sp>
        <p:nvSpPr>
          <p:cNvPr id="21" name="Rectangle 20">
            <a:extLst>
              <a:ext uri="{FF2B5EF4-FFF2-40B4-BE49-F238E27FC236}">
                <a16:creationId xmlns:a16="http://schemas.microsoft.com/office/drawing/2014/main" id="{0200BCBA-4529-4996-B2D5-643BB5266ED2}"/>
              </a:ext>
            </a:extLst>
          </p:cNvPr>
          <p:cNvSpPr/>
          <p:nvPr/>
        </p:nvSpPr>
        <p:spPr bwMode="auto">
          <a:xfrm>
            <a:off x="1189239" y="6049949"/>
            <a:ext cx="10668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ICMP 3</a:t>
            </a:r>
            <a:endParaRPr kumimoji="0" lang="es-US" sz="14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3C1CE05-858E-4D62-BDEA-3E0FF39506D9}"/>
              </a:ext>
            </a:extLst>
          </p:cNvPr>
          <p:cNvSpPr/>
          <p:nvPr/>
        </p:nvSpPr>
        <p:spPr bwMode="auto">
          <a:xfrm>
            <a:off x="2302277" y="6051282"/>
            <a:ext cx="10668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ICMP 2</a:t>
            </a:r>
            <a:endParaRPr kumimoji="0" lang="es-US" sz="1400" b="0" i="0" u="none" strike="noStrike" cap="none" normalizeH="0" baseline="0" dirty="0">
              <a:ln>
                <a:noFill/>
              </a:ln>
              <a:solidFill>
                <a:schemeClr val="bg1"/>
              </a:solidFill>
              <a:effectLst/>
              <a:latin typeface="Times New Roman" pitchFamily="16" charset="0"/>
              <a:ea typeface="MS Gothic" charset="-128"/>
            </a:endParaRPr>
          </a:p>
        </p:txBody>
      </p:sp>
      <p:sp>
        <p:nvSpPr>
          <p:cNvPr id="11" name="Arrow: Curved Left 10">
            <a:extLst>
              <a:ext uri="{FF2B5EF4-FFF2-40B4-BE49-F238E27FC236}">
                <a16:creationId xmlns:a16="http://schemas.microsoft.com/office/drawing/2014/main" id="{0A80F12C-229C-4113-8627-253C20D35D7A}"/>
              </a:ext>
            </a:extLst>
          </p:cNvPr>
          <p:cNvSpPr/>
          <p:nvPr/>
        </p:nvSpPr>
        <p:spPr bwMode="auto">
          <a:xfrm rot="16200000">
            <a:off x="2990751" y="5566815"/>
            <a:ext cx="1223388" cy="262717"/>
          </a:xfrm>
          <a:prstGeom prst="curvedLef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s-US" sz="2400" b="0" i="0" u="none" strike="noStrike" cap="none" normalizeH="0" baseline="0">
              <a:ln>
                <a:noFill/>
              </a:ln>
              <a:solidFill>
                <a:schemeClr val="bg1"/>
              </a:solidFill>
              <a:effectLst/>
              <a:latin typeface="Times New Roman" pitchFamily="16" charset="0"/>
              <a:ea typeface="MS Gothic" charset="-128"/>
            </a:endParaRPr>
          </a:p>
        </p:txBody>
      </p:sp>
      <p:cxnSp>
        <p:nvCxnSpPr>
          <p:cNvPr id="23" name="Straight Connector 22">
            <a:extLst>
              <a:ext uri="{FF2B5EF4-FFF2-40B4-BE49-F238E27FC236}">
                <a16:creationId xmlns:a16="http://schemas.microsoft.com/office/drawing/2014/main" id="{93FF93BD-6A1C-4F4D-83BB-281E4B77CB29}"/>
              </a:ext>
            </a:extLst>
          </p:cNvPr>
          <p:cNvCxnSpPr>
            <a:cxnSpLocks/>
          </p:cNvCxnSpPr>
          <p:nvPr/>
        </p:nvCxnSpPr>
        <p:spPr bwMode="auto">
          <a:xfrm>
            <a:off x="3806313" y="5698173"/>
            <a:ext cx="5275723"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5" name="TextBox 24">
            <a:extLst>
              <a:ext uri="{FF2B5EF4-FFF2-40B4-BE49-F238E27FC236}">
                <a16:creationId xmlns:a16="http://schemas.microsoft.com/office/drawing/2014/main" id="{91316532-8DF3-49FC-94BF-A579187C21EE}"/>
              </a:ext>
            </a:extLst>
          </p:cNvPr>
          <p:cNvSpPr txBox="1"/>
          <p:nvPr/>
        </p:nvSpPr>
        <p:spPr>
          <a:xfrm>
            <a:off x="8052554" y="5687497"/>
            <a:ext cx="1011559" cy="307777"/>
          </a:xfrm>
          <a:prstGeom prst="rect">
            <a:avLst/>
          </a:prstGeom>
          <a:noFill/>
        </p:spPr>
        <p:txBody>
          <a:bodyPr wrap="none" rtlCol="0">
            <a:spAutoFit/>
          </a:bodyPr>
          <a:lstStyle/>
          <a:p>
            <a:r>
              <a:rPr lang="en-US" sz="1400" b="1" dirty="0">
                <a:solidFill>
                  <a:schemeClr val="tx1"/>
                </a:solidFill>
              </a:rPr>
              <a:t>802.11 link</a:t>
            </a:r>
            <a:endParaRPr lang="es-US" sz="1400" b="1" dirty="0">
              <a:solidFill>
                <a:schemeClr val="tx1"/>
              </a:solidFill>
            </a:endParaRPr>
          </a:p>
        </p:txBody>
      </p:sp>
      <p:sp>
        <p:nvSpPr>
          <p:cNvPr id="32" name="Rectangle 31">
            <a:extLst>
              <a:ext uri="{FF2B5EF4-FFF2-40B4-BE49-F238E27FC236}">
                <a16:creationId xmlns:a16="http://schemas.microsoft.com/office/drawing/2014/main" id="{8ABEFD0C-86F4-4816-BB7D-0FA0B7C74678}"/>
              </a:ext>
            </a:extLst>
          </p:cNvPr>
          <p:cNvSpPr/>
          <p:nvPr/>
        </p:nvSpPr>
        <p:spPr bwMode="auto">
          <a:xfrm>
            <a:off x="8015236" y="5399941"/>
            <a:ext cx="1066800" cy="30777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Real Time 1</a:t>
            </a:r>
            <a:endParaRPr kumimoji="0" lang="es-US" sz="1400" b="0" i="0" u="none" strike="noStrike" cap="none" normalizeH="0" baseline="0" dirty="0">
              <a:ln>
                <a:noFill/>
              </a:ln>
              <a:solidFill>
                <a:schemeClr val="bg1"/>
              </a:solidFill>
              <a:effectLst/>
              <a:latin typeface="Times New Roman" pitchFamily="16" charset="0"/>
              <a:ea typeface="MS Gothic" charset="-128"/>
            </a:endParaRPr>
          </a:p>
        </p:txBody>
      </p:sp>
      <p:sp>
        <p:nvSpPr>
          <p:cNvPr id="33" name="Rectangle 32">
            <a:extLst>
              <a:ext uri="{FF2B5EF4-FFF2-40B4-BE49-F238E27FC236}">
                <a16:creationId xmlns:a16="http://schemas.microsoft.com/office/drawing/2014/main" id="{B6BEB8B3-FFAA-4308-9785-4F9B85546A08}"/>
              </a:ext>
            </a:extLst>
          </p:cNvPr>
          <p:cNvSpPr/>
          <p:nvPr/>
        </p:nvSpPr>
        <p:spPr bwMode="auto">
          <a:xfrm>
            <a:off x="6608626" y="5393373"/>
            <a:ext cx="10668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Real Time 2</a:t>
            </a:r>
            <a:endParaRPr kumimoji="0" lang="es-US" sz="1400" b="0" i="0" u="none" strike="noStrike" cap="none" normalizeH="0" baseline="0" dirty="0">
              <a:ln>
                <a:noFill/>
              </a:ln>
              <a:solidFill>
                <a:schemeClr val="bg1"/>
              </a:solidFill>
              <a:effectLst/>
              <a:latin typeface="Times New Roman" pitchFamily="16" charset="0"/>
              <a:ea typeface="MS Gothic" charset="-128"/>
            </a:endParaRPr>
          </a:p>
        </p:txBody>
      </p:sp>
      <p:sp>
        <p:nvSpPr>
          <p:cNvPr id="34" name="Rectangle 33">
            <a:extLst>
              <a:ext uri="{FF2B5EF4-FFF2-40B4-BE49-F238E27FC236}">
                <a16:creationId xmlns:a16="http://schemas.microsoft.com/office/drawing/2014/main" id="{6AF6FCB4-2DE0-44CF-96FF-B0967292E0E2}"/>
              </a:ext>
            </a:extLst>
          </p:cNvPr>
          <p:cNvSpPr/>
          <p:nvPr/>
        </p:nvSpPr>
        <p:spPr bwMode="auto">
          <a:xfrm>
            <a:off x="5224703" y="5393373"/>
            <a:ext cx="10668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Real Time 3</a:t>
            </a:r>
            <a:endParaRPr kumimoji="0" lang="es-US" sz="1400" b="0" i="0" u="none" strike="noStrike" cap="none" normalizeH="0" baseline="0" dirty="0">
              <a:ln>
                <a:noFill/>
              </a:ln>
              <a:solidFill>
                <a:schemeClr val="bg1"/>
              </a:solidFill>
              <a:effectLst/>
              <a:latin typeface="Times New Roman" pitchFamily="16" charset="0"/>
              <a:ea typeface="MS Gothic" charset="-128"/>
            </a:endParaRPr>
          </a:p>
        </p:txBody>
      </p:sp>
      <p:sp>
        <p:nvSpPr>
          <p:cNvPr id="38" name="Rectangle 37">
            <a:extLst>
              <a:ext uri="{FF2B5EF4-FFF2-40B4-BE49-F238E27FC236}">
                <a16:creationId xmlns:a16="http://schemas.microsoft.com/office/drawing/2014/main" id="{53788DD7-DBCB-4ECB-92DE-883488815367}"/>
              </a:ext>
            </a:extLst>
          </p:cNvPr>
          <p:cNvSpPr/>
          <p:nvPr/>
        </p:nvSpPr>
        <p:spPr bwMode="auto">
          <a:xfrm>
            <a:off x="3840780" y="5395913"/>
            <a:ext cx="1066800" cy="3048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t>ICMP 1</a:t>
            </a:r>
            <a:endParaRPr kumimoji="0" lang="es-US" sz="1400" b="0" i="0" u="none" strike="noStrike" cap="none" normalizeH="0" baseline="0" dirty="0">
              <a:ln>
                <a:noFill/>
              </a:ln>
              <a:solidFill>
                <a:schemeClr val="bg1"/>
              </a:solidFill>
              <a:effectLst/>
              <a:latin typeface="Times New Roman" pitchFamily="16" charset="0"/>
              <a:ea typeface="MS Gothic" charset="-128"/>
            </a:endParaRPr>
          </a:p>
        </p:txBody>
      </p:sp>
      <p:sp>
        <p:nvSpPr>
          <p:cNvPr id="37" name="Trapezoid 36">
            <a:extLst>
              <a:ext uri="{FF2B5EF4-FFF2-40B4-BE49-F238E27FC236}">
                <a16:creationId xmlns:a16="http://schemas.microsoft.com/office/drawing/2014/main" id="{0B078FCD-4D2B-4D21-BB74-2F93CCF43283}"/>
              </a:ext>
            </a:extLst>
          </p:cNvPr>
          <p:cNvSpPr/>
          <p:nvPr/>
        </p:nvSpPr>
        <p:spPr bwMode="auto">
          <a:xfrm>
            <a:off x="5154050" y="5374283"/>
            <a:ext cx="1197458" cy="323890"/>
          </a:xfrm>
          <a:prstGeom prst="trapezoid">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s-US" sz="2400" b="0" i="0" u="none" strike="noStrike" cap="none" normalizeH="0" baseline="0">
              <a:ln>
                <a:noFill/>
              </a:ln>
              <a:solidFill>
                <a:schemeClr val="bg1"/>
              </a:solidFill>
              <a:effectLst/>
              <a:latin typeface="Times New Roman" pitchFamily="16" charset="0"/>
              <a:ea typeface="MS Gothic" charset="-128"/>
            </a:endParaRPr>
          </a:p>
        </p:txBody>
      </p:sp>
      <p:sp>
        <p:nvSpPr>
          <p:cNvPr id="41" name="Trapezoid 40">
            <a:extLst>
              <a:ext uri="{FF2B5EF4-FFF2-40B4-BE49-F238E27FC236}">
                <a16:creationId xmlns:a16="http://schemas.microsoft.com/office/drawing/2014/main" id="{7C982BBB-39DE-4458-8DCD-D9CE910E4F34}"/>
              </a:ext>
            </a:extLst>
          </p:cNvPr>
          <p:cNvSpPr/>
          <p:nvPr/>
        </p:nvSpPr>
        <p:spPr bwMode="auto">
          <a:xfrm>
            <a:off x="6550296" y="5374283"/>
            <a:ext cx="1197458" cy="323890"/>
          </a:xfrm>
          <a:prstGeom prst="trapezoid">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s-US" sz="2400" b="0" i="0" u="none" strike="noStrike" cap="none" normalizeH="0" baseline="0">
              <a:ln>
                <a:noFill/>
              </a:ln>
              <a:solidFill>
                <a:schemeClr val="bg1"/>
              </a:solidFill>
              <a:effectLst/>
              <a:latin typeface="Times New Roman" pitchFamily="16" charset="0"/>
              <a:ea typeface="MS Gothic" charset="-128"/>
            </a:endParaRPr>
          </a:p>
        </p:txBody>
      </p:sp>
      <p:sp>
        <p:nvSpPr>
          <p:cNvPr id="42" name="Trapezoid 41">
            <a:extLst>
              <a:ext uri="{FF2B5EF4-FFF2-40B4-BE49-F238E27FC236}">
                <a16:creationId xmlns:a16="http://schemas.microsoft.com/office/drawing/2014/main" id="{A51C24E9-BDAA-4058-A3C2-7B2363A78C80}"/>
              </a:ext>
            </a:extLst>
          </p:cNvPr>
          <p:cNvSpPr/>
          <p:nvPr/>
        </p:nvSpPr>
        <p:spPr bwMode="auto">
          <a:xfrm>
            <a:off x="7946542" y="5374283"/>
            <a:ext cx="1197458" cy="333435"/>
          </a:xfrm>
          <a:prstGeom prst="trapezoid">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s-US" sz="2400" b="0" i="0" u="none" strike="noStrike" cap="none" normalizeH="0" baseline="0">
              <a:ln>
                <a:noFill/>
              </a:ln>
              <a:solidFill>
                <a:schemeClr val="bg1"/>
              </a:solidFill>
              <a:effectLst/>
              <a:latin typeface="Times New Roman" pitchFamily="16" charset="0"/>
              <a:ea typeface="MS Gothic" charset="-128"/>
            </a:endParaRPr>
          </a:p>
        </p:txBody>
      </p:sp>
      <p:sp>
        <p:nvSpPr>
          <p:cNvPr id="39" name="TextBox 38">
            <a:extLst>
              <a:ext uri="{FF2B5EF4-FFF2-40B4-BE49-F238E27FC236}">
                <a16:creationId xmlns:a16="http://schemas.microsoft.com/office/drawing/2014/main" id="{5623E3E0-13BC-432F-872E-55FC527FF7B3}"/>
              </a:ext>
            </a:extLst>
          </p:cNvPr>
          <p:cNvSpPr txBox="1"/>
          <p:nvPr/>
        </p:nvSpPr>
        <p:spPr>
          <a:xfrm>
            <a:off x="6340840" y="4922520"/>
            <a:ext cx="1583960" cy="307777"/>
          </a:xfrm>
          <a:prstGeom prst="rect">
            <a:avLst/>
          </a:prstGeom>
          <a:noFill/>
        </p:spPr>
        <p:txBody>
          <a:bodyPr wrap="none" rtlCol="0">
            <a:spAutoFit/>
          </a:bodyPr>
          <a:lstStyle/>
          <a:p>
            <a:r>
              <a:rPr lang="en-US" sz="1400" dirty="0">
                <a:solidFill>
                  <a:schemeClr val="tx1"/>
                </a:solidFill>
              </a:rPr>
              <a:t>Restricted TWT SP</a:t>
            </a:r>
            <a:endParaRPr lang="es-US" sz="1400" dirty="0">
              <a:solidFill>
                <a:schemeClr val="tx1"/>
              </a:solidFill>
            </a:endParaRPr>
          </a:p>
        </p:txBody>
      </p:sp>
      <p:cxnSp>
        <p:nvCxnSpPr>
          <p:cNvPr id="43" name="Straight Arrow Connector 42">
            <a:extLst>
              <a:ext uri="{FF2B5EF4-FFF2-40B4-BE49-F238E27FC236}">
                <a16:creationId xmlns:a16="http://schemas.microsoft.com/office/drawing/2014/main" id="{806F5913-42DB-4CD6-ACB3-EDA83DF3DFDD}"/>
              </a:ext>
            </a:extLst>
          </p:cNvPr>
          <p:cNvCxnSpPr>
            <a:cxnSpLocks/>
          </p:cNvCxnSpPr>
          <p:nvPr/>
        </p:nvCxnSpPr>
        <p:spPr bwMode="auto">
          <a:xfrm>
            <a:off x="5104758" y="5230297"/>
            <a:ext cx="1296042"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cxnSp>
        <p:nvCxnSpPr>
          <p:cNvPr id="47" name="Straight Arrow Connector 46">
            <a:extLst>
              <a:ext uri="{FF2B5EF4-FFF2-40B4-BE49-F238E27FC236}">
                <a16:creationId xmlns:a16="http://schemas.microsoft.com/office/drawing/2014/main" id="{A1780E58-BCD2-49FD-9970-A55D97F83FEC}"/>
              </a:ext>
            </a:extLst>
          </p:cNvPr>
          <p:cNvCxnSpPr>
            <a:cxnSpLocks/>
          </p:cNvCxnSpPr>
          <p:nvPr/>
        </p:nvCxnSpPr>
        <p:spPr bwMode="auto">
          <a:xfrm>
            <a:off x="6477000" y="5230297"/>
            <a:ext cx="1296042"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cxnSp>
        <p:nvCxnSpPr>
          <p:cNvPr id="48" name="Straight Arrow Connector 47">
            <a:extLst>
              <a:ext uri="{FF2B5EF4-FFF2-40B4-BE49-F238E27FC236}">
                <a16:creationId xmlns:a16="http://schemas.microsoft.com/office/drawing/2014/main" id="{AD9612D1-9DEC-4601-99AC-7C904E79C4B9}"/>
              </a:ext>
            </a:extLst>
          </p:cNvPr>
          <p:cNvCxnSpPr>
            <a:cxnSpLocks/>
          </p:cNvCxnSpPr>
          <p:nvPr/>
        </p:nvCxnSpPr>
        <p:spPr bwMode="auto">
          <a:xfrm>
            <a:off x="7848600" y="5230297"/>
            <a:ext cx="1296042"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Tree>
    <p:extLst>
      <p:ext uri="{BB962C8B-B14F-4D97-AF65-F5344CB8AC3E}">
        <p14:creationId xmlns:p14="http://schemas.microsoft.com/office/powerpoint/2010/main" val="1124778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April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Joseph Seok, Self</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End-to-End QoS Measurement</a:t>
            </a:r>
          </a:p>
        </p:txBody>
      </p:sp>
      <p:sp>
        <p:nvSpPr>
          <p:cNvPr id="4098" name="Rectangle 2"/>
          <p:cNvSpPr>
            <a:spLocks noGrp="1" noChangeArrowheads="1"/>
          </p:cNvSpPr>
          <p:nvPr>
            <p:ph type="body" idx="1"/>
          </p:nvPr>
        </p:nvSpPr>
        <p:spPr>
          <a:xfrm>
            <a:off x="685800" y="1981200"/>
            <a:ext cx="7772400" cy="4114800"/>
          </a:xfrm>
          <a:ln/>
        </p:spPr>
        <p:txBody>
          <a:bodyPr/>
          <a:lstStyle/>
          <a:p>
            <a:pPr marL="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Proposed Solution:</a:t>
            </a:r>
          </a:p>
          <a:p>
            <a:pPr marL="457200" lvl="1" indent="-342900" algn="just">
              <a:buFont typeface="Courier New" panose="02070309020205020404" pitchFamily="49" charset="0"/>
              <a:buChar char="o"/>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packets used by end-to-end QoS measurement have to be classified into the same traffic stream.</a:t>
            </a:r>
          </a:p>
          <a:p>
            <a:pPr marL="457200" lvl="1" indent="-342900" algn="just">
              <a:buFont typeface="Courier New" panose="02070309020205020404" pitchFamily="49" charset="0"/>
              <a:buChar char="o"/>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For this purpose, the STA provides the TCLAS filters for both a real time packet and an end-to-end QoS measurement packet to define the traffic stream. </a:t>
            </a:r>
            <a:endParaRPr lang="en-GB" dirty="0"/>
          </a:p>
        </p:txBody>
      </p:sp>
    </p:spTree>
    <p:extLst>
      <p:ext uri="{BB962C8B-B14F-4D97-AF65-F5344CB8AC3E}">
        <p14:creationId xmlns:p14="http://schemas.microsoft.com/office/powerpoint/2010/main" val="3835707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dirty="0"/>
              <a:t>Joseph Seok, Self</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Conclusion</a:t>
            </a:r>
          </a:p>
        </p:txBody>
      </p:sp>
      <p:sp>
        <p:nvSpPr>
          <p:cNvPr id="7" name="Date Placeholder 3">
            <a:extLst>
              <a:ext uri="{FF2B5EF4-FFF2-40B4-BE49-F238E27FC236}">
                <a16:creationId xmlns:a16="http://schemas.microsoft.com/office/drawing/2014/main" id="{8E7F0540-E1F7-44E6-9EE5-ABB7330FEC4E}"/>
              </a:ext>
            </a:extLst>
          </p:cNvPr>
          <p:cNvSpPr>
            <a:spLocks noGrp="1"/>
          </p:cNvSpPr>
          <p:nvPr>
            <p:ph type="dt" idx="15"/>
          </p:nvPr>
        </p:nvSpPr>
        <p:spPr>
          <a:xfrm>
            <a:off x="696912" y="333375"/>
            <a:ext cx="2303451" cy="273050"/>
          </a:xfrm>
        </p:spPr>
        <p:txBody>
          <a:bodyPr/>
          <a:lstStyle/>
          <a:p>
            <a:r>
              <a:rPr lang="en-US" dirty="0"/>
              <a:t>April 2022</a:t>
            </a:r>
            <a:endParaRPr lang="en-GB" dirty="0"/>
          </a:p>
        </p:txBody>
      </p:sp>
      <p:sp>
        <p:nvSpPr>
          <p:cNvPr id="8" name="Rectangle 2">
            <a:extLst>
              <a:ext uri="{FF2B5EF4-FFF2-40B4-BE49-F238E27FC236}">
                <a16:creationId xmlns:a16="http://schemas.microsoft.com/office/drawing/2014/main" id="{29AB8B95-2ABF-4990-BEA0-B71EE8A8637A}"/>
              </a:ext>
            </a:extLst>
          </p:cNvPr>
          <p:cNvSpPr txBox="1">
            <a:spLocks noChangeArrowheads="1"/>
          </p:cNvSpPr>
          <p:nvPr/>
        </p:nvSpPr>
        <p:spPr bwMode="auto">
          <a:xfrm>
            <a:off x="685800" y="1981200"/>
            <a:ext cx="77724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Even though various QoS management mechanisms are being developed in IEEE 802.11, an interface between the IEEE 802.11 Station Management Entity (SME) and the application program is not standardized.</a:t>
            </a:r>
            <a:endParaRPr lang="en-GB" kern="0" dirty="0"/>
          </a:p>
          <a:p>
            <a:pPr marL="400050" lvl="1"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order to effectively implement the proposed solution, the application layer should use the interface to provide the packet classification information and the expected QoS parameter for the traffic stream.</a:t>
            </a:r>
            <a:endParaRPr lang="en-GB" kern="0" dirty="0"/>
          </a:p>
        </p:txBody>
      </p:sp>
    </p:spTree>
    <p:extLst>
      <p:ext uri="{BB962C8B-B14F-4D97-AF65-F5344CB8AC3E}">
        <p14:creationId xmlns:p14="http://schemas.microsoft.com/office/powerpoint/2010/main" val="40879141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dirty="0"/>
              <a:t>Joseph Seok, Self</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[1] Alex Ashley, “Stream Classification Service,” </a:t>
            </a:r>
            <a:r>
              <a:rPr lang="en-US" dirty="0">
                <a:hlinkClick r:id="rId3"/>
              </a:rPr>
              <a:t>https://mentor.ieee.org/802.11/dcn/09/11-09-0725-01-00aa-stream-classification-service-presentation.ppt</a:t>
            </a:r>
            <a:endParaRPr lang="en-US" dirty="0"/>
          </a:p>
          <a:p>
            <a:r>
              <a:rPr lang="en-US" dirty="0"/>
              <a:t>[2] </a:t>
            </a:r>
            <a:r>
              <a:rPr lang="en-US" dirty="0" err="1"/>
              <a:t>Chunyu</a:t>
            </a:r>
            <a:r>
              <a:rPr lang="en-US" dirty="0"/>
              <a:t> Hu et al., “Protected TWT Enhancement</a:t>
            </a:r>
            <a:br>
              <a:rPr lang="en-US" dirty="0"/>
            </a:br>
            <a:r>
              <a:rPr lang="en-US" dirty="0"/>
              <a:t>for Latency Sensitive Traffic,” </a:t>
            </a:r>
            <a:r>
              <a:rPr lang="en-US" dirty="0">
                <a:hlinkClick r:id="rId4"/>
              </a:rPr>
              <a:t>https://mentor.ieee.org/802.11/dcn/20/11-20-1046-14-00be-prioritized-edca-channel-access-slot-management.pptx</a:t>
            </a:r>
            <a:endParaRPr lang="en-US" dirty="0"/>
          </a:p>
          <a:p>
            <a:endParaRPr lang="en-US" dirty="0"/>
          </a:p>
          <a:p>
            <a:endParaRPr lang="en-US" dirty="0"/>
          </a:p>
          <a:p>
            <a:endParaRPr lang="en-US" dirty="0"/>
          </a:p>
        </p:txBody>
      </p:sp>
      <p:sp>
        <p:nvSpPr>
          <p:cNvPr id="7" name="Date Placeholder 3">
            <a:extLst>
              <a:ext uri="{FF2B5EF4-FFF2-40B4-BE49-F238E27FC236}">
                <a16:creationId xmlns:a16="http://schemas.microsoft.com/office/drawing/2014/main" id="{C2A7DE0E-4F51-480B-AFCE-06AB9963EBBB}"/>
              </a:ext>
            </a:extLst>
          </p:cNvPr>
          <p:cNvSpPr>
            <a:spLocks noGrp="1"/>
          </p:cNvSpPr>
          <p:nvPr>
            <p:ph type="dt" idx="15"/>
          </p:nvPr>
        </p:nvSpPr>
        <p:spPr>
          <a:xfrm>
            <a:off x="696912" y="333375"/>
            <a:ext cx="2303451" cy="273050"/>
          </a:xfrm>
        </p:spPr>
        <p:txBody>
          <a:bodyPr/>
          <a:lstStyle/>
          <a:p>
            <a:r>
              <a:rPr lang="en-US" dirty="0"/>
              <a:t>April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April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Joseph Seok, Self</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Recently a lot of QoS management mechanisms including the following have been introduced in IEEE 802.11-2020 and IEEE 802.11be.</a:t>
            </a:r>
          </a:p>
          <a:p>
            <a:pPr marL="400050" lvl="1"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Stream Classification Service (SCS), Mirrored Stream Classification Service (MSCS), Restricted Target Wake Time (r-TWT), Multi-link SCS, Multi-link MSCS.</a:t>
            </a:r>
          </a:p>
          <a:p>
            <a:pPr marL="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document discusses the consideration points in the end-to-end QoS measurement procedure, when the QoS management mechanisms are applied to a Wi-Fi network.</a:t>
            </a:r>
            <a:r>
              <a:rPr lang="en-GB"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dirty="0"/>
              <a:t>Joseph Seok, Self</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Recap: </a:t>
            </a:r>
            <a:r>
              <a:rPr lang="en-GB" dirty="0"/>
              <a:t>Stream Classification Service [1]</a:t>
            </a:r>
            <a:r>
              <a:rPr lang="en-US" dirty="0"/>
              <a:t> </a:t>
            </a:r>
          </a:p>
        </p:txBody>
      </p:sp>
      <p:sp>
        <p:nvSpPr>
          <p:cNvPr id="9" name="Date Placeholder 3">
            <a:extLst>
              <a:ext uri="{FF2B5EF4-FFF2-40B4-BE49-F238E27FC236}">
                <a16:creationId xmlns:a16="http://schemas.microsoft.com/office/drawing/2014/main" id="{8F4D7E71-9F82-4848-91F0-DE723B2C8342}"/>
              </a:ext>
            </a:extLst>
          </p:cNvPr>
          <p:cNvSpPr>
            <a:spLocks noGrp="1"/>
          </p:cNvSpPr>
          <p:nvPr>
            <p:ph type="dt" idx="15"/>
          </p:nvPr>
        </p:nvSpPr>
        <p:spPr>
          <a:xfrm>
            <a:off x="696912" y="333375"/>
            <a:ext cx="2303451" cy="273050"/>
          </a:xfrm>
        </p:spPr>
        <p:txBody>
          <a:bodyPr/>
          <a:lstStyle/>
          <a:p>
            <a:r>
              <a:rPr lang="en-US" dirty="0"/>
              <a:t>April 2022</a:t>
            </a:r>
            <a:endParaRPr lang="en-GB" dirty="0"/>
          </a:p>
        </p:txBody>
      </p:sp>
      <p:pic>
        <p:nvPicPr>
          <p:cNvPr id="2" name="Picture 1">
            <a:extLst>
              <a:ext uri="{FF2B5EF4-FFF2-40B4-BE49-F238E27FC236}">
                <a16:creationId xmlns:a16="http://schemas.microsoft.com/office/drawing/2014/main" id="{CB1A3679-DFDC-422E-AE07-276D5B5FA2EF}"/>
              </a:ext>
            </a:extLst>
          </p:cNvPr>
          <p:cNvPicPr>
            <a:picLocks noChangeAspect="1"/>
          </p:cNvPicPr>
          <p:nvPr/>
        </p:nvPicPr>
        <p:blipFill>
          <a:blip r:embed="rId3"/>
          <a:stretch>
            <a:fillRect/>
          </a:stretch>
        </p:blipFill>
        <p:spPr>
          <a:xfrm>
            <a:off x="685800" y="1654646"/>
            <a:ext cx="7687722" cy="4822354"/>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dirty="0"/>
              <a:t>Joseph Seok, Self</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Recap: </a:t>
            </a:r>
            <a:r>
              <a:rPr lang="en-GB" dirty="0"/>
              <a:t>Stream Classification Service [1]</a:t>
            </a:r>
            <a:r>
              <a:rPr lang="en-US" dirty="0"/>
              <a:t> </a:t>
            </a:r>
          </a:p>
        </p:txBody>
      </p:sp>
      <p:sp>
        <p:nvSpPr>
          <p:cNvPr id="9" name="Date Placeholder 3">
            <a:extLst>
              <a:ext uri="{FF2B5EF4-FFF2-40B4-BE49-F238E27FC236}">
                <a16:creationId xmlns:a16="http://schemas.microsoft.com/office/drawing/2014/main" id="{8F4D7E71-9F82-4848-91F0-DE723B2C8342}"/>
              </a:ext>
            </a:extLst>
          </p:cNvPr>
          <p:cNvSpPr>
            <a:spLocks noGrp="1"/>
          </p:cNvSpPr>
          <p:nvPr>
            <p:ph type="dt" idx="15"/>
          </p:nvPr>
        </p:nvSpPr>
        <p:spPr>
          <a:xfrm>
            <a:off x="696912" y="333375"/>
            <a:ext cx="2303451" cy="273050"/>
          </a:xfrm>
        </p:spPr>
        <p:txBody>
          <a:bodyPr/>
          <a:lstStyle/>
          <a:p>
            <a:r>
              <a:rPr lang="en-US" dirty="0"/>
              <a:t>April 2022</a:t>
            </a:r>
            <a:endParaRPr lang="en-GB" dirty="0"/>
          </a:p>
        </p:txBody>
      </p:sp>
      <p:pic>
        <p:nvPicPr>
          <p:cNvPr id="3" name="Picture 2">
            <a:extLst>
              <a:ext uri="{FF2B5EF4-FFF2-40B4-BE49-F238E27FC236}">
                <a16:creationId xmlns:a16="http://schemas.microsoft.com/office/drawing/2014/main" id="{7CB27EFA-6E82-4765-8243-28E25223A0A9}"/>
              </a:ext>
            </a:extLst>
          </p:cNvPr>
          <p:cNvPicPr>
            <a:picLocks noChangeAspect="1"/>
          </p:cNvPicPr>
          <p:nvPr/>
        </p:nvPicPr>
        <p:blipFill>
          <a:blip r:embed="rId3"/>
          <a:stretch>
            <a:fillRect/>
          </a:stretch>
        </p:blipFill>
        <p:spPr>
          <a:xfrm>
            <a:off x="1066800" y="1676400"/>
            <a:ext cx="7571888" cy="4608975"/>
          </a:xfrm>
          <a:prstGeom prst="rect">
            <a:avLst/>
          </a:prstGeom>
        </p:spPr>
      </p:pic>
    </p:spTree>
    <p:extLst>
      <p:ext uri="{BB962C8B-B14F-4D97-AF65-F5344CB8AC3E}">
        <p14:creationId xmlns:p14="http://schemas.microsoft.com/office/powerpoint/2010/main" val="40600341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April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Joseph Seok, Self</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Recap: Restricted Target Wake Time [2]</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marL="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A latency sensitive traffic stream can be characterized by the following parameterized model:</a:t>
            </a:r>
          </a:p>
          <a:p>
            <a:pPr marL="457200" lvl="1" algn="just">
              <a:buFont typeface="Courier New" panose="02070309020205020404" pitchFamily="49" charset="0"/>
              <a:buChar char="o"/>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err="1"/>
              <a:t>Bursty</a:t>
            </a:r>
            <a:r>
              <a:rPr lang="en-US" sz="1600" dirty="0"/>
              <a:t>, periodic</a:t>
            </a:r>
          </a:p>
          <a:p>
            <a:pPr marL="457200" lvl="1" algn="just">
              <a:buFont typeface="Courier New" panose="02070309020205020404" pitchFamily="49" charset="0"/>
              <a:buChar char="o"/>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Traffic amount varies driven by application (e.g. compression) in addition to wireless medium dynamics</a:t>
            </a:r>
          </a:p>
          <a:p>
            <a:pPr marL="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An application may contain multiple such streams of different parameters</a:t>
            </a:r>
          </a:p>
          <a:p>
            <a:pPr marL="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Tethered link is a common design to balance computation power, network bandwidth and latency</a:t>
            </a:r>
          </a:p>
          <a:p>
            <a:pPr marL="457200" lvl="1" indent="-342900" algn="just">
              <a:buFont typeface="Courier New" panose="02070309020205020404" pitchFamily="49" charset="0"/>
              <a:buChar char="o"/>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Require support of peer-to-peer communication</a:t>
            </a:r>
            <a:endParaRPr lang="en-GB" sz="1600" dirty="0"/>
          </a:p>
        </p:txBody>
      </p:sp>
      <p:pic>
        <p:nvPicPr>
          <p:cNvPr id="9" name="Picture 8">
            <a:extLst>
              <a:ext uri="{FF2B5EF4-FFF2-40B4-BE49-F238E27FC236}">
                <a16:creationId xmlns:a16="http://schemas.microsoft.com/office/drawing/2014/main" id="{B401E86B-DB1E-4497-9FB3-C19BF6A9C1BB}"/>
              </a:ext>
            </a:extLst>
          </p:cNvPr>
          <p:cNvPicPr>
            <a:picLocks noChangeAspect="1"/>
          </p:cNvPicPr>
          <p:nvPr/>
        </p:nvPicPr>
        <p:blipFill>
          <a:blip r:embed="rId3"/>
          <a:stretch>
            <a:fillRect/>
          </a:stretch>
        </p:blipFill>
        <p:spPr>
          <a:xfrm>
            <a:off x="2316480" y="4846424"/>
            <a:ext cx="5532120" cy="1630576"/>
          </a:xfrm>
          <a:prstGeom prst="rect">
            <a:avLst/>
          </a:prstGeom>
        </p:spPr>
      </p:pic>
      <p:sp>
        <p:nvSpPr>
          <p:cNvPr id="10" name="TextBox 9">
            <a:extLst>
              <a:ext uri="{FF2B5EF4-FFF2-40B4-BE49-F238E27FC236}">
                <a16:creationId xmlns:a16="http://schemas.microsoft.com/office/drawing/2014/main" id="{8EA709B6-5347-40C5-90F4-E375A438210B}"/>
              </a:ext>
            </a:extLst>
          </p:cNvPr>
          <p:cNvSpPr txBox="1"/>
          <p:nvPr/>
        </p:nvSpPr>
        <p:spPr>
          <a:xfrm>
            <a:off x="3065086" y="4825603"/>
            <a:ext cx="1811714" cy="279797"/>
          </a:xfrm>
          <a:prstGeom prst="rect">
            <a:avLst/>
          </a:prstGeom>
          <a:solidFill>
            <a:schemeClr val="bg1"/>
          </a:solidFill>
        </p:spPr>
        <p:txBody>
          <a:bodyPr wrap="none" rtlCol="0">
            <a:spAutoFit/>
          </a:bodyPr>
          <a:lstStyle/>
          <a:p>
            <a:r>
              <a:rPr lang="en-US" sz="1400" dirty="0">
                <a:solidFill>
                  <a:schemeClr val="accent6">
                    <a:lumMod val="75000"/>
                  </a:schemeClr>
                </a:solidFill>
              </a:rPr>
              <a:t>XR System Paradigms</a:t>
            </a:r>
          </a:p>
        </p:txBody>
      </p:sp>
      <p:sp>
        <p:nvSpPr>
          <p:cNvPr id="11" name="TextBox 10">
            <a:extLst>
              <a:ext uri="{FF2B5EF4-FFF2-40B4-BE49-F238E27FC236}">
                <a16:creationId xmlns:a16="http://schemas.microsoft.com/office/drawing/2014/main" id="{00BB931D-9C4A-4779-8A62-2A321F717065}"/>
              </a:ext>
            </a:extLst>
          </p:cNvPr>
          <p:cNvSpPr txBox="1"/>
          <p:nvPr/>
        </p:nvSpPr>
        <p:spPr>
          <a:xfrm>
            <a:off x="1143000" y="6138446"/>
            <a:ext cx="973343" cy="338554"/>
          </a:xfrm>
          <a:prstGeom prst="rect">
            <a:avLst/>
          </a:prstGeom>
          <a:noFill/>
        </p:spPr>
        <p:txBody>
          <a:bodyPr wrap="none" rtlCol="0">
            <a:spAutoFit/>
          </a:bodyPr>
          <a:lstStyle/>
          <a:p>
            <a:r>
              <a:rPr lang="en-US" sz="1600" dirty="0">
                <a:solidFill>
                  <a:schemeClr val="tx1"/>
                </a:solidFill>
              </a:rPr>
              <a:t>Example:</a:t>
            </a:r>
          </a:p>
        </p:txBody>
      </p:sp>
    </p:spTree>
    <p:extLst>
      <p:ext uri="{BB962C8B-B14F-4D97-AF65-F5344CB8AC3E}">
        <p14:creationId xmlns:p14="http://schemas.microsoft.com/office/powerpoint/2010/main" val="3971387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April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Joseph Seok, Self</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Recap: Restricted Target Wake Time [2]</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marL="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Existing Protected TWT: TXOPs within TWT SPs shall be initiated with a NAV protection mechanism, such as (MU) RTS/CTS, or CTS-to-self frame. Under this rule:</a:t>
            </a:r>
          </a:p>
          <a:p>
            <a:pPr marL="457200" lvl="1" indent="-342900" algn="just">
              <a:buFont typeface="Courier New" panose="02070309020205020404" pitchFamily="49" charset="0"/>
              <a:buChar char="o"/>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SP start time may vary if previous transmission didn’t finish</a:t>
            </a:r>
          </a:p>
          <a:p>
            <a:pPr marL="857250" lvl="2" indent="-285750" algn="just">
              <a:buFont typeface="Wingdings" panose="05000000000000000000" pitchFamily="2" charset="2"/>
              <a:buChar char="ü"/>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resulting in unpredictability in delay and increased jitter</a:t>
            </a:r>
          </a:p>
          <a:p>
            <a:pPr marL="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Propose additional rule: TXOP shall stop before a protected TWT SP starts</a:t>
            </a:r>
          </a:p>
          <a:p>
            <a:pPr marL="457200" lvl="1" indent="-342900" algn="just">
              <a:buFont typeface="Courier New" panose="02070309020205020404" pitchFamily="49" charset="0"/>
              <a:buChar char="o"/>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Provide a more predictable latency performance: reduce jitter</a:t>
            </a:r>
          </a:p>
          <a:p>
            <a:pPr marL="457200" lvl="1" indent="-342900" algn="just">
              <a:buFont typeface="Courier New" panose="02070309020205020404" pitchFamily="49" charset="0"/>
              <a:buChar char="o"/>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Reduce wake-up time: additional power saving</a:t>
            </a:r>
          </a:p>
          <a:p>
            <a:pPr marL="857250" lvl="2" indent="-285750" algn="just">
              <a:buFont typeface="Wingdings" panose="05000000000000000000" pitchFamily="2" charset="2"/>
              <a:buChar char="ü"/>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Restricted TWT: term used in this presentation</a:t>
            </a:r>
          </a:p>
          <a:p>
            <a:pPr mar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7" name="TextBox 6">
            <a:extLst>
              <a:ext uri="{FF2B5EF4-FFF2-40B4-BE49-F238E27FC236}">
                <a16:creationId xmlns:a16="http://schemas.microsoft.com/office/drawing/2014/main" id="{A31D4750-B13B-402D-80B4-1061C80D00FA}"/>
              </a:ext>
            </a:extLst>
          </p:cNvPr>
          <p:cNvSpPr txBox="1"/>
          <p:nvPr/>
        </p:nvSpPr>
        <p:spPr>
          <a:xfrm>
            <a:off x="3293857" y="6062246"/>
            <a:ext cx="973343" cy="338554"/>
          </a:xfrm>
          <a:prstGeom prst="rect">
            <a:avLst/>
          </a:prstGeom>
          <a:noFill/>
        </p:spPr>
        <p:txBody>
          <a:bodyPr wrap="none" rtlCol="0">
            <a:spAutoFit/>
          </a:bodyPr>
          <a:lstStyle/>
          <a:p>
            <a:r>
              <a:rPr lang="en-US" sz="1600" dirty="0">
                <a:solidFill>
                  <a:schemeClr val="tx1"/>
                </a:solidFill>
              </a:rPr>
              <a:t>Example:</a:t>
            </a:r>
          </a:p>
        </p:txBody>
      </p:sp>
      <p:pic>
        <p:nvPicPr>
          <p:cNvPr id="8" name="Picture 7">
            <a:extLst>
              <a:ext uri="{FF2B5EF4-FFF2-40B4-BE49-F238E27FC236}">
                <a16:creationId xmlns:a16="http://schemas.microsoft.com/office/drawing/2014/main" id="{187928C3-FBCA-4E3C-BF2A-BBD62252AE53}"/>
              </a:ext>
            </a:extLst>
          </p:cNvPr>
          <p:cNvPicPr>
            <a:picLocks noChangeAspect="1"/>
          </p:cNvPicPr>
          <p:nvPr/>
        </p:nvPicPr>
        <p:blipFill>
          <a:blip r:embed="rId3"/>
          <a:stretch>
            <a:fillRect/>
          </a:stretch>
        </p:blipFill>
        <p:spPr>
          <a:xfrm>
            <a:off x="4191000" y="4295775"/>
            <a:ext cx="4352925" cy="2181225"/>
          </a:xfrm>
          <a:prstGeom prst="rect">
            <a:avLst/>
          </a:prstGeom>
        </p:spPr>
      </p:pic>
    </p:spTree>
    <p:extLst>
      <p:ext uri="{BB962C8B-B14F-4D97-AF65-F5344CB8AC3E}">
        <p14:creationId xmlns:p14="http://schemas.microsoft.com/office/powerpoint/2010/main" val="14935624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April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Joseph Seok, Self</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End-to-End QoS Measurement</a:t>
            </a:r>
          </a:p>
        </p:txBody>
      </p:sp>
      <p:sp>
        <p:nvSpPr>
          <p:cNvPr id="4098" name="Rectangle 2"/>
          <p:cNvSpPr>
            <a:spLocks noGrp="1" noChangeArrowheads="1"/>
          </p:cNvSpPr>
          <p:nvPr>
            <p:ph type="body" idx="1"/>
          </p:nvPr>
        </p:nvSpPr>
        <p:spPr>
          <a:xfrm>
            <a:off x="685800" y="1981200"/>
            <a:ext cx="7772400" cy="4114800"/>
          </a:xfrm>
          <a:ln/>
        </p:spPr>
        <p:txBody>
          <a:bodyPr/>
          <a:lstStyle/>
          <a:p>
            <a:pPr marL="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Most of the QoS management mechanisms defined in the IEEE 802.11 are applied to the specific traffic stream.</a:t>
            </a:r>
          </a:p>
          <a:p>
            <a:pPr marL="400050" lvl="1" algn="just">
              <a:buFont typeface="Courier New" panose="02070309020205020404" pitchFamily="49" charset="0"/>
              <a:buChar char="o"/>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1" i="0" u="none" strike="noStrike" baseline="0" dirty="0">
                <a:latin typeface="TimesNewRoman,Bold"/>
              </a:rPr>
              <a:t>traffic stream (TS): </a:t>
            </a:r>
            <a:r>
              <a:rPr lang="en-US" sz="1800" b="0" i="0" u="none" strike="noStrike" baseline="0" dirty="0">
                <a:latin typeface="TimesNewRoman"/>
              </a:rPr>
              <a:t>A set of medium access control (MAC) service data units (MSDUs) to be delivered subject to the quality-of-service (QoS) parameter values provided to the MAC in a particular traffic specification (TSPEC). TSs are meaningful only to MAC entities that support QoS within the MAC data service. These MAC entities determine the TSPEC applicable for delivery of MSDUs belonging to a particular TS using the priority parameter provided with those MSDUs at the MAC service access point </a:t>
            </a:r>
            <a:r>
              <a:rPr lang="es-US" sz="1800" b="0" i="0" u="none" strike="noStrike" baseline="0" dirty="0">
                <a:latin typeface="TimesNewRoman"/>
              </a:rPr>
              <a:t>(MAC SAP).</a:t>
            </a:r>
            <a:endParaRPr lang="en-GB" dirty="0"/>
          </a:p>
          <a:p>
            <a:pPr marL="457200" lvl="1" indent="-342900">
              <a:buFont typeface="Courier New" panose="02070309020205020404" pitchFamily="49" charset="0"/>
              <a:buChar char="o"/>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marL="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p>
        </p:txBody>
      </p:sp>
    </p:spTree>
    <p:extLst>
      <p:ext uri="{BB962C8B-B14F-4D97-AF65-F5344CB8AC3E}">
        <p14:creationId xmlns:p14="http://schemas.microsoft.com/office/powerpoint/2010/main" val="34199633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April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Joseph Seok, Self</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End-to-End QoS Measurement</a:t>
            </a:r>
          </a:p>
        </p:txBody>
      </p:sp>
      <p:sp>
        <p:nvSpPr>
          <p:cNvPr id="4098" name="Rectangle 2"/>
          <p:cNvSpPr>
            <a:spLocks noGrp="1" noChangeArrowheads="1"/>
          </p:cNvSpPr>
          <p:nvPr>
            <p:ph type="body" idx="1"/>
          </p:nvPr>
        </p:nvSpPr>
        <p:spPr>
          <a:xfrm>
            <a:off x="685800" y="1981200"/>
            <a:ext cx="7772400" cy="4114800"/>
          </a:xfrm>
          <a:ln/>
        </p:spPr>
        <p:txBody>
          <a:bodyPr/>
          <a:lstStyle/>
          <a:p>
            <a:pPr marL="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Traffic stream is classified by the traffic classification (TCLAS) filter.</a:t>
            </a:r>
          </a:p>
          <a:p>
            <a:pPr marL="400050" lvl="1" algn="just">
              <a:buFont typeface="Courier New" panose="02070309020205020404" pitchFamily="49" charset="0"/>
              <a:buChar char="o"/>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1" i="0" u="none" strike="noStrike" baseline="0" dirty="0"/>
              <a:t>traffic classification (TCLAS): </a:t>
            </a:r>
            <a:r>
              <a:rPr lang="en-US" sz="1800" b="0" i="0" u="none" strike="noStrike" baseline="0" dirty="0"/>
              <a:t>The specification of one of several types of matching filter to classify protocol data units (PDUs) or medium access control (MAC) service data units (MSDUs) as belonging to a particular traffic stream (TS). Depending on the type of classification, the filter is applied within the MAC sublayer management entity (MLME), above the MAC, or within the MAC itself.</a:t>
            </a:r>
            <a:endParaRPr lang="en-GB" sz="1800" dirty="0"/>
          </a:p>
        </p:txBody>
      </p:sp>
    </p:spTree>
    <p:extLst>
      <p:ext uri="{BB962C8B-B14F-4D97-AF65-F5344CB8AC3E}">
        <p14:creationId xmlns:p14="http://schemas.microsoft.com/office/powerpoint/2010/main" val="566953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April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Joseph Seok, Self</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End-to-End QoS Measurement</a:t>
            </a:r>
          </a:p>
        </p:txBody>
      </p:sp>
      <p:sp>
        <p:nvSpPr>
          <p:cNvPr id="4098" name="Rectangle 2"/>
          <p:cNvSpPr>
            <a:spLocks noGrp="1" noChangeArrowheads="1"/>
          </p:cNvSpPr>
          <p:nvPr>
            <p:ph type="body" idx="1"/>
          </p:nvPr>
        </p:nvSpPr>
        <p:spPr>
          <a:xfrm>
            <a:off x="685800" y="1981200"/>
            <a:ext cx="7772400" cy="4114800"/>
          </a:xfrm>
          <a:ln/>
        </p:spPr>
        <p:txBody>
          <a:bodyPr/>
          <a:lstStyle/>
          <a:p>
            <a:pPr marL="0"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If the packets (e.g., ICMP packet) that are used by the end-to-end QoS measurement procedure are not classified by the same traffic stream, the measured end-to-end QoS parameter (e.g., latency, throughput) may not represent the accurate QoS level. </a:t>
            </a:r>
          </a:p>
          <a:p>
            <a:pPr marL="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p>
        </p:txBody>
      </p:sp>
    </p:spTree>
    <p:extLst>
      <p:ext uri="{BB962C8B-B14F-4D97-AF65-F5344CB8AC3E}">
        <p14:creationId xmlns:p14="http://schemas.microsoft.com/office/powerpoint/2010/main" val="11583349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2926</TotalTime>
  <Words>1113</Words>
  <Application>Microsoft Office PowerPoint</Application>
  <PresentationFormat>On-screen Show (4:3)</PresentationFormat>
  <Paragraphs>158</Paragraphs>
  <Slides>13</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TimesNewRoman</vt:lpstr>
      <vt:lpstr>TimesNewRoman,Bold</vt:lpstr>
      <vt:lpstr>Arial</vt:lpstr>
      <vt:lpstr>Courier New</vt:lpstr>
      <vt:lpstr>Times New Roman</vt:lpstr>
      <vt:lpstr>Wingdings</vt:lpstr>
      <vt:lpstr>Office Theme</vt:lpstr>
      <vt:lpstr>Document</vt:lpstr>
      <vt:lpstr>End-to-End QoS Measurement</vt:lpstr>
      <vt:lpstr>Abstract</vt:lpstr>
      <vt:lpstr>Recap: Stream Classification Service [1] </vt:lpstr>
      <vt:lpstr>Recap: Stream Classification Service [1] </vt:lpstr>
      <vt:lpstr>Recap: Restricted Target Wake Time [2]</vt:lpstr>
      <vt:lpstr>Recap: Restricted Target Wake Time [2]</vt:lpstr>
      <vt:lpstr>End-to-End QoS Measurement</vt:lpstr>
      <vt:lpstr>End-to-End QoS Measurement</vt:lpstr>
      <vt:lpstr>End-to-End QoS Measurement</vt:lpstr>
      <vt:lpstr>End-to-End QoS Measurement</vt:lpstr>
      <vt:lpstr>End-to-End QoS Measurement</vt:lpstr>
      <vt:lpstr>Conclusion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End-to-End QoS Measurement</dc:title>
  <dc:creator>Joseph Seok</dc:creator>
  <cp:lastModifiedBy>Joseph Seok</cp:lastModifiedBy>
  <cp:revision>26</cp:revision>
  <cp:lastPrinted>1601-01-01T00:00:00Z</cp:lastPrinted>
  <dcterms:created xsi:type="dcterms:W3CDTF">2022-02-08T03:56:54Z</dcterms:created>
  <dcterms:modified xsi:type="dcterms:W3CDTF">2022-04-04T03:43:49Z</dcterms:modified>
</cp:coreProperties>
</file>