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611" r:id="rId3"/>
    <p:sldId id="659" r:id="rId4"/>
    <p:sldId id="658" r:id="rId5"/>
    <p:sldId id="656" r:id="rId6"/>
    <p:sldId id="638" r:id="rId7"/>
    <p:sldId id="660" r:id="rId8"/>
    <p:sldId id="312" r:id="rId9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8BE1FF"/>
    <a:srgbClr val="FF6600"/>
    <a:srgbClr val="FFE3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4859" autoAdjust="0"/>
    <p:restoredTop sz="94660"/>
  </p:normalViewPr>
  <p:slideViewPr>
    <p:cSldViewPr>
      <p:cViewPr varScale="1">
        <p:scale>
          <a:sx n="69" d="100"/>
          <a:sy n="69" d="100"/>
        </p:scale>
        <p:origin x="1073" y="58"/>
      </p:cViewPr>
      <p:guideLst>
        <p:guide orient="horz" pos="2160"/>
        <p:guide pos="2853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>
        <p:scale>
          <a:sx n="100" d="100"/>
          <a:sy n="100" d="100"/>
        </p:scale>
        <p:origin x="1604" y="-132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56247" y="8982075"/>
            <a:ext cx="1462003" cy="36933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</a:p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33E08E1E-6EC7-4C1A-A5A7-331760B4307E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0357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0358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035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algn="r"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802.11-15/0496r5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b" anchorCtr="0" compatLnSpc="1">
            <a:spAutoFit/>
          </a:bodyPr>
          <a:lstStyle>
            <a:lvl1pPr defTabSz="933450" eaLnBrk="0" hangingPunct="0">
              <a:defRPr sz="1400" b="1"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2015</a:t>
            </a:r>
          </a:p>
        </p:txBody>
      </p:sp>
      <p:sp>
        <p:nvSpPr>
          <p:cNvPr id="573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3662" tIns="46038" rIns="93662" bIns="46038" numCol="1" anchor="t" anchorCtr="0" compatLnSpc="1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729311" y="8983147"/>
            <a:ext cx="1461939" cy="184666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5pPr marL="457200" lvl="4" algn="r" defTabSz="933450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5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r" defTabSz="933450" eaLnBrk="0" hangingPunct="0">
              <a:defRPr/>
            </a:lvl1pPr>
          </a:lstStyle>
          <a:p>
            <a:r>
              <a:rPr lang="en-US" altLang="en-US"/>
              <a:t>Page </a:t>
            </a:r>
            <a:fld id="{A4C469B6-0354-4D64-BCEB-6541BE9EF06F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5735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5735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5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2660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MS PGothic" panose="020B0600070205080204" pitchFamily="34" charset="-128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doc.: IEEE 802.11-15/0496r1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May 2015</a:t>
            </a:r>
          </a:p>
        </p:txBody>
      </p:sp>
      <p:sp>
        <p:nvSpPr>
          <p:cNvPr id="583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/>
              <a:t>Edward Au (Marvell Semiconductor)</a:t>
            </a:r>
          </a:p>
        </p:txBody>
      </p:sp>
      <p:sp>
        <p:nvSpPr>
          <p:cNvPr id="583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25A8AF81-4441-4602-A932-2E89D75D88E0}" type="slidenum">
              <a:rPr lang="en-US" altLang="en-US"/>
              <a:t>1</a:t>
            </a:fld>
            <a:endParaRPr lang="en-US" altLang="en-US"/>
          </a:p>
        </p:txBody>
      </p:sp>
      <p:sp>
        <p:nvSpPr>
          <p:cNvPr id="583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58375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845831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92B35B7-A9DF-4AE0-90F3-BD9FCD6361E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4A696A0-C84D-41CA-B897-D54EDAEB7A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0FF88134-36A3-492E-B6B5-2F4703E76746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EA943724-5DA9-4183-9894-2B800CB49223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68E78D52-B4C3-4C54-8879-630EF7253A65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D311B223-DD3A-4F48-9311-03A92196BF2B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BAA79A68-64D1-4CCC-816B-FF3FB7B89AE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CF617D86-5CEF-4A7A-8BBC-1BE5E3A2734F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5C5EEBB6-A40D-4F9D-A461-8A01C53D589C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791200" y="6475413"/>
            <a:ext cx="2752725" cy="182880"/>
          </a:xfrm>
        </p:spPr>
        <p:txBody>
          <a:bodyPr/>
          <a:lstStyle>
            <a:lvl1pPr marL="0" marR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lvl1pPr>
          </a:lstStyle>
          <a:p>
            <a:pPr>
              <a:defRPr/>
            </a:pPr>
            <a:r>
              <a:rPr lang="en-US" altLang="ko-KR">
                <a:sym typeface="+mn-ea"/>
              </a:rPr>
              <a:t>Chaoming Luo (OPPO)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en-US"/>
              <a:t>Slide </a:t>
            </a:r>
            <a:fld id="{A8312614-8984-45B0-BDA0-077279777C94}" type="slidenum">
              <a:rPr lang="en-US" altLang="en-US"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/>
          <a:lstStyle/>
          <a:p>
            <a:pPr lvl="0"/>
            <a:r>
              <a:rPr lang="en-US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475413"/>
            <a:ext cx="2752725" cy="18288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0" tIns="0" rIns="0" bIns="0" numCol="1" anchor="t" anchorCtr="0" compatLnSpc="1">
            <a:spAutoFit/>
          </a:bodyPr>
          <a:lstStyle>
            <a:lvl1pPr algn="r" eaLnBrk="0" hangingPunct="0">
              <a:defRPr>
                <a:latin typeface="Times New Roman" panose="02020603050405020304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none" lIns="0" tIns="0" rIns="0" bIns="0" numCol="1" anchor="t" anchorCtr="0" compatLnSpc="1">
            <a:spAutoFit/>
          </a:bodyPr>
          <a:lstStyle>
            <a:lvl1pPr algn="ctr" eaLnBrk="0" hangingPunct="0">
              <a:defRPr/>
            </a:lvl1pPr>
          </a:lstStyle>
          <a:p>
            <a:r>
              <a:rPr lang="en-US" altLang="en-US"/>
              <a:t>Slide </a:t>
            </a:r>
            <a:fld id="{6F1F6262-6948-42CD-BF7B-D2CB9D8BADE4}" type="slidenum">
              <a:rPr lang="en-US" altLang="en-US"/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881118" y="332601"/>
            <a:ext cx="577082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  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r>
              <a:rPr lang="en-US" alt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51751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/>
            <a:r>
              <a:rPr lang="en-US" altLang="en-US" sz="1800" b="1" dirty="0"/>
              <a:t>doc.: </a:t>
            </a:r>
            <a:r>
              <a:rPr lang="en-US" altLang="en-US" sz="1800" b="1"/>
              <a:t>IEEE </a:t>
            </a:r>
            <a:r>
              <a:rPr lang="en-US" altLang="en-US" sz="1800" b="1" smtClean="0"/>
              <a:t>802.11-22/0286r0</a:t>
            </a:r>
            <a:endParaRPr lang="en-US" alt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60875" y="304800"/>
            <a:ext cx="330152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marL="0" lvl="4" indent="0" algn="l"/>
            <a:r>
              <a:rPr lang="en-US" altLang="zh-CN" sz="1800" b="1" kern="1200" smtClean="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  <a:cs typeface="+mn-cs"/>
              </a:rPr>
              <a:t>Feb </a:t>
            </a:r>
            <a:r>
              <a:rPr lang="en-US" altLang="en-US" sz="1800" b="1" smtClean="0"/>
              <a:t>2022</a:t>
            </a:r>
            <a:endParaRPr lang="en-US" altLang="en-US" sz="18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anose="020B0600070205080204" pitchFamily="34" charset="-128"/>
          <a:cs typeface="MS PGothic" panose="020B0600070205080204" pitchFamily="34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anose="020B0600070205080204" pitchFamily="34" charset="-128"/>
          <a:cs typeface="MS PGothic" panose="020B0600070205080204" pitchFamily="34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53ABCD13-380B-4CB5-B9B1-96CEC68A8A42}" type="slidenum">
              <a:rPr lang="en-US" altLang="en-US" sz="1200" b="0" dirty="0" smtClean="0"/>
              <a:t>1</a:t>
            </a:fld>
            <a:endParaRPr lang="en-US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Discussion </a:t>
            </a:r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on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PASN for sensing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951038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>
                <a:cs typeface="Arial" panose="020B0604020202020204" pitchFamily="34" charset="0"/>
              </a:rPr>
              <a:t>Date</a:t>
            </a:r>
            <a:r>
              <a:rPr lang="en-US" altLang="en-US" sz="2000">
                <a:cs typeface="Arial" panose="020B0604020202020204" pitchFamily="34" charset="0"/>
              </a:rPr>
              <a:t>:</a:t>
            </a:r>
            <a:r>
              <a:rPr lang="en-US" altLang="en-US" sz="2000" b="0">
                <a:cs typeface="Arial" panose="020B0604020202020204" pitchFamily="34" charset="0"/>
              </a:rPr>
              <a:t> </a:t>
            </a:r>
            <a:r>
              <a:rPr lang="en-US" altLang="en-US" sz="2000" b="0" smtClean="0">
                <a:cs typeface="Arial" panose="020B0604020202020204" pitchFamily="34" charset="0"/>
              </a:rPr>
              <a:t>2022-2-7</a:t>
            </a:r>
            <a:endParaRPr lang="en-US" altLang="en-US" sz="2000" b="0" dirty="0">
              <a:cs typeface="Arial" panose="020B0604020202020204" pitchFamily="34" charset="0"/>
            </a:endParaRPr>
          </a:p>
        </p:txBody>
      </p:sp>
      <p:sp>
        <p:nvSpPr>
          <p:cNvPr id="13320" name="Rectangle 12"/>
          <p:cNvSpPr>
            <a:spLocks noChangeArrowheads="1"/>
          </p:cNvSpPr>
          <p:nvPr/>
        </p:nvSpPr>
        <p:spPr bwMode="auto">
          <a:xfrm>
            <a:off x="685800" y="2352358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buFontTx/>
              <a:buNone/>
            </a:pPr>
            <a:r>
              <a:rPr lang="en-US" altLang="en-US" sz="2000">
                <a:latin typeface="Arial" panose="020B0604020202020204" pitchFamily="34" charset="0"/>
                <a:cs typeface="Arial" panose="020B0604020202020204" pitchFamily="34" charset="0"/>
              </a:rPr>
              <a:t> Authors:</a:t>
            </a:r>
            <a:endParaRPr lang="en-US" altLang="en-US" sz="2000" b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>
                <a:sym typeface="+mn-ea"/>
              </a:rPr>
              <a:t>Chaoming Luo </a:t>
            </a:r>
            <a:r>
              <a:rPr lang="en-US" altLang="ko-KR" dirty="0">
                <a:sym typeface="+mn-ea"/>
              </a:rPr>
              <a:t>(OPPO)</a:t>
            </a:r>
            <a:endParaRPr lang="zh-CN" altLang="en-US"/>
          </a:p>
        </p:txBody>
      </p:sp>
      <p:graphicFrame>
        <p:nvGraphicFramePr>
          <p:cNvPr id="3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368875"/>
              </p:ext>
            </p:extLst>
          </p:nvPr>
        </p:nvGraphicFramePr>
        <p:xfrm>
          <a:off x="685800" y="2880360"/>
          <a:ext cx="7858124" cy="1463040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67640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235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8139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974005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702733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</a:tblGrid>
              <a:tr h="148336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Affiliation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Chaoming Luo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SG" alt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SG" altLang="ko-KR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OPPO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 dirty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 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0">
                          <a:effectLst/>
                          <a:latin typeface="Times New Roman" panose="02020603050405020304" pitchFamily="18" charset="0"/>
                          <a:ea typeface="Malgun Gothic" panose="020B0503020000020004" pitchFamily="50" charset="-127"/>
                        </a:rPr>
                        <a:t>luochaoming@oppo.com</a:t>
                      </a: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0">
                          <a:effectLst/>
                          <a:latin typeface="Times New Roman" panose="02020603050405020304" pitchFamily="18" charset="0"/>
                          <a:sym typeface="+mn-ea"/>
                        </a:rPr>
                        <a:t>Lei Huang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800" b="0" ker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+mn-cs"/>
                        </a:rPr>
                        <a:t>Pei Zhou</a:t>
                      </a:r>
                      <a:endParaRPr lang="ko-KR" altLang="en-US" sz="1800" b="0" ker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483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zh-CN"/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ko-KR" sz="1800" b="0" kern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ko-KR" sz="1800" b="0" dirty="0">
                        <a:effectLst/>
                        <a:latin typeface="Times New Roman" panose="02020603050405020304" pitchFamily="18" charset="0"/>
                        <a:ea typeface="Malgun Gothic" panose="020B0503020000020004" pitchFamily="50" charset="-127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="" xmlns:a16="http://schemas.microsoft.com/office/drawing/2014/main" id="{BFF00DFE-F453-4056-9D27-4C723CD3DC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Wingdings" panose="05000000000000000000" pitchFamily="2" charset="2"/>
              <a:buChar char="p"/>
            </a:pPr>
            <a:r>
              <a:rPr lang="en-US" altLang="zh-CN" sz="2000" kern="1200" smtClean="0">
                <a:solidFill>
                  <a:schemeClr val="tx2"/>
                </a:solidFill>
              </a:rPr>
              <a:t>This </a:t>
            </a:r>
            <a:r>
              <a:rPr lang="en-US" altLang="zh-CN" sz="2000" kern="1200" dirty="0">
                <a:solidFill>
                  <a:schemeClr val="tx2"/>
                </a:solidFill>
              </a:rPr>
              <a:t>contribution </a:t>
            </a:r>
            <a:r>
              <a:rPr lang="en-US" altLang="zh-CN" sz="2000" kern="1200">
                <a:solidFill>
                  <a:schemeClr val="tx2"/>
                </a:solidFill>
              </a:rPr>
              <a:t>discusses </a:t>
            </a:r>
            <a:r>
              <a:rPr lang="en-US" altLang="zh-CN" sz="2000" kern="1200" smtClean="0">
                <a:solidFill>
                  <a:schemeClr val="tx2"/>
                </a:solidFill>
              </a:rPr>
              <a:t>whether PASN is mandatory for sensing and which categories of action frame are required accordingly.</a:t>
            </a:r>
            <a:endParaRPr lang="zh-CN" altLang="en-US" sz="2000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206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17800"/>
            <a:ext cx="7772400" cy="632413"/>
          </a:xfrm>
        </p:spPr>
        <p:txBody>
          <a:bodyPr/>
          <a:lstStyle/>
          <a:p>
            <a:r>
              <a:rPr lang="en-US" altLang="zh-CN" smtClean="0"/>
              <a:t>Recap: PASN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3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345281" y="1512513"/>
            <a:ext cx="8529638" cy="4800600"/>
          </a:xfrm>
        </p:spPr>
        <p:txBody>
          <a:bodyPr/>
          <a:lstStyle/>
          <a:p>
            <a:r>
              <a:rPr lang="en-US" b="0"/>
              <a:t>Preassociation Security Negotiation </a:t>
            </a:r>
            <a:r>
              <a:rPr lang="en-US" b="0" smtClean="0"/>
              <a:t>(</a:t>
            </a:r>
            <a:r>
              <a:rPr lang="en-US" altLang="zh-CN" b="0" smtClean="0">
                <a:solidFill>
                  <a:schemeClr val="tx2"/>
                </a:solidFill>
              </a:rPr>
              <a:t>PASN) derives </a:t>
            </a:r>
            <a:r>
              <a:rPr lang="en-US" altLang="zh-CN" b="0">
                <a:solidFill>
                  <a:schemeClr val="tx2"/>
                </a:solidFill>
              </a:rPr>
              <a:t>a PTKSA </a:t>
            </a:r>
            <a:r>
              <a:rPr lang="en-US" altLang="zh-CN" b="0" smtClean="0">
                <a:solidFill>
                  <a:schemeClr val="tx2"/>
                </a:solidFill>
              </a:rPr>
              <a:t>with or without </a:t>
            </a:r>
            <a:r>
              <a:rPr lang="en-US" altLang="zh-CN" b="0">
                <a:solidFill>
                  <a:schemeClr val="tx2"/>
                </a:solidFill>
              </a:rPr>
              <a:t>a </a:t>
            </a:r>
            <a:r>
              <a:rPr lang="en-US" altLang="zh-CN" b="0" smtClean="0">
                <a:solidFill>
                  <a:schemeClr val="tx2"/>
                </a:solidFill>
              </a:rPr>
              <a:t>PMKSA, </a:t>
            </a:r>
            <a:r>
              <a:rPr lang="en-US" b="0" smtClean="0"/>
              <a:t>allows any management frame to be protected for a STA in unassociated state. [2]</a:t>
            </a:r>
          </a:p>
          <a:p>
            <a:pPr lvl="1"/>
            <a:r>
              <a:rPr lang="en-US" smtClean="0"/>
              <a:t>With PMKSA, i.e., with m</a:t>
            </a:r>
            <a:r>
              <a:rPr lang="en-US" b="0" smtClean="0"/>
              <a:t>utual authentication, as for the case of cached PMK.</a:t>
            </a:r>
          </a:p>
          <a:p>
            <a:pPr lvl="1"/>
            <a:r>
              <a:rPr lang="en-US" smtClean="0"/>
              <a:t>Without PMKSA, i.e., without </a:t>
            </a:r>
            <a:r>
              <a:rPr lang="en-US" b="0" smtClean="0"/>
              <a:t>mutual authentication, similar to OWE (RFC8110), as for the case of </a:t>
            </a:r>
            <a:r>
              <a:rPr lang="en-US" smtClean="0"/>
              <a:t>n</a:t>
            </a:r>
            <a:r>
              <a:rPr lang="en-US" altLang="en-US" smtClean="0"/>
              <a:t>o </a:t>
            </a:r>
            <a:r>
              <a:rPr lang="en-US" altLang="en-US"/>
              <a:t>shared secret or shared side connection </a:t>
            </a:r>
            <a:r>
              <a:rPr lang="en-US" altLang="en-US" smtClean="0"/>
              <a:t>possible.</a:t>
            </a:r>
            <a:endParaRPr lang="en-US"/>
          </a:p>
          <a:p>
            <a:pPr lvl="1"/>
            <a:endParaRPr lang="en-US" altLang="zh-CN" b="0" i="1" smtClean="0">
              <a:solidFill>
                <a:srgbClr val="000000"/>
              </a:solidFill>
            </a:endParaRPr>
          </a:p>
          <a:p>
            <a:pPr lvl="1"/>
            <a:endParaRPr lang="en-US" sz="2400" b="0"/>
          </a:p>
        </p:txBody>
      </p:sp>
    </p:spTree>
    <p:extLst>
      <p:ext uri="{BB962C8B-B14F-4D97-AF65-F5344CB8AC3E}">
        <p14:creationId xmlns:p14="http://schemas.microsoft.com/office/powerpoint/2010/main" val="365427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717800"/>
            <a:ext cx="7772400" cy="632413"/>
          </a:xfrm>
        </p:spPr>
        <p:txBody>
          <a:bodyPr/>
          <a:lstStyle/>
          <a:p>
            <a:r>
              <a:rPr lang="en-US" altLang="zh-CN"/>
              <a:t>M</a:t>
            </a:r>
            <a:r>
              <a:rPr lang="en-US" altLang="zh-CN" smtClean="0"/>
              <a:t>andate PASN?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4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345281" y="1512513"/>
            <a:ext cx="8529638" cy="4800600"/>
          </a:xfrm>
        </p:spPr>
        <p:txBody>
          <a:bodyPr/>
          <a:lstStyle/>
          <a:p>
            <a:pPr lvl="0"/>
            <a:r>
              <a:rPr lang="en-US" altLang="zh-CN" b="0">
                <a:solidFill>
                  <a:srgbClr val="000000"/>
                </a:solidFill>
              </a:rPr>
              <a:t>Support for </a:t>
            </a:r>
            <a:r>
              <a:rPr lang="en-US" b="0"/>
              <a:t>unassociated STA for sensing</a:t>
            </a:r>
            <a:r>
              <a:rPr lang="en-US" b="0">
                <a:solidFill>
                  <a:srgbClr val="000000"/>
                </a:solidFill>
              </a:rPr>
              <a:t>? </a:t>
            </a:r>
          </a:p>
          <a:p>
            <a:pPr lvl="1"/>
            <a:r>
              <a:rPr lang="en-US" b="1">
                <a:solidFill>
                  <a:srgbClr val="000000"/>
                </a:solidFill>
              </a:rPr>
              <a:t>YES! </a:t>
            </a:r>
            <a:r>
              <a:rPr lang="en-US"/>
              <a:t>Similar to ranging, it is important to enable a non-AP STA to perform sensing with an AP to which it is not associated with. </a:t>
            </a:r>
            <a:endParaRPr lang="en-US" b="1">
              <a:solidFill>
                <a:srgbClr val="000000"/>
              </a:solidFill>
            </a:endParaRPr>
          </a:p>
          <a:p>
            <a:r>
              <a:rPr lang="en-US" altLang="zh-CN" b="0" smtClean="0">
                <a:solidFill>
                  <a:schemeClr val="tx2"/>
                </a:solidFill>
              </a:rPr>
              <a:t>Mandate PASN for </a:t>
            </a:r>
            <a:r>
              <a:rPr lang="en-US" b="0"/>
              <a:t>unassociated </a:t>
            </a:r>
            <a:r>
              <a:rPr lang="en-US" b="0" smtClean="0"/>
              <a:t>STA for sensing?</a:t>
            </a:r>
          </a:p>
          <a:p>
            <a:pPr lvl="1"/>
            <a:r>
              <a:rPr lang="en-US" smtClean="0"/>
              <a:t>Sensing data and result are privacy related, so data </a:t>
            </a:r>
            <a:r>
              <a:rPr lang="en-US"/>
              <a:t>confidentiality and privacy are important for most use cases. </a:t>
            </a:r>
            <a:endParaRPr lang="en-US" smtClean="0"/>
          </a:p>
          <a:p>
            <a:pPr lvl="2"/>
            <a:r>
              <a:rPr lang="en-US" smtClean="0"/>
              <a:t>One </a:t>
            </a:r>
            <a:r>
              <a:rPr lang="en-US"/>
              <a:t>use case </a:t>
            </a:r>
            <a:r>
              <a:rPr lang="en-US" smtClean="0"/>
              <a:t>requires </a:t>
            </a:r>
            <a:r>
              <a:rPr lang="en-US"/>
              <a:t>low security level, </a:t>
            </a:r>
            <a:r>
              <a:rPr lang="en-US" smtClean="0"/>
              <a:t>two </a:t>
            </a:r>
            <a:r>
              <a:rPr lang="en-US"/>
              <a:t>use cases require low – </a:t>
            </a:r>
            <a:r>
              <a:rPr lang="en-US" smtClean="0"/>
              <a:t>medium </a:t>
            </a:r>
            <a:r>
              <a:rPr lang="en-US"/>
              <a:t>security </a:t>
            </a:r>
            <a:r>
              <a:rPr lang="en-US" smtClean="0"/>
              <a:t>level, others are medium or high. [3]</a:t>
            </a:r>
            <a:endParaRPr lang="en-US" b="0" smtClean="0"/>
          </a:p>
          <a:p>
            <a:pPr lvl="1"/>
            <a:r>
              <a:rPr lang="en-US"/>
              <a:t>L</a:t>
            </a:r>
            <a:r>
              <a:rPr lang="en-US" smtClean="0"/>
              <a:t>ow-end/IOT </a:t>
            </a:r>
            <a:r>
              <a:rPr lang="en-US"/>
              <a:t>devices </a:t>
            </a:r>
            <a:r>
              <a:rPr lang="en-US" smtClean="0"/>
              <a:t>may not </a:t>
            </a:r>
            <a:r>
              <a:rPr lang="en-US"/>
              <a:t>support </a:t>
            </a:r>
            <a:r>
              <a:rPr lang="en-US" smtClean="0"/>
              <a:t>PASN, but they may participate in sensing, typically as sensing responder &amp; transmitter, but not sensing initiator or receiver.</a:t>
            </a:r>
          </a:p>
          <a:p>
            <a:pPr lvl="1"/>
            <a:r>
              <a:rPr lang="en-US" i="1" smtClean="0"/>
              <a:t>‘B.4.3 </a:t>
            </a:r>
            <a:r>
              <a:rPr lang="en-US" i="1"/>
              <a:t>IUT </a:t>
            </a:r>
            <a:r>
              <a:rPr lang="en-US" i="1" smtClean="0"/>
              <a:t>configuration’ </a:t>
            </a:r>
            <a:r>
              <a:rPr lang="en-US" smtClean="0"/>
              <a:t>indicates </a:t>
            </a:r>
            <a:r>
              <a:rPr lang="en-US"/>
              <a:t>Support for </a:t>
            </a:r>
            <a:r>
              <a:rPr lang="en-US" smtClean="0"/>
              <a:t>PASN is optional. [1]</a:t>
            </a:r>
            <a:endParaRPr lang="en-US"/>
          </a:p>
          <a:p>
            <a:pPr lvl="1"/>
            <a:r>
              <a:rPr lang="en-US" altLang="zh-CN" b="1" smtClean="0">
                <a:solidFill>
                  <a:srgbClr val="000000"/>
                </a:solidFill>
              </a:rPr>
              <a:t>Proposal</a:t>
            </a:r>
            <a:r>
              <a:rPr lang="en-US" altLang="zh-CN" b="0" smtClean="0">
                <a:solidFill>
                  <a:srgbClr val="000000"/>
                </a:solidFill>
              </a:rPr>
              <a:t>: keep PASN as optional in sensing.</a:t>
            </a:r>
          </a:p>
          <a:p>
            <a:pPr lvl="1"/>
            <a:endParaRPr lang="en-US" sz="2400" b="0"/>
          </a:p>
        </p:txBody>
      </p:sp>
    </p:spTree>
    <p:extLst>
      <p:ext uri="{BB962C8B-B14F-4D97-AF65-F5344CB8AC3E}">
        <p14:creationId xmlns:p14="http://schemas.microsoft.com/office/powerpoint/2010/main" val="993697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="" xmlns:a16="http://schemas.microsoft.com/office/drawing/2014/main" id="{16E009AB-F195-4A7E-83AF-8BC44D8048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98384"/>
            <a:ext cx="7772400" cy="632413"/>
          </a:xfrm>
        </p:spPr>
        <p:txBody>
          <a:bodyPr/>
          <a:lstStyle/>
          <a:p>
            <a:r>
              <a:rPr lang="en-US" altLang="zh-CN" smtClean="0"/>
              <a:t>Frame category</a:t>
            </a:r>
            <a:endParaRPr lang="zh-CN" altLang="en-US" dirty="0"/>
          </a:p>
        </p:txBody>
      </p:sp>
      <p:sp>
        <p:nvSpPr>
          <p:cNvPr id="4" name="页脚占位符 3">
            <a:extLst>
              <a:ext uri="{FF2B5EF4-FFF2-40B4-BE49-F238E27FC236}">
                <a16:creationId xmlns="" xmlns:a16="http://schemas.microsoft.com/office/drawing/2014/main" id="{B7429FE6-F2E6-4B35-938D-65673A7B39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Chaoming Luo (OPPO)</a:t>
            </a:r>
            <a:endParaRPr lang="en-US" altLang="ko-KR" dirty="0"/>
          </a:p>
        </p:txBody>
      </p:sp>
      <p:sp>
        <p:nvSpPr>
          <p:cNvPr id="5" name="灯片编号占位符 4">
            <a:extLst>
              <a:ext uri="{FF2B5EF4-FFF2-40B4-BE49-F238E27FC236}">
                <a16:creationId xmlns="" xmlns:a16="http://schemas.microsoft.com/office/drawing/2014/main" id="{7EE9F67D-F5D2-4B09-90CF-894F7C0FF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5</a:t>
            </a:fld>
            <a:endParaRPr lang="en-US" altLang="en-US"/>
          </a:p>
        </p:txBody>
      </p:sp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500062" y="1502805"/>
            <a:ext cx="8220076" cy="4800600"/>
          </a:xfrm>
        </p:spPr>
        <p:txBody>
          <a:bodyPr/>
          <a:lstStyle/>
          <a:p>
            <a:r>
              <a:rPr lang="en-US" sz="2000" smtClean="0"/>
              <a:t>Pu</a:t>
            </a:r>
            <a:r>
              <a:rPr lang="en-US" sz="2000"/>
              <a:t>blic Action frame: </a:t>
            </a:r>
            <a:r>
              <a:rPr lang="en-US" sz="2000" b="0"/>
              <a:t>Inter-BSS </a:t>
            </a:r>
            <a:r>
              <a:rPr lang="en-US" sz="2000" b="0" smtClean="0"/>
              <a:t>and AP </a:t>
            </a:r>
            <a:r>
              <a:rPr lang="en-US" sz="2000" b="0"/>
              <a:t>to unassociated-STA </a:t>
            </a:r>
            <a:r>
              <a:rPr lang="en-US" sz="2000" b="0" smtClean="0"/>
              <a:t>communications, </a:t>
            </a:r>
            <a:r>
              <a:rPr lang="en-US" sz="2000" b="0"/>
              <a:t>Intra-BSS </a:t>
            </a:r>
            <a:r>
              <a:rPr lang="en-US" sz="2000" b="0" smtClean="0"/>
              <a:t>communication, GAS. [1]</a:t>
            </a:r>
            <a:endParaRPr lang="en-US" sz="2000" smtClean="0"/>
          </a:p>
          <a:p>
            <a:pPr lvl="1"/>
            <a:r>
              <a:rPr lang="en-US" sz="1600" b="0" smtClean="0"/>
              <a:t>code </a:t>
            </a:r>
            <a:r>
              <a:rPr lang="en-US" sz="1600" b="0"/>
              <a:t>4 in Table 9-51—Category values</a:t>
            </a:r>
          </a:p>
          <a:p>
            <a:r>
              <a:rPr lang="en-US" altLang="zh-CN" sz="2000"/>
              <a:t>Protected Dual of Public Action: </a:t>
            </a:r>
            <a:r>
              <a:rPr lang="en-US" altLang="zh-CN" sz="2000" b="0"/>
              <a:t>allow robust </a:t>
            </a:r>
            <a:r>
              <a:rPr lang="en-US" altLang="zh-CN" sz="2000" b="0" smtClean="0"/>
              <a:t>STA-STA communications </a:t>
            </a:r>
            <a:r>
              <a:rPr lang="en-US" altLang="zh-CN" sz="2000" b="0"/>
              <a:t>of </a:t>
            </a:r>
            <a:r>
              <a:rPr lang="en-US" altLang="zh-CN" sz="2000" b="0" smtClean="0"/>
              <a:t>the same </a:t>
            </a:r>
            <a:r>
              <a:rPr lang="en-US" altLang="zh-CN" sz="2000" b="0"/>
              <a:t>information that is conveyed in Action frames that are not </a:t>
            </a:r>
            <a:r>
              <a:rPr lang="en-US" altLang="zh-CN" sz="2000" b="0" smtClean="0"/>
              <a:t>robust. [1]</a:t>
            </a:r>
            <a:endParaRPr lang="en-US" altLang="zh-CN" sz="2000" b="0"/>
          </a:p>
          <a:p>
            <a:pPr lvl="1"/>
            <a:r>
              <a:rPr lang="en-US" altLang="zh-CN" sz="1600" b="0" smtClean="0"/>
              <a:t>c</a:t>
            </a:r>
            <a:r>
              <a:rPr lang="en-US" sz="1600" b="0" smtClean="0"/>
              <a:t>ode </a:t>
            </a:r>
            <a:r>
              <a:rPr lang="en-US" sz="1600" b="0"/>
              <a:t>9 in Table 9-51—Category values</a:t>
            </a:r>
          </a:p>
          <a:p>
            <a:r>
              <a:rPr lang="en-US" sz="2000"/>
              <a:t>Protected Fine Timing Frame: </a:t>
            </a:r>
            <a:r>
              <a:rPr lang="en-US" altLang="zh-CN" sz="2000" b="0"/>
              <a:t>supports a protected FTMR frame, protected FTM frame and protected LMR frame</a:t>
            </a:r>
            <a:r>
              <a:rPr lang="en-US" altLang="zh-CN" sz="2000" b="0" smtClean="0"/>
              <a:t>. [2]</a:t>
            </a:r>
            <a:endParaRPr lang="en-US" altLang="zh-CN" sz="2000" b="0"/>
          </a:p>
          <a:p>
            <a:pPr lvl="1"/>
            <a:r>
              <a:rPr lang="en-US" altLang="zh-CN" sz="1600" b="0" smtClean="0"/>
              <a:t>c</a:t>
            </a:r>
            <a:r>
              <a:rPr lang="en-US" sz="1600" b="0" smtClean="0"/>
              <a:t>ode </a:t>
            </a:r>
            <a:r>
              <a:rPr lang="en-US" sz="1600" b="0"/>
              <a:t>34 in Table 9-51—Category </a:t>
            </a:r>
            <a:r>
              <a:rPr lang="en-US" sz="1600" b="0" smtClean="0"/>
              <a:t>values</a:t>
            </a:r>
          </a:p>
          <a:p>
            <a:pPr lvl="1"/>
            <a:r>
              <a:rPr lang="en-US" sz="1600"/>
              <a:t>In order to simplify selection of the frames to which the new replay counter applies, a new action category ‘Protected Fine Timing’ is created</a:t>
            </a:r>
            <a:r>
              <a:rPr lang="en-US" sz="1600" smtClean="0"/>
              <a:t>. [4][5] </a:t>
            </a:r>
            <a:endParaRPr lang="en-US" sz="1400" b="0"/>
          </a:p>
          <a:p>
            <a:r>
              <a:rPr lang="en-US" altLang="zh-CN" sz="2000" smtClean="0"/>
              <a:t>Proposal</a:t>
            </a:r>
            <a:r>
              <a:rPr lang="en-US" altLang="zh-CN" sz="2000" b="0" smtClean="0"/>
              <a:t>: create a new action category ‘Protected Sensing Frame’.</a:t>
            </a:r>
          </a:p>
          <a:p>
            <a:pPr lvl="1"/>
            <a:r>
              <a:rPr lang="en-US" altLang="zh-CN" sz="1600" smtClean="0"/>
              <a:t>Similar with 11az, we need secured-LTF and a new replay counter.</a:t>
            </a:r>
            <a:endParaRPr lang="en-US" altLang="zh-CN" sz="1600" b="0"/>
          </a:p>
          <a:p>
            <a:pPr marL="0" indent="0">
              <a:buNone/>
            </a:pP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12538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1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6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/>
              <a:t>Support for PASN is </a:t>
            </a:r>
            <a:r>
              <a:rPr lang="en-US" sz="1800" smtClean="0"/>
              <a:t>optional in sensing.</a:t>
            </a:r>
            <a:endParaRPr lang="en-US" sz="180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3008533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399" cy="914400"/>
          </a:xfrm>
        </p:spPr>
        <p:txBody>
          <a:bodyPr/>
          <a:lstStyle/>
          <a:p>
            <a:r>
              <a:rPr lang="en-US" altLang="zh-CN">
                <a:latin typeface="Arial" panose="020B0604020202020204" pitchFamily="34" charset="0"/>
                <a:cs typeface="Arial" panose="020B0604020202020204" pitchFamily="34" charset="0"/>
              </a:rPr>
              <a:t>SP </a:t>
            </a:r>
            <a:r>
              <a:rPr lang="en-US" altLang="zh-CN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SG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BAA79A68-64D1-4CCC-816B-FF3FB7B89AE4}" type="slidenum">
              <a:rPr lang="en-US" altLang="en-US" smtClean="0"/>
              <a:t>7</a:t>
            </a:fld>
            <a:endParaRPr lang="en-US" altLang="en-US"/>
          </a:p>
        </p:txBody>
      </p:sp>
      <p:sp>
        <p:nvSpPr>
          <p:cNvPr id="10" name="TextBox 9"/>
          <p:cNvSpPr txBox="1"/>
          <p:nvPr/>
        </p:nvSpPr>
        <p:spPr>
          <a:xfrm>
            <a:off x="670432" y="1524000"/>
            <a:ext cx="80867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7655" indent="-287655">
              <a:buFont typeface="Wingdings" panose="05000000000000000000" pitchFamily="2" charset="2"/>
              <a:buChar char="q"/>
            </a:pPr>
            <a:r>
              <a:rPr lang="en-US" altLang="ko-KR" sz="1800" b="1" dirty="0"/>
              <a:t>Do you agree to add the following into 11bf SFD ? </a:t>
            </a:r>
            <a:endParaRPr lang="en-US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CN" sz="1800" smtClean="0"/>
              <a:t>A </a:t>
            </a:r>
            <a:r>
              <a:rPr lang="en-US" altLang="zh-CN" sz="1800"/>
              <a:t>new action category ‘Protected Sensing Frame</a:t>
            </a:r>
            <a:r>
              <a:rPr lang="en-US" altLang="zh-CN" sz="1800" smtClean="0"/>
              <a:t>’ is defined.</a:t>
            </a: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altLang="zh-CN" sz="1800" dirty="0"/>
          </a:p>
          <a:p>
            <a:pPr lvl="1"/>
            <a:endParaRPr lang="en-US" altLang="zh-CN" sz="1800" dirty="0">
              <a:solidFill>
                <a:schemeClr val="tx2"/>
              </a:solidFill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ko-KR" sz="1800" dirty="0"/>
              <a:t>Y/N/A </a:t>
            </a:r>
            <a:endParaRPr lang="ko-KR" altLang="en-US" sz="1800" dirty="0"/>
          </a:p>
          <a:p>
            <a:pPr marL="744855" lvl="1" indent="-287655">
              <a:buFont typeface="Wingdings" panose="05000000000000000000" pitchFamily="2" charset="2"/>
              <a:buChar char="q"/>
            </a:pPr>
            <a:endParaRPr lang="en-US" altLang="zh-CN" sz="1800" dirty="0">
              <a:solidFill>
                <a:schemeClr val="tx2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  <p:extLst>
      <p:ext uri="{BB962C8B-B14F-4D97-AF65-F5344CB8AC3E}">
        <p14:creationId xmlns:p14="http://schemas.microsoft.com/office/powerpoint/2010/main" val="1148628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199"/>
            <a:ext cx="7848600" cy="365760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zh-CN" b="0"/>
              <a:t>[1] 80211-2020</a:t>
            </a:r>
          </a:p>
          <a:p>
            <a:pPr marL="0" indent="0">
              <a:buNone/>
            </a:pPr>
            <a:r>
              <a:rPr lang="en-US" altLang="zh-CN" b="0" smtClean="0"/>
              <a:t>[</a:t>
            </a:r>
            <a:r>
              <a:rPr lang="en-US" altLang="zh-CN" b="0" dirty="0"/>
              <a:t>2</a:t>
            </a:r>
            <a:r>
              <a:rPr lang="en-US" altLang="zh-CN" b="0" smtClean="0"/>
              <a:t>] </a:t>
            </a:r>
            <a:r>
              <a:rPr lang="en-US" altLang="zh-CN" b="0"/>
              <a:t>80211az_D4.0</a:t>
            </a:r>
          </a:p>
          <a:p>
            <a:pPr marL="0" indent="0">
              <a:buNone/>
            </a:pPr>
            <a:r>
              <a:rPr lang="en-US" altLang="zh-CN" b="0" smtClean="0"/>
              <a:t>[3] 11-20-1712-02-00bf-wifi-sensing-use-cases</a:t>
            </a:r>
          </a:p>
          <a:p>
            <a:pPr marL="0" indent="0">
              <a:buNone/>
            </a:pPr>
            <a:r>
              <a:rPr lang="en-US" altLang="zh-CN" b="0" smtClean="0"/>
              <a:t>[4] </a:t>
            </a:r>
            <a:r>
              <a:rPr lang="en-US" altLang="zh-CN" b="0"/>
              <a:t>11-20-0797-00-00az-lmr-ftm-replay-counter </a:t>
            </a:r>
            <a:endParaRPr lang="en-US" altLang="zh-CN" b="0" smtClean="0"/>
          </a:p>
          <a:p>
            <a:pPr marL="0" indent="0">
              <a:buNone/>
            </a:pPr>
            <a:r>
              <a:rPr lang="en-US" altLang="zh-CN" b="0" smtClean="0"/>
              <a:t>[5] 11-20-0889-05-00az-protected-lmr-replay-counter</a:t>
            </a:r>
            <a:endParaRPr lang="en-US" altLang="zh-CN" b="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en-US"/>
              <a:t>Slide </a:t>
            </a:r>
            <a:fld id="{0FF88134-36A3-492E-B6B5-2F4703E76746}" type="slidenum">
              <a:rPr lang="en-US" altLang="en-US" smtClean="0"/>
              <a:t>8</a:t>
            </a:fld>
            <a:endParaRPr lang="en-US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7174230" y="6475730"/>
            <a:ext cx="1646605" cy="276999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altLang="ko-KR"/>
              <a:t>Chaoming Luo (OPPO)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7874</TotalTime>
  <Words>449</Words>
  <Application>Microsoft Office PowerPoint</Application>
  <PresentationFormat>全屏显示(4:3)</PresentationFormat>
  <Paragraphs>81</Paragraphs>
  <Slides>8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5" baseType="lpstr">
      <vt:lpstr>Malgun Gothic</vt:lpstr>
      <vt:lpstr>Malgun Gothic</vt:lpstr>
      <vt:lpstr>MS PGothic</vt:lpstr>
      <vt:lpstr>Arial</vt:lpstr>
      <vt:lpstr>Times New Roman</vt:lpstr>
      <vt:lpstr>Wingdings</vt:lpstr>
      <vt:lpstr>802-11-Submission</vt:lpstr>
      <vt:lpstr>Discussion on PASN for sensing</vt:lpstr>
      <vt:lpstr>Introduction</vt:lpstr>
      <vt:lpstr>Recap: PASN</vt:lpstr>
      <vt:lpstr>Mandate PASN?</vt:lpstr>
      <vt:lpstr>Frame category</vt:lpstr>
      <vt:lpstr>SP 1</vt:lpstr>
      <vt:lpstr>SP 2</vt:lpstr>
      <vt:lpstr>Reference</vt:lpstr>
    </vt:vector>
  </TitlesOfParts>
  <Company>Marvell Semiconductor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15/0718r8</dc:title>
  <dc:subject>Task Group AY July 2015 Meeting Agenda</dc:subject>
  <dc:creator>卢刘明(Liuming Lu)</dc:creator>
  <cp:lastModifiedBy>luochaoming</cp:lastModifiedBy>
  <cp:revision>4554</cp:revision>
  <cp:lastPrinted>2014-11-04T15:04:00Z</cp:lastPrinted>
  <dcterms:created xsi:type="dcterms:W3CDTF">2007-04-17T18:10:00Z</dcterms:created>
  <dcterms:modified xsi:type="dcterms:W3CDTF">2022-02-07T09:54:24Z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1431634268</vt:lpwstr>
  </property>
  <property fmtid="{D5CDD505-2E9C-101B-9397-08002B2CF9AE}" pid="27" name="_NewReviewCycle">
    <vt:lpwstr/>
  </property>
  <property fmtid="{D5CDD505-2E9C-101B-9397-08002B2CF9AE}" pid="28" name="KSOProductBuildVer">
    <vt:lpwstr>2052-10.1.0.6395</vt:lpwstr>
  </property>
</Properties>
</file>