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29" r:id="rId16"/>
    <p:sldId id="753" r:id="rId17"/>
    <p:sldId id="885" r:id="rId18"/>
    <p:sldId id="935" r:id="rId19"/>
    <p:sldId id="1107" r:id="rId20"/>
    <p:sldId id="1142" r:id="rId21"/>
    <p:sldId id="1181" r:id="rId22"/>
    <p:sldId id="1188" r:id="rId23"/>
    <p:sldId id="1203" r:id="rId24"/>
    <p:sldId id="1224" r:id="rId25"/>
    <p:sldId id="1225" r:id="rId26"/>
    <p:sldId id="1226" r:id="rId27"/>
    <p:sldId id="1227" r:id="rId28"/>
    <p:sldId id="1228" r:id="rId29"/>
    <p:sldId id="1223" r:id="rId30"/>
    <p:sldId id="1183" r:id="rId31"/>
    <p:sldId id="1231" r:id="rId32"/>
    <p:sldId id="1232" r:id="rId33"/>
    <p:sldId id="1230"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/0284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416-00-00bd-ieee-802-11bd-february-2022-teleconference-minutes.docx" TargetMode="External"/><Relationship Id="rId2" Type="http://schemas.openxmlformats.org/officeDocument/2006/relationships/hyperlink" Target="https://mentor.ieee.org/802.11/dcn/22/11-22-0167-00-00bd-ieee-802-11bd-january-2022-interim-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21-14-0000-tgbd-mdr-report.docx" TargetMode="External"/><Relationship Id="rId2" Type="http://schemas.openxmlformats.org/officeDocument/2006/relationships/hyperlink" Target="https://mentor.ieee.org/802.11/dcn/21/11-21-2018-07-00bd-tgbd-lb259-comments.xls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862-03-0ngv-ieee-802-11-ngv-sg-proposed-csd.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2/11-22-0411-02-00bd-p802-11bd-report-to-ec-on-approval-to-go-to-sa-ballot.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1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March 802.11 plenary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March IEEE 802 plenary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a:t>
            </a:r>
            <a:r>
              <a:rPr lang="en-US" altLang="zh-CN" sz="2400" dirty="0">
                <a:hlinkClick r:id="rId2"/>
              </a:rPr>
              <a:t>here</a:t>
            </a:r>
            <a:r>
              <a:rPr lang="en-US" altLang="zh-CN" sz="2400" dirty="0"/>
              <a:t> or follow the registration link here </a:t>
            </a:r>
            <a:r>
              <a:rPr lang="en-US" altLang="zh-CN" sz="2400" dirty="0">
                <a:hlinkClick r:id="rId3"/>
              </a:rPr>
              <a:t>https://802world.org/plenary/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Mar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chemeClr val="bg1">
                    <a:lumMod val="85000"/>
                  </a:schemeClr>
                </a:solidFill>
                <a:cs typeface="+mn-ea"/>
                <a:sym typeface="+mn-ea"/>
              </a:rPr>
              <a:t>Mar 8</a:t>
            </a:r>
            <a:r>
              <a:rPr lang="en-US" altLang="zh-CN" sz="2800" baseline="30000" dirty="0" smtClean="0">
                <a:solidFill>
                  <a:schemeClr val="bg1">
                    <a:lumMod val="85000"/>
                  </a:schemeClr>
                </a:solidFill>
                <a:cs typeface="+mn-ea"/>
                <a:sym typeface="+mn-ea"/>
              </a:rPr>
              <a:t>th</a:t>
            </a:r>
            <a:r>
              <a:rPr lang="en-US" altLang="zh-CN" sz="2800" dirty="0" smtClean="0">
                <a:solidFill>
                  <a:schemeClr val="bg1">
                    <a:lumMod val="85000"/>
                  </a:schemeClr>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800" strike="sngStrike" dirty="0" smtClean="0">
                <a:solidFill>
                  <a:srgbClr val="FF0000"/>
                </a:solidFill>
                <a:cs typeface="+mn-ea"/>
                <a:sym typeface="+mn-ea"/>
              </a:rPr>
              <a:t>Mar 9</a:t>
            </a:r>
            <a:r>
              <a:rPr lang="en-US" altLang="zh-CN" sz="2800" strike="sngStrike" baseline="30000" dirty="0" smtClean="0">
                <a:solidFill>
                  <a:srgbClr val="FF0000"/>
                </a:solidFill>
                <a:cs typeface="+mn-ea"/>
                <a:sym typeface="+mn-ea"/>
              </a:rPr>
              <a:t>th</a:t>
            </a:r>
            <a:r>
              <a:rPr lang="en-US" altLang="zh-CN" sz="2800" strike="sngStrike" dirty="0" smtClean="0">
                <a:solidFill>
                  <a:srgbClr val="FF0000"/>
                </a:solidFill>
                <a:cs typeface="+mn-ea"/>
                <a:sym typeface="+mn-ea"/>
              </a:rPr>
              <a:t>, </a:t>
            </a:r>
            <a:r>
              <a:rPr lang="en-US" altLang="zh-CN" sz="2800" strike="sngStrike" dirty="0">
                <a:solidFill>
                  <a:srgbClr val="FF0000"/>
                </a:solidFill>
                <a:cs typeface="+mn-ea"/>
                <a:sym typeface="+mn-ea"/>
              </a:rPr>
              <a:t>2022, 	</a:t>
            </a:r>
            <a:r>
              <a:rPr lang="en-US" altLang="zh-CN" sz="2800" strike="sngStrike" dirty="0" smtClean="0">
                <a:solidFill>
                  <a:srgbClr val="FF0000"/>
                </a:solidFill>
                <a:cs typeface="+mn-ea"/>
                <a:sym typeface="+mn-ea"/>
              </a:rPr>
              <a:t>	11:15am </a:t>
            </a:r>
            <a:r>
              <a:rPr lang="en-US" altLang="zh-CN" sz="2800" strike="sngStrike" dirty="0">
                <a:solidFill>
                  <a:srgbClr val="FF0000"/>
                </a:solidFill>
                <a:cs typeface="+mn-ea"/>
                <a:sym typeface="+mn-ea"/>
              </a:rPr>
              <a:t>~ </a:t>
            </a:r>
            <a:r>
              <a:rPr lang="en-US" altLang="zh-CN" sz="2800" strike="sngStrike" dirty="0" smtClean="0">
                <a:solidFill>
                  <a:srgbClr val="FF0000"/>
                </a:solidFill>
                <a:cs typeface="+mn-ea"/>
                <a:sym typeface="+mn-ea"/>
              </a:rPr>
              <a:t>13:15, </a:t>
            </a:r>
            <a:r>
              <a:rPr lang="en-US" altLang="zh-CN" sz="2800" strike="sngStrike" dirty="0">
                <a:solidFill>
                  <a:srgbClr val="FF0000"/>
                </a:solidFill>
                <a:cs typeface="+mn-ea"/>
                <a:sym typeface="+mn-ea"/>
              </a:rPr>
              <a:t>ET</a:t>
            </a:r>
          </a:p>
          <a:p>
            <a:pPr marL="342900" indent="-342900" eaLnBrk="1" hangingPunct="1">
              <a:spcAft>
                <a:spcPts val="600"/>
              </a:spcAft>
              <a:buFont typeface="Arial" panose="020B0604020202020204" pitchFamily="34" charset="0"/>
              <a:buChar char="•"/>
            </a:pPr>
            <a:r>
              <a:rPr lang="en-US" altLang="zh-CN" sz="2800" strike="sngStrike" dirty="0" smtClean="0">
                <a:solidFill>
                  <a:srgbClr val="FF0000"/>
                </a:solidFill>
                <a:cs typeface="+mn-ea"/>
                <a:sym typeface="+mn-ea"/>
              </a:rPr>
              <a:t>Mar 10</a:t>
            </a:r>
            <a:r>
              <a:rPr lang="en-US" altLang="zh-CN" sz="2800" strike="sngStrike" baseline="30000" dirty="0" smtClean="0">
                <a:solidFill>
                  <a:srgbClr val="FF0000"/>
                </a:solidFill>
                <a:cs typeface="+mn-ea"/>
                <a:sym typeface="+mn-ea"/>
              </a:rPr>
              <a:t>th</a:t>
            </a:r>
            <a:r>
              <a:rPr lang="en-US" altLang="zh-CN" sz="2800" strike="sngStrike" dirty="0">
                <a:solidFill>
                  <a:srgbClr val="FF0000"/>
                </a:solidFill>
                <a:cs typeface="+mn-ea"/>
                <a:sym typeface="+mn-ea"/>
              </a:rPr>
              <a:t>, 2022, 	</a:t>
            </a:r>
            <a:r>
              <a:rPr lang="en-US" altLang="zh-CN" sz="2800" strike="sngStrike" dirty="0" smtClean="0">
                <a:solidFill>
                  <a:srgbClr val="FF0000"/>
                </a:solidFill>
                <a:cs typeface="+mn-ea"/>
                <a:sym typeface="+mn-ea"/>
              </a:rPr>
              <a:t>19:00 </a:t>
            </a:r>
            <a:r>
              <a:rPr lang="en-US" altLang="zh-CN" sz="2800" strike="sngStrike" dirty="0">
                <a:solidFill>
                  <a:srgbClr val="FF0000"/>
                </a:solidFill>
                <a:cs typeface="+mn-ea"/>
                <a:sym typeface="+mn-ea"/>
              </a:rPr>
              <a:t>~ </a:t>
            </a:r>
            <a:r>
              <a:rPr lang="en-US" altLang="zh-CN" sz="2800" strike="sngStrike" dirty="0" smtClean="0">
                <a:solidFill>
                  <a:srgbClr val="FF0000"/>
                </a:solidFill>
                <a:cs typeface="+mn-ea"/>
                <a:sym typeface="+mn-ea"/>
              </a:rPr>
              <a:t>21:00am</a:t>
            </a:r>
            <a:r>
              <a:rPr lang="en-US" altLang="zh-CN" sz="2800" strike="sngStrike" dirty="0">
                <a:solidFill>
                  <a:srgbClr val="FF0000"/>
                </a:solidFill>
                <a:cs typeface="+mn-ea"/>
                <a:sym typeface="+mn-ea"/>
              </a:rPr>
              <a:t>,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11</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9:00am ~ 11:00am, 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2501313920"/>
              </p:ext>
            </p:extLst>
          </p:nvPr>
        </p:nvGraphicFramePr>
        <p:xfrm>
          <a:off x="838200" y="1539240"/>
          <a:ext cx="10668000" cy="493776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a:t>
                      </a:r>
                      <a:r>
                        <a:rPr lang="en-US" altLang="zh-CN" sz="1200" baseline="0" dirty="0" smtClean="0">
                          <a:solidFill>
                            <a:srgbClr val="0070C0"/>
                          </a:solidFill>
                        </a:rPr>
                        <a:t>11-22/0284r3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a:t>
                      </a:r>
                      <a:r>
                        <a:rPr lang="en-US" altLang="zh-CN" sz="1200" baseline="0" dirty="0" smtClean="0">
                          <a:solidFill>
                            <a:srgbClr val="0070C0"/>
                          </a:solidFill>
                          <a:sym typeface="+mn-ea"/>
                        </a:rPr>
                        <a:t>11-22/0167r0, 11-22/0416r0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11-19/2045r16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11-21/2018r7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11-22/0021r14</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TBD</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lvl="0" eaLnBrk="0" hangingPunct="0">
              <a:defRPr/>
            </a:pPr>
            <a:r>
              <a:rPr lang="en-GB" altLang="en-US" dirty="0"/>
              <a:t>Tech Editor </a:t>
            </a:r>
            <a:r>
              <a:rPr lang="en-GB" altLang="en-US" dirty="0" smtClean="0"/>
              <a:t>report (comment resolution progress and MDR Report progress)</a:t>
            </a:r>
            <a:endParaRPr lang="en-GB" altLang="en-US" dirty="0"/>
          </a:p>
          <a:p>
            <a:pPr eaLnBrk="0" hangingPunct="0">
              <a:defRPr/>
            </a:pPr>
            <a:r>
              <a:rPr lang="en-US" altLang="en-GB" dirty="0" smtClean="0"/>
              <a:t>Motion to approve all comment resolutions for LB259 and resolutions from MDR Report.</a:t>
            </a:r>
          </a:p>
          <a:p>
            <a:pPr eaLnBrk="0" hangingPunct="0">
              <a:defRPr/>
            </a:pPr>
            <a:r>
              <a:rPr lang="en-US" altLang="en-GB" dirty="0" smtClean="0"/>
              <a:t>Motion to approve generation of D4.0 and a 15-day recirculation WG LB</a:t>
            </a:r>
          </a:p>
          <a:p>
            <a:pPr eaLnBrk="0" hangingPunct="0">
              <a:defRPr/>
            </a:pPr>
            <a:r>
              <a:rPr lang="en-US" altLang="en-GB" dirty="0"/>
              <a:t>Motion to approve CSD affirmation</a:t>
            </a:r>
          </a:p>
          <a:p>
            <a:pPr eaLnBrk="0" hangingPunct="0">
              <a:defRPr/>
            </a:pPr>
            <a:r>
              <a:rPr lang="en-US" altLang="en-GB" dirty="0" smtClean="0"/>
              <a:t>Motion to approve Report to EC</a:t>
            </a:r>
          </a:p>
          <a:p>
            <a:pPr eaLnBrk="0" hangingPunct="0">
              <a:defRPr/>
            </a:pPr>
            <a:r>
              <a:rPr lang="en-US" altLang="en-GB" dirty="0" smtClean="0"/>
              <a:t>Motion to approve request a Conditional Approval to go to SA Ballot.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Jan interim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mentor.ieee.org/802.11/dcn/22/11-22-0167-00-00bd-ieee-802-11bd-january-2022-interim-meeting-minutes.docx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hlinkClick r:id="rId3"/>
              </a:rPr>
              <a:t>https://</a:t>
            </a:r>
            <a:r>
              <a:rPr lang="en-US" altLang="zh-CN" sz="2100" dirty="0" smtClean="0">
                <a:hlinkClick r:id="rId3"/>
              </a:rPr>
              <a:t>mentor.ieee.org/802.11/dcn/22/11-22-0416-00-00bd-ieee-802-11bd-february-2022-teleconference-minutes.docx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smtClean="0"/>
          </a:p>
          <a:p>
            <a:r>
              <a:rPr lang="en-US" altLang="zh-CN" dirty="0" smtClean="0"/>
              <a:t>Approved with unanimous consensus</a:t>
            </a:r>
            <a:endParaRPr lang="en-US" altLang="zh-CN" dirty="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#1 (approval of comment resolutions of LB 259)</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20 CIDs </a:t>
            </a:r>
            <a:r>
              <a:rPr lang="en-US" altLang="zh-CN" sz="2800" dirty="0">
                <a:sym typeface="+mn-ea"/>
              </a:rPr>
              <a:t>which marked as “ready for motion” as in </a:t>
            </a:r>
            <a:r>
              <a:rPr lang="en-US" altLang="zh-CN" sz="2800" dirty="0" smtClean="0">
                <a:sym typeface="+mn-ea"/>
              </a:rPr>
              <a:t>11-21/2018r7</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 Joseph Levy</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  Approved with unanimous consensus</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#2 (approval of comment resolutions from MDR Report)</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all comments from MDR Report </a:t>
            </a:r>
            <a:r>
              <a:rPr lang="en-US" altLang="zh-CN" sz="2800" dirty="0">
                <a:sym typeface="+mn-ea"/>
              </a:rPr>
              <a:t>as in </a:t>
            </a:r>
            <a:r>
              <a:rPr lang="en-US" altLang="zh-CN" sz="2800" dirty="0" smtClean="0">
                <a:sym typeface="+mn-ea"/>
              </a:rPr>
              <a:t>11-22/0021r14</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 Joseph Levy</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 Approved with unanimous consensus</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634654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#3 (Generation of D4.0 and WGLB Recirculation)</a:t>
            </a:r>
            <a:endParaRPr lang="zh-CN" altLang="en-US" sz="2800" dirty="0"/>
          </a:p>
        </p:txBody>
      </p:sp>
      <p:sp>
        <p:nvSpPr>
          <p:cNvPr id="3" name="内容占位符 2"/>
          <p:cNvSpPr>
            <a:spLocks noGrp="1"/>
          </p:cNvSpPr>
          <p:nvPr>
            <p:ph idx="1"/>
          </p:nvPr>
        </p:nvSpPr>
        <p:spPr/>
        <p:txBody>
          <a:bodyPr>
            <a:normAutofit fontScale="77500" lnSpcReduction="20000"/>
          </a:bodyPr>
          <a:lstStyle/>
          <a:p>
            <a:r>
              <a:rPr lang="en-US" altLang="zh-CN" sz="2800" dirty="0"/>
              <a:t>Having approved comment resolutions for all of the comments received from LB </a:t>
            </a:r>
            <a:r>
              <a:rPr lang="en-US" altLang="zh-CN" sz="2800" dirty="0" smtClean="0"/>
              <a:t>259 </a:t>
            </a:r>
            <a:r>
              <a:rPr lang="en-US" altLang="zh-CN" sz="2800" dirty="0"/>
              <a:t>on IEEE P802.11bd </a:t>
            </a:r>
            <a:r>
              <a:rPr lang="en-US" altLang="zh-CN" sz="2800" dirty="0" smtClean="0"/>
              <a:t>D3.0 </a:t>
            </a:r>
            <a:r>
              <a:rPr lang="en-US" altLang="zh-CN" sz="2800" dirty="0"/>
              <a:t>as contained in document </a:t>
            </a:r>
          </a:p>
          <a:p>
            <a:r>
              <a:rPr lang="en-US" altLang="zh-CN" sz="2800" u="sng" dirty="0" smtClean="0">
                <a:hlinkClick r:id="rId2"/>
              </a:rPr>
              <a:t>https://mentor.ieee.org/802.11/dcn/21/11-21-2018-07-00bd-tgbd-lb259-comments.xlsx</a:t>
            </a:r>
            <a:r>
              <a:rPr lang="en-US" altLang="zh-CN" sz="2800" dirty="0" smtClean="0"/>
              <a:t>, and comment resolutions for all comments from MDR </a:t>
            </a:r>
            <a:r>
              <a:rPr lang="en-US" altLang="zh-CN" sz="2800" dirty="0"/>
              <a:t>as in </a:t>
            </a:r>
            <a:r>
              <a:rPr lang="en-US" altLang="zh-CN" sz="2800" dirty="0" smtClean="0"/>
              <a:t>document </a:t>
            </a:r>
            <a:r>
              <a:rPr lang="en-US" altLang="zh-CN" sz="2800" dirty="0" smtClean="0">
                <a:hlinkClick r:id="rId3"/>
              </a:rPr>
              <a:t>https://mentor.ieee.org/802.11/dcn/22/11-22-0021-14-0000-tgbd-mdr-report.docx</a:t>
            </a:r>
            <a:r>
              <a:rPr lang="en-US" altLang="zh-CN" sz="2800" dirty="0" smtClean="0"/>
              <a:t>,</a:t>
            </a:r>
          </a:p>
          <a:p>
            <a:endParaRPr lang="en-US" altLang="zh-CN" sz="2800" dirty="0"/>
          </a:p>
          <a:p>
            <a:r>
              <a:rPr lang="en-US" altLang="zh-CN" sz="2800" dirty="0"/>
              <a:t>instruct the </a:t>
            </a:r>
            <a:r>
              <a:rPr lang="en-US" altLang="zh-CN" sz="2800" dirty="0" err="1"/>
              <a:t>TGbd</a:t>
            </a:r>
            <a:r>
              <a:rPr lang="en-US" altLang="zh-CN" sz="2800" dirty="0"/>
              <a:t> editor to create IEEE P802.11bd </a:t>
            </a:r>
            <a:r>
              <a:rPr lang="en-US" altLang="zh-CN" sz="2800" dirty="0" smtClean="0"/>
              <a:t>D4.0 </a:t>
            </a:r>
            <a:r>
              <a:rPr lang="en-US" altLang="zh-CN" sz="2800" dirty="0"/>
              <a:t>and approve a motion request to WG11 for approval of a 15-day Working Group Recirculation Ballot asking the question “Should IEEE P802.11bd </a:t>
            </a:r>
            <a:r>
              <a:rPr lang="en-US" altLang="zh-CN" sz="2800" dirty="0" smtClean="0"/>
              <a:t>D4.0 </a:t>
            </a:r>
            <a:r>
              <a:rPr lang="en-US" altLang="zh-CN" sz="2800" dirty="0"/>
              <a:t>be forwarded to SA Ballot?”</a:t>
            </a:r>
            <a:endParaRPr lang="en-US" altLang="zh-CN" sz="2800" b="0" dirty="0"/>
          </a:p>
          <a:p>
            <a:endParaRPr lang="en-US" altLang="zh-CN" sz="2800" dirty="0"/>
          </a:p>
          <a:p>
            <a:r>
              <a:rPr lang="en-US" altLang="zh-CN" sz="2800" dirty="0" err="1"/>
              <a:t>TGbd</a:t>
            </a:r>
            <a:r>
              <a:rPr lang="en-US" altLang="zh-CN" sz="2800" dirty="0"/>
              <a:t> vote: Moved:  </a:t>
            </a:r>
            <a:r>
              <a:rPr lang="en-US" altLang="zh-CN" sz="2800" dirty="0" err="1" smtClean="0"/>
              <a:t>Rui</a:t>
            </a:r>
            <a:r>
              <a:rPr lang="en-US" altLang="zh-CN" sz="2800" dirty="0" smtClean="0"/>
              <a:t> Cao</a:t>
            </a:r>
            <a:r>
              <a:rPr lang="en-US" altLang="zh-CN" sz="2800" dirty="0"/>
              <a:t>			Seconded</a:t>
            </a:r>
            <a:r>
              <a:rPr lang="en-US" altLang="zh-CN" sz="2800" dirty="0" smtClean="0"/>
              <a:t>: Joseph Levy</a:t>
            </a:r>
            <a:endParaRPr lang="en-US" altLang="zh-CN" sz="2800" dirty="0"/>
          </a:p>
          <a:p>
            <a:r>
              <a:rPr lang="en-US" altLang="zh-CN" sz="2800" dirty="0"/>
              <a:t>Result</a:t>
            </a:r>
            <a:r>
              <a:rPr lang="en-US" altLang="zh-CN" sz="2800" dirty="0" smtClean="0"/>
              <a:t>: 20Y/0N/4A</a:t>
            </a:r>
            <a:endParaRPr lang="en-US" altLang="zh-CN" sz="2800" b="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3033288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#4 (approval of CSD Affirmation)</a:t>
            </a:r>
            <a:endParaRPr lang="zh-CN" altLang="en-US" sz="2800" dirty="0"/>
          </a:p>
        </p:txBody>
      </p:sp>
      <p:sp>
        <p:nvSpPr>
          <p:cNvPr id="3" name="内容占位符 2"/>
          <p:cNvSpPr>
            <a:spLocks noGrp="1"/>
          </p:cNvSpPr>
          <p:nvPr>
            <p:ph idx="1"/>
          </p:nvPr>
        </p:nvSpPr>
        <p:spPr>
          <a:xfrm>
            <a:off x="914399" y="1981238"/>
            <a:ext cx="10361613" cy="4113213"/>
          </a:xfrm>
        </p:spPr>
        <p:txBody>
          <a:bodyPr/>
          <a:lstStyle/>
          <a:p>
            <a:r>
              <a:rPr lang="en-US" altLang="zh-CN" sz="2800" dirty="0" smtClean="0">
                <a:sym typeface="+mn-ea"/>
              </a:rPr>
              <a:t>Move to approve the 11bd CSD affirmed as in </a:t>
            </a:r>
            <a:r>
              <a:rPr lang="en-US" altLang="zh-CN" sz="2800" dirty="0">
                <a:sym typeface="+mn-ea"/>
              </a:rPr>
              <a:t>document </a:t>
            </a:r>
            <a:r>
              <a:rPr lang="en-US" altLang="zh-CN" sz="2800" dirty="0">
                <a:sym typeface="+mn-ea"/>
                <a:hlinkClick r:id="rId2"/>
              </a:rPr>
              <a:t>https://</a:t>
            </a:r>
            <a:r>
              <a:rPr lang="en-US" altLang="zh-CN" sz="2800" dirty="0" smtClean="0">
                <a:sym typeface="+mn-ea"/>
                <a:hlinkClick r:id="rId2"/>
              </a:rPr>
              <a:t>mentor.ieee.org/802.11/dcn/18/11-18-0862-03-0ngv-ieee-802-11-ngv-sg-proposed-csd.docx</a:t>
            </a:r>
            <a:endParaRPr lang="en-US" altLang="zh-CN" sz="2800" dirty="0" smtClean="0">
              <a:sym typeface="+mn-ea"/>
            </a:endParaRPr>
          </a:p>
          <a:p>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smtClean="0">
                <a:latin typeface="Calibri" panose="020F0502020204030204" pitchFamily="34" charset="0"/>
                <a:cs typeface="Calibri" panose="020F0502020204030204" pitchFamily="34" charset="0"/>
              </a:rPr>
              <a:t>Bo Sun</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  Stephan Sand</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 18Y/0N/4A</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926375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#5 (approval of Report to EC on Conditional SA BA)</a:t>
            </a:r>
            <a:endParaRPr lang="zh-CN" altLang="en-US" sz="2800" dirty="0"/>
          </a:p>
        </p:txBody>
      </p:sp>
      <p:sp>
        <p:nvSpPr>
          <p:cNvPr id="3" name="内容占位符 2"/>
          <p:cNvSpPr>
            <a:spLocks noGrp="1"/>
          </p:cNvSpPr>
          <p:nvPr>
            <p:ph idx="1"/>
          </p:nvPr>
        </p:nvSpPr>
        <p:spPr/>
        <p:txBody>
          <a:bodyPr/>
          <a:lstStyle/>
          <a:p>
            <a:r>
              <a:rPr lang="en-US" altLang="zh-CN" sz="2800" dirty="0" smtClean="0">
                <a:sym typeface="+mn-ea"/>
              </a:rPr>
              <a:t>Approve a motion request to WG11 for approval of the Report to EC on Conditional SA BA as in document 11-22/0411r2 and grant the </a:t>
            </a:r>
            <a:r>
              <a:rPr lang="en-US" altLang="zh-CN" sz="2800" dirty="0" err="1" smtClean="0">
                <a:sym typeface="+mn-ea"/>
              </a:rPr>
              <a:t>TGbd</a:t>
            </a:r>
            <a:r>
              <a:rPr lang="en-US" altLang="zh-CN" sz="2800" dirty="0" smtClean="0">
                <a:sym typeface="+mn-ea"/>
              </a:rPr>
              <a:t> chair editorial license</a:t>
            </a:r>
          </a:p>
          <a:p>
            <a:pPr lvl="1"/>
            <a:r>
              <a:rPr lang="en-US" altLang="zh-CN" sz="2500" dirty="0" smtClean="0">
                <a:sym typeface="+mn-ea"/>
                <a:hlinkClick r:id="rId2"/>
              </a:rPr>
              <a:t>https://mentor.ieee.org/802.11/dcn/22/11-22-0411-02-00bd-p802-11bd-report-to-ec-on-approval-to-go-to-sa-ballot.pptx</a:t>
            </a:r>
            <a:endParaRPr lang="en-US" altLang="zh-CN" sz="2500" dirty="0" smtClean="0">
              <a:sym typeface="+mn-ea"/>
            </a:endParaRPr>
          </a:p>
          <a:p>
            <a:endParaRPr lang="en-US" altLang="zh-CN" sz="2800" dirty="0" smtClean="0">
              <a:sym typeface="+mn-ea"/>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Moved</a:t>
            </a:r>
            <a:r>
              <a:rPr lang="en-US" altLang="zh-CN" sz="2800" dirty="0">
                <a:latin typeface="Calibri" panose="020F0502020204030204" pitchFamily="34" charset="0"/>
                <a:cs typeface="Calibri" panose="020F0502020204030204" pitchFamily="34" charset="0"/>
              </a:rPr>
              <a:t>: </a:t>
            </a:r>
            <a:r>
              <a:rPr lang="en-US" altLang="zh-CN" sz="2800" dirty="0" smtClean="0">
                <a:latin typeface="Calibri" panose="020F0502020204030204" pitchFamily="34" charset="0"/>
                <a:cs typeface="Calibri" panose="020F0502020204030204" pitchFamily="34" charset="0"/>
              </a:rPr>
              <a:t>Bo Sun</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 Joseph Levy</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 19Y/0N/4A</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660796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#6 (request a motion in WG to approve Conditional SA BA)</a:t>
            </a:r>
            <a:endParaRPr lang="zh-CN" altLang="en-US" sz="2800" dirty="0"/>
          </a:p>
        </p:txBody>
      </p:sp>
      <p:sp>
        <p:nvSpPr>
          <p:cNvPr id="3" name="内容占位符 2"/>
          <p:cNvSpPr>
            <a:spLocks noGrp="1"/>
          </p:cNvSpPr>
          <p:nvPr>
            <p:ph idx="1"/>
          </p:nvPr>
        </p:nvSpPr>
        <p:spPr/>
        <p:txBody>
          <a:bodyPr/>
          <a:lstStyle/>
          <a:p>
            <a:r>
              <a:rPr lang="en-US" altLang="zh-CN" sz="2800" dirty="0" smtClean="0"/>
              <a:t>Approve </a:t>
            </a:r>
            <a:r>
              <a:rPr lang="en-US" altLang="zh-CN" sz="2800" dirty="0"/>
              <a:t>a </a:t>
            </a:r>
            <a:r>
              <a:rPr lang="en-US" altLang="zh-CN" sz="2800" dirty="0" smtClean="0"/>
              <a:t>motion </a:t>
            </a:r>
            <a:r>
              <a:rPr lang="en-US" altLang="zh-CN" sz="2800" dirty="0"/>
              <a:t>request to WG11 for approval </a:t>
            </a:r>
            <a:r>
              <a:rPr lang="en-US" altLang="zh-CN" sz="2800" dirty="0" smtClean="0"/>
              <a:t>Conditional SA Ballot for IEEE P802.11bd D4.0</a:t>
            </a:r>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smtClean="0">
                <a:latin typeface="Calibri" panose="020F0502020204030204" pitchFamily="34" charset="0"/>
                <a:cs typeface="Calibri" panose="020F0502020204030204" pitchFamily="34" charset="0"/>
              </a:rPr>
              <a:t>Rich Kennedy</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 John Kenney</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 21Y/0N/2A</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3826072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8436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533843" y="1870075"/>
            <a:ext cx="992759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2000" dirty="0"/>
              <a:t>Call </a:t>
            </a:r>
            <a:r>
              <a:rPr lang="en-US" altLang="en-GB" sz="2000" dirty="0"/>
              <a:t>meeting to order and remind the group to record </a:t>
            </a:r>
            <a:r>
              <a:rPr lang="en-US" altLang="en-GB" sz="2000" dirty="0" smtClean="0"/>
              <a:t>attendance </a:t>
            </a:r>
            <a:r>
              <a:rPr lang="en-US" altLang="en-GB" sz="2000" dirty="0"/>
              <a:t>on imat.ieee.org</a:t>
            </a:r>
            <a:endParaRPr lang="en-GB" altLang="en-US" sz="2000" dirty="0"/>
          </a:p>
          <a:p>
            <a:pPr lvl="0" eaLnBrk="0" hangingPunct="0">
              <a:defRPr/>
            </a:pPr>
            <a:r>
              <a:rPr lang="en-GB" altLang="en-US" sz="2000" dirty="0"/>
              <a:t>IEEE-SA IPR policies </a:t>
            </a:r>
            <a:r>
              <a:rPr lang="en-US" altLang="en-GB" sz="2000" dirty="0"/>
              <a:t>and meeting rules</a:t>
            </a:r>
          </a:p>
          <a:p>
            <a:pPr lvl="0" eaLnBrk="0" hangingPunct="0">
              <a:defRPr/>
            </a:pPr>
            <a:r>
              <a:rPr lang="en-US" altLang="en-GB" sz="2000" dirty="0"/>
              <a:t>Approval of </a:t>
            </a:r>
            <a:r>
              <a:rPr lang="en-GB" altLang="en-US" sz="2000" dirty="0"/>
              <a:t>agenda</a:t>
            </a:r>
          </a:p>
          <a:p>
            <a:pPr eaLnBrk="0" hangingPunct="0">
              <a:defRPr/>
            </a:pPr>
            <a:r>
              <a:rPr lang="en-GB" altLang="en-US" sz="2000" dirty="0" smtClean="0"/>
              <a:t>Revisit </a:t>
            </a:r>
            <a:r>
              <a:rPr lang="en-GB" altLang="en-US" sz="2000" dirty="0"/>
              <a:t>Timeline</a:t>
            </a:r>
          </a:p>
          <a:p>
            <a:pPr eaLnBrk="0" hangingPunct="0">
              <a:defRPr/>
            </a:pPr>
            <a:r>
              <a:rPr lang="en-US" altLang="en-GB" sz="2000" dirty="0"/>
              <a:t>Future teleconference plan </a:t>
            </a:r>
          </a:p>
          <a:p>
            <a:pPr eaLnBrk="0" hangingPunct="0">
              <a:defRPr/>
            </a:pPr>
            <a:r>
              <a:rPr lang="en-US" altLang="en-GB" sz="2000" dirty="0"/>
              <a:t>Any other business</a:t>
            </a:r>
            <a:r>
              <a:rPr lang="en-US" altLang="en-GB" sz="2000" dirty="0" smtClean="0"/>
              <a:t>?</a:t>
            </a:r>
          </a:p>
          <a:p>
            <a:pPr lvl="0" eaLnBrk="0" hangingPunct="0">
              <a:defRPr/>
            </a:pPr>
            <a:r>
              <a:rPr lang="en-GB" altLang="en-US" sz="2000" dirty="0" smtClean="0">
                <a:sym typeface="+mn-ea"/>
              </a:rPr>
              <a:t>Adjourn</a:t>
            </a:r>
            <a:endParaRPr lang="en-GB" altLang="en-US" sz="20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SA BA Plan</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9" name="Table 5">
            <a:extLst>
              <a:ext uri="{FF2B5EF4-FFF2-40B4-BE49-F238E27FC236}">
                <a16:creationId xmlns:a16="http://schemas.microsoft.com/office/drawing/2014/main" xmlns="" id="{6DE6C6C6-F2BE-254F-AC28-A80A0DDF9EFC}"/>
              </a:ext>
            </a:extLst>
          </p:cNvPr>
          <p:cNvGraphicFramePr>
            <a:graphicFrameLocks noGrp="1"/>
          </p:cNvGraphicFramePr>
          <p:nvPr>
            <p:extLst>
              <p:ext uri="{D42A27DB-BD31-4B8C-83A1-F6EECF244321}">
                <p14:modId xmlns:p14="http://schemas.microsoft.com/office/powerpoint/2010/main" val="1583130221"/>
              </p:ext>
            </p:extLst>
          </p:nvPr>
        </p:nvGraphicFramePr>
        <p:xfrm>
          <a:off x="1371724" y="2362228"/>
          <a:ext cx="9505056" cy="2966720"/>
        </p:xfrm>
        <a:graphic>
          <a:graphicData uri="http://schemas.openxmlformats.org/drawingml/2006/table">
            <a:tbl>
              <a:tblPr firstRow="1" bandRow="1">
                <a:tableStyleId>{00A15C55-8517-42AA-B614-E9B94910E393}</a:tableStyleId>
              </a:tblPr>
              <a:tblGrid>
                <a:gridCol w="4495682">
                  <a:extLst>
                    <a:ext uri="{9D8B030D-6E8A-4147-A177-3AD203B41FA5}">
                      <a16:colId xmlns:a16="http://schemas.microsoft.com/office/drawing/2014/main" xmlns="" val="503046018"/>
                    </a:ext>
                  </a:extLst>
                </a:gridCol>
                <a:gridCol w="2633110">
                  <a:extLst>
                    <a:ext uri="{9D8B030D-6E8A-4147-A177-3AD203B41FA5}">
                      <a16:colId xmlns:a16="http://schemas.microsoft.com/office/drawing/2014/main" xmlns="" val="571804262"/>
                    </a:ext>
                  </a:extLst>
                </a:gridCol>
                <a:gridCol w="2376264">
                  <a:extLst>
                    <a:ext uri="{9D8B030D-6E8A-4147-A177-3AD203B41FA5}">
                      <a16:colId xmlns:a16="http://schemas.microsoft.com/office/drawing/2014/main" xmlns="" val="2957723909"/>
                    </a:ext>
                  </a:extLst>
                </a:gridCol>
              </a:tblGrid>
              <a:tr h="370840">
                <a:tc>
                  <a:txBody>
                    <a:bodyPr/>
                    <a:lstStyle/>
                    <a:p>
                      <a:pPr algn="ctr"/>
                      <a:endParaRPr lang="en-US" sz="1600" dirty="0"/>
                    </a:p>
                  </a:txBody>
                  <a:tcPr/>
                </a:tc>
                <a:tc>
                  <a:txBody>
                    <a:bodyPr/>
                    <a:lstStyle/>
                    <a:p>
                      <a:pPr algn="ctr"/>
                      <a:r>
                        <a:rPr lang="en-US" sz="1600" dirty="0"/>
                        <a:t>Open</a:t>
                      </a:r>
                    </a:p>
                  </a:txBody>
                  <a:tcPr/>
                </a:tc>
                <a:tc>
                  <a:txBody>
                    <a:bodyPr/>
                    <a:lstStyle/>
                    <a:p>
                      <a:pPr algn="ctr"/>
                      <a:r>
                        <a:rPr lang="en-US" sz="1600" dirty="0"/>
                        <a:t>Close</a:t>
                      </a:r>
                    </a:p>
                  </a:txBody>
                  <a:tcPr/>
                </a:tc>
                <a:extLst>
                  <a:ext uri="{0D108BD9-81ED-4DB2-BD59-A6C34878D82A}">
                    <a16:rowId xmlns:a16="http://schemas.microsoft.com/office/drawing/2014/main" xmlns="" val="2921654569"/>
                  </a:ext>
                </a:extLst>
              </a:tr>
              <a:tr h="370840">
                <a:tc>
                  <a:txBody>
                    <a:bodyPr/>
                    <a:lstStyle/>
                    <a:p>
                      <a:r>
                        <a:rPr lang="en-US" sz="1600" dirty="0" smtClean="0"/>
                        <a:t>D4.0 </a:t>
                      </a:r>
                      <a:r>
                        <a:rPr lang="en-US" sz="1600" baseline="0" dirty="0" smtClean="0"/>
                        <a:t>WG Recirculation</a:t>
                      </a:r>
                      <a:endParaRPr lang="en-US" sz="1600" dirty="0"/>
                    </a:p>
                  </a:txBody>
                  <a:tcPr/>
                </a:tc>
                <a:tc>
                  <a:txBody>
                    <a:bodyPr/>
                    <a:lstStyle/>
                    <a:p>
                      <a:r>
                        <a:rPr lang="en-US" sz="1600" dirty="0" smtClean="0"/>
                        <a:t>Mar 15</a:t>
                      </a:r>
                      <a:endParaRPr lang="en-US" sz="1600" dirty="0"/>
                    </a:p>
                  </a:txBody>
                  <a:tcPr/>
                </a:tc>
                <a:tc>
                  <a:txBody>
                    <a:bodyPr/>
                    <a:lstStyle/>
                    <a:p>
                      <a:r>
                        <a:rPr lang="en-US" sz="1600" dirty="0" smtClean="0"/>
                        <a:t>Mar 30</a:t>
                      </a:r>
                      <a:endParaRPr lang="en-US" sz="1600" dirty="0"/>
                    </a:p>
                  </a:txBody>
                  <a:tcPr/>
                </a:tc>
              </a:tr>
              <a:tr h="370840">
                <a:tc>
                  <a:txBody>
                    <a:bodyPr/>
                    <a:lstStyle/>
                    <a:p>
                      <a:r>
                        <a:rPr lang="en-US" sz="1600" dirty="0" smtClean="0"/>
                        <a:t>EC</a:t>
                      </a:r>
                      <a:r>
                        <a:rPr lang="en-US" sz="1600" baseline="0" dirty="0" smtClean="0"/>
                        <a:t> (Conditional) Approval for </a:t>
                      </a:r>
                      <a:r>
                        <a:rPr lang="en-US" sz="1600" baseline="0" dirty="0" smtClean="0"/>
                        <a:t>SA </a:t>
                      </a:r>
                      <a:r>
                        <a:rPr lang="en-US" sz="1600" baseline="0" dirty="0" smtClean="0"/>
                        <a:t>Ballot</a:t>
                      </a:r>
                      <a:endParaRPr lang="en-US" sz="1600" dirty="0"/>
                    </a:p>
                  </a:txBody>
                  <a:tcPr/>
                </a:tc>
                <a:tc>
                  <a:txBody>
                    <a:bodyPr/>
                    <a:lstStyle/>
                    <a:p>
                      <a:r>
                        <a:rPr lang="en-US" sz="1600" dirty="0" smtClean="0"/>
                        <a:t>Mar</a:t>
                      </a:r>
                      <a:r>
                        <a:rPr lang="en-US" sz="1600" baseline="0" dirty="0" smtClean="0"/>
                        <a:t> </a:t>
                      </a:r>
                      <a:r>
                        <a:rPr lang="en-US" sz="1600" baseline="0" dirty="0" smtClean="0"/>
                        <a:t>18</a:t>
                      </a:r>
                      <a:endParaRPr lang="en-US" sz="1600" dirty="0"/>
                    </a:p>
                  </a:txBody>
                  <a:tcPr/>
                </a:tc>
                <a:tc>
                  <a:txBody>
                    <a:bodyPr/>
                    <a:lstStyle/>
                    <a:p>
                      <a:endParaRPr lang="en-US" sz="1600" dirty="0"/>
                    </a:p>
                  </a:txBody>
                  <a:tcPr/>
                </a:tc>
              </a:tr>
              <a:tr h="370840">
                <a:tc>
                  <a:txBody>
                    <a:bodyPr/>
                    <a:lstStyle/>
                    <a:p>
                      <a:r>
                        <a:rPr lang="en-US" sz="1600" dirty="0" smtClean="0"/>
                        <a:t>D4.0 Unchanged</a:t>
                      </a:r>
                      <a:r>
                        <a:rPr lang="en-US" sz="1600" baseline="0" dirty="0" smtClean="0"/>
                        <a:t> Recirculation (if needed)</a:t>
                      </a:r>
                      <a:endParaRPr lang="en-US" sz="1600" dirty="0"/>
                    </a:p>
                  </a:txBody>
                  <a:tcPr/>
                </a:tc>
                <a:tc>
                  <a:txBody>
                    <a:bodyPr/>
                    <a:lstStyle/>
                    <a:p>
                      <a:r>
                        <a:rPr lang="en-US" sz="1600" dirty="0" smtClean="0"/>
                        <a:t>Apr 6</a:t>
                      </a:r>
                      <a:endParaRPr lang="en-US" sz="1600" dirty="0"/>
                    </a:p>
                  </a:txBody>
                  <a:tcPr/>
                </a:tc>
                <a:tc>
                  <a:txBody>
                    <a:bodyPr/>
                    <a:lstStyle/>
                    <a:p>
                      <a:r>
                        <a:rPr lang="en-US" sz="1600" dirty="0" smtClean="0"/>
                        <a:t>Apr 16</a:t>
                      </a:r>
                      <a:endParaRPr lang="en-US" sz="1600" dirty="0"/>
                    </a:p>
                  </a:txBody>
                  <a:tcPr/>
                </a:tc>
              </a:tr>
              <a:tr h="370840">
                <a:tc>
                  <a:txBody>
                    <a:bodyPr/>
                    <a:lstStyle/>
                    <a:p>
                      <a:r>
                        <a:rPr lang="en-US" sz="1600" dirty="0"/>
                        <a:t>First SA Ballot</a:t>
                      </a:r>
                    </a:p>
                  </a:txBody>
                  <a:tcPr/>
                </a:tc>
                <a:tc>
                  <a:txBody>
                    <a:bodyPr/>
                    <a:lstStyle/>
                    <a:p>
                      <a:r>
                        <a:rPr lang="en-US" sz="1600" dirty="0" smtClean="0"/>
                        <a:t>Apr 17</a:t>
                      </a:r>
                      <a:r>
                        <a:rPr lang="en-US" sz="1600" baseline="30000" dirty="0" smtClean="0"/>
                        <a:t>th</a:t>
                      </a:r>
                      <a:r>
                        <a:rPr lang="en-US" sz="1600" baseline="0" dirty="0" smtClean="0"/>
                        <a:t> </a:t>
                      </a:r>
                      <a:endParaRPr lang="en-US" sz="1600" dirty="0"/>
                    </a:p>
                  </a:txBody>
                  <a:tcPr/>
                </a:tc>
                <a:tc>
                  <a:txBody>
                    <a:bodyPr/>
                    <a:lstStyle/>
                    <a:p>
                      <a:r>
                        <a:rPr lang="en-US" sz="1600" dirty="0" smtClean="0"/>
                        <a:t>May 16 </a:t>
                      </a:r>
                      <a:r>
                        <a:rPr lang="en-US" sz="1600" dirty="0"/>
                        <a:t>(30 days)</a:t>
                      </a:r>
                    </a:p>
                  </a:txBody>
                  <a:tcPr/>
                </a:tc>
                <a:extLst>
                  <a:ext uri="{0D108BD9-81ED-4DB2-BD59-A6C34878D82A}">
                    <a16:rowId xmlns:a16="http://schemas.microsoft.com/office/drawing/2014/main" xmlns="" val="3962704897"/>
                  </a:ext>
                </a:extLst>
              </a:tr>
              <a:tr h="370840">
                <a:tc>
                  <a:txBody>
                    <a:bodyPr/>
                    <a:lstStyle/>
                    <a:p>
                      <a:r>
                        <a:rPr lang="en-US" sz="1600" dirty="0"/>
                        <a:t>Second SA </a:t>
                      </a:r>
                      <a:r>
                        <a:rPr lang="en-US" sz="1600" dirty="0" smtClean="0"/>
                        <a:t>Ballot (Up</a:t>
                      </a:r>
                      <a:r>
                        <a:rPr lang="en-US" sz="1600" baseline="0" dirty="0" smtClean="0"/>
                        <a:t> to </a:t>
                      </a:r>
                      <a:r>
                        <a:rPr lang="en-US" sz="1600" baseline="0" dirty="0" err="1" smtClean="0"/>
                        <a:t>TGbd</a:t>
                      </a:r>
                      <a:r>
                        <a:rPr lang="en-US" sz="1600" baseline="0" dirty="0" smtClean="0"/>
                        <a:t> progress)</a:t>
                      </a:r>
                      <a:endParaRPr lang="en-US" sz="1600" dirty="0"/>
                    </a:p>
                  </a:txBody>
                  <a:tcPr/>
                </a:tc>
                <a:tc>
                  <a:txBody>
                    <a:bodyPr/>
                    <a:lstStyle/>
                    <a:p>
                      <a:r>
                        <a:rPr lang="en-US" sz="1600" dirty="0" smtClean="0"/>
                        <a:t>Sep </a:t>
                      </a:r>
                      <a:r>
                        <a:rPr lang="en-US" sz="1600" dirty="0"/>
                        <a:t>2022</a:t>
                      </a:r>
                    </a:p>
                  </a:txBody>
                  <a:tcPr/>
                </a:tc>
                <a:tc>
                  <a:txBody>
                    <a:bodyPr/>
                    <a:lstStyle/>
                    <a:p>
                      <a:r>
                        <a:rPr lang="en-US" sz="1600" dirty="0" smtClean="0"/>
                        <a:t>Oct. </a:t>
                      </a:r>
                      <a:r>
                        <a:rPr lang="en-US" sz="1600" dirty="0"/>
                        <a:t>2022</a:t>
                      </a:r>
                    </a:p>
                  </a:txBody>
                  <a:tcPr/>
                </a:tc>
                <a:extLst>
                  <a:ext uri="{0D108BD9-81ED-4DB2-BD59-A6C34878D82A}">
                    <a16:rowId xmlns:a16="http://schemas.microsoft.com/office/drawing/2014/main" xmlns="" val="2427733451"/>
                  </a:ext>
                </a:extLst>
              </a:tr>
              <a:tr h="370840">
                <a:tc>
                  <a:txBody>
                    <a:bodyPr/>
                    <a:lstStyle/>
                    <a:p>
                      <a:r>
                        <a:rPr lang="en-US" sz="1600" dirty="0"/>
                        <a:t>EC to </a:t>
                      </a:r>
                      <a:r>
                        <a:rPr lang="en-US" sz="1600" dirty="0" err="1"/>
                        <a:t>Revcom</a:t>
                      </a:r>
                      <a:endParaRPr lang="en-US" sz="1600" dirty="0"/>
                    </a:p>
                  </a:txBody>
                  <a:tcPr/>
                </a:tc>
                <a:tc>
                  <a:txBody>
                    <a:bodyPr/>
                    <a:lstStyle/>
                    <a:p>
                      <a:r>
                        <a:rPr lang="en-US" sz="1600" dirty="0" smtClean="0"/>
                        <a:t>Oct. </a:t>
                      </a:r>
                      <a:r>
                        <a:rPr lang="en-US" sz="1600" dirty="0" smtClean="0"/>
                        <a:t>2022 </a:t>
                      </a:r>
                      <a:r>
                        <a:rPr lang="en-US" sz="1600" dirty="0" smtClean="0">
                          <a:sym typeface="Wingdings" panose="05000000000000000000" pitchFamily="2" charset="2"/>
                        </a:rPr>
                        <a:t> Nov. 2022</a:t>
                      </a:r>
                      <a:endParaRPr lang="en-US" sz="1600" dirty="0"/>
                    </a:p>
                  </a:txBody>
                  <a:tcPr/>
                </a:tc>
                <a:tc>
                  <a:txBody>
                    <a:bodyPr/>
                    <a:lstStyle/>
                    <a:p>
                      <a:endParaRPr lang="en-US" sz="1600" dirty="0"/>
                    </a:p>
                  </a:txBody>
                  <a:tcPr/>
                </a:tc>
                <a:extLst>
                  <a:ext uri="{0D108BD9-81ED-4DB2-BD59-A6C34878D82A}">
                    <a16:rowId xmlns:a16="http://schemas.microsoft.com/office/drawing/2014/main" xmlns="" val="396449969"/>
                  </a:ext>
                </a:extLst>
              </a:tr>
              <a:tr h="370840">
                <a:tc>
                  <a:txBody>
                    <a:bodyPr/>
                    <a:lstStyle/>
                    <a:p>
                      <a:r>
                        <a:rPr lang="en-US" sz="1600" dirty="0" err="1"/>
                        <a:t>REVcom</a:t>
                      </a:r>
                      <a:r>
                        <a:rPr lang="en-US" sz="1600" dirty="0"/>
                        <a:t> to SASB</a:t>
                      </a:r>
                    </a:p>
                  </a:txBody>
                  <a:tcPr/>
                </a:tc>
                <a:tc>
                  <a:txBody>
                    <a:bodyPr/>
                    <a:lstStyle/>
                    <a:p>
                      <a:r>
                        <a:rPr lang="en-US" sz="1600" dirty="0"/>
                        <a:t>Dec. 2022</a:t>
                      </a:r>
                    </a:p>
                  </a:txBody>
                  <a:tcPr/>
                </a:tc>
                <a:tc>
                  <a:txBody>
                    <a:bodyPr/>
                    <a:lstStyle/>
                    <a:p>
                      <a:endParaRPr lang="en-US" sz="1600" dirty="0"/>
                    </a:p>
                  </a:txBody>
                  <a:tcPr/>
                </a:tc>
                <a:extLst>
                  <a:ext uri="{0D108BD9-81ED-4DB2-BD59-A6C34878D82A}">
                    <a16:rowId xmlns:a16="http://schemas.microsoft.com/office/drawing/2014/main" xmlns="" val="3173524616"/>
                  </a:ext>
                </a:extLst>
              </a:tr>
            </a:tbl>
          </a:graphicData>
        </a:graphic>
      </p:graphicFrame>
    </p:spTree>
    <p:extLst>
      <p:ext uri="{BB962C8B-B14F-4D97-AF65-F5344CB8AC3E}">
        <p14:creationId xmlns:p14="http://schemas.microsoft.com/office/powerpoint/2010/main" val="2732228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a:t>
            </a:r>
            <a:r>
              <a:rPr lang="en-US" altLang="en-US" sz="2000" kern="0" dirty="0" smtClean="0">
                <a:solidFill>
                  <a:srgbClr val="00B050"/>
                </a:solidFill>
                <a:sym typeface="+mn-ea"/>
              </a:rPr>
              <a:t>	</a:t>
            </a:r>
            <a:r>
              <a:rPr lang="en-US" altLang="en-US" sz="2000" kern="0" dirty="0">
                <a:solidFill>
                  <a:srgbClr val="00B050"/>
                </a:solidFill>
                <a:sym typeface="+mn-ea"/>
              </a:rPr>
              <a:t>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smtClean="0">
                <a:solidFill>
                  <a:srgbClr val="00B050"/>
                </a:solidFill>
                <a:sym typeface="+mn-ea"/>
              </a:rPr>
              <a:t>	</a:t>
            </a:r>
            <a:r>
              <a:rPr lang="en-US" altLang="en-US" sz="2000" kern="0" dirty="0">
                <a:solidFill>
                  <a:srgbClr val="00B050"/>
                </a:solidFill>
                <a:sym typeface="+mn-ea"/>
              </a:rPr>
              <a:t>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2022 </a:t>
            </a:r>
            <a:r>
              <a:rPr lang="en-US" altLang="en-US" sz="2000" kern="0" dirty="0" smtClean="0">
                <a:solidFill>
                  <a:schemeClr val="tx1"/>
                </a:solidFill>
                <a:sym typeface="Wingdings" panose="05000000000000000000" pitchFamily="2" charset="2"/>
              </a:rPr>
              <a:t> 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2022  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smtClean="0">
                <a:solidFill>
                  <a:schemeClr val="tx1"/>
                </a:solidFill>
                <a:cs typeface="+mn-ea"/>
                <a:sym typeface="Wingdings" panose="05000000000000000000" pitchFamily="2" charset="2"/>
              </a:rPr>
              <a:t>2022  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smtClean="0">
                <a:solidFill>
                  <a:schemeClr val="tx1"/>
                </a:solidFill>
                <a:cs typeface="+mn-ea"/>
                <a:sym typeface="Wingdings" panose="05000000000000000000" pitchFamily="2" charset="2"/>
              </a:rPr>
              <a:t>2022  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a:t>
            </a:r>
            <a:r>
              <a:rPr lang="en-US" altLang="zh-CN" dirty="0" smtClean="0"/>
              <a:t> </a:t>
            </a:r>
            <a:r>
              <a:rPr lang="en-US" altLang="zh-CN" dirty="0" smtClean="0"/>
              <a:t>2022</a:t>
            </a:r>
            <a:endParaRPr lang="en-US" dirty="0"/>
          </a:p>
        </p:txBody>
      </p:sp>
      <p:sp>
        <p:nvSpPr>
          <p:cNvPr id="8" name="内容占位符 2"/>
          <p:cNvSpPr>
            <a:spLocks noGrp="1"/>
          </p:cNvSpPr>
          <p:nvPr/>
        </p:nvSpPr>
        <p:spPr>
          <a:xfrm>
            <a:off x="1925758" y="2602954"/>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10:00am ~ </a:t>
            </a:r>
            <a:r>
              <a:rPr lang="en-US" altLang="zh-CN" sz="2800" dirty="0" smtClean="0">
                <a:solidFill>
                  <a:srgbClr val="00B050"/>
                </a:solidFill>
                <a:cs typeface="+mn-ea"/>
                <a:sym typeface="+mn-ea"/>
              </a:rPr>
              <a:t>11:59am</a:t>
            </a:r>
            <a:r>
              <a:rPr lang="en-US" altLang="zh-CN" sz="2800" dirty="0" smtClean="0">
                <a:solidFill>
                  <a:srgbClr val="00B050"/>
                </a:solidFill>
                <a:cs typeface="+mn-ea"/>
                <a:sym typeface="+mn-ea"/>
              </a:rPr>
              <a:t>,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9:00am ~ 11:00am,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125460</TotalTime>
  <Words>2442</Words>
  <Application>Microsoft Office PowerPoint</Application>
  <PresentationFormat>宽屏</PresentationFormat>
  <Paragraphs>426</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March 802.11 plenary session</vt:lpstr>
      <vt:lpstr>TGbd Session Plan during IEEE 802.11 Mar Plenary 2022</vt:lpstr>
      <vt:lpstr>TGbd Documents Update</vt:lpstr>
      <vt:lpstr>Current TGbd Timeline</vt:lpstr>
      <vt:lpstr>Submission List (Call for submissions)</vt:lpstr>
      <vt:lpstr>IEEE 802.11 TGbd Session During IEEE 802.11 Mar Plenary 2022</vt:lpstr>
      <vt:lpstr>PowerPoint 演示文稿</vt:lpstr>
      <vt:lpstr>Approval of TGbd meeting minutes</vt:lpstr>
      <vt:lpstr>Motion #1 (approval of comment resolutions of LB 259)</vt:lpstr>
      <vt:lpstr>Motion #2 (approval of comment resolutions from MDR Report)</vt:lpstr>
      <vt:lpstr>Motion #3 (Generation of D4.0 and WGLB Recirculation)</vt:lpstr>
      <vt:lpstr>Motion #4 (approval of CSD Affirmation)</vt:lpstr>
      <vt:lpstr>Motion #5 (approval of Report to EC on Conditional SA BA)</vt:lpstr>
      <vt:lpstr>Motion #6 (request a motion in WG to approve Conditional SA BA)</vt:lpstr>
      <vt:lpstr>IEEE 802.11 TGbd Session During IEEE 802.11 Mar Plenary 2022</vt:lpstr>
      <vt:lpstr>PowerPoint 演示文稿</vt:lpstr>
      <vt:lpstr>TGbd SA BA Plan</vt:lpstr>
      <vt:lpstr>TGbd Timeline</vt:lpstr>
      <vt:lpstr>TGbd Future Teleconference Plan</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5394</cp:revision>
  <cp:lastPrinted>2014-11-04T15:04:00Z</cp:lastPrinted>
  <dcterms:created xsi:type="dcterms:W3CDTF">2007-04-17T18:10:00Z</dcterms:created>
  <dcterms:modified xsi:type="dcterms:W3CDTF">2022-03-13T16:13:44Z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