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9"/>
  </p:notesMasterIdLst>
  <p:handoutMasterIdLst>
    <p:handoutMasterId r:id="rId40"/>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220" r:id="rId15"/>
    <p:sldId id="1229" r:id="rId16"/>
    <p:sldId id="753" r:id="rId17"/>
    <p:sldId id="885" r:id="rId18"/>
    <p:sldId id="935" r:id="rId19"/>
    <p:sldId id="1107" r:id="rId20"/>
    <p:sldId id="1142" r:id="rId21"/>
    <p:sldId id="1181" r:id="rId22"/>
    <p:sldId id="1188" r:id="rId23"/>
    <p:sldId id="1203" r:id="rId24"/>
    <p:sldId id="1224" r:id="rId25"/>
    <p:sldId id="1225" r:id="rId26"/>
    <p:sldId id="1226" r:id="rId27"/>
    <p:sldId id="1227" r:id="rId28"/>
    <p:sldId id="1228" r:id="rId29"/>
    <p:sldId id="1190" r:id="rId30"/>
    <p:sldId id="1191" r:id="rId31"/>
    <p:sldId id="1221" r:id="rId32"/>
    <p:sldId id="1222" r:id="rId33"/>
    <p:sldId id="1223" r:id="rId34"/>
    <p:sldId id="1183" r:id="rId35"/>
    <p:sldId id="1231" r:id="rId36"/>
    <p:sldId id="1232" r:id="rId37"/>
    <p:sldId id="1230" r:id="rId38"/>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41" autoAdjust="0"/>
    <p:restoredTop sz="95405"/>
  </p:normalViewPr>
  <p:slideViewPr>
    <p:cSldViewPr showGuides="1">
      <p:cViewPr varScale="1">
        <p:scale>
          <a:sx n="78" d="100"/>
          <a:sy n="78" d="100"/>
        </p:scale>
        <p:origin x="196" y="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Jan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altLang="zh-CN" dirty="0" smtClean="0"/>
              <a:t>Dec</a:t>
            </a:r>
            <a:r>
              <a:rPr lang="en-US" dirty="0" smtClean="0"/>
              <a:t> 2021</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Feb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22</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/0284</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3" Type="http://schemas.openxmlformats.org/officeDocument/2006/relationships/hyperlink" Target="https://802world.org/plenary/" TargetMode="External"/><Relationship Id="rId2" Type="http://schemas.openxmlformats.org/officeDocument/2006/relationships/hyperlink" Target="https://cvent.me/yG5GY2"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416-00-00bd-ieee-802-11bd-february-2022-teleconference-minutes.docx" TargetMode="External"/><Relationship Id="rId2" Type="http://schemas.openxmlformats.org/officeDocument/2006/relationships/hyperlink" Target="https://mentor.ieee.org/802.11/dcn/22/11-22-0167-00-00bd-ieee-802-11bd-january-2022-interim-meeting-minut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2/11-22-0021-13-0000-tgbd-mdr-report.docx" TargetMode="External"/><Relationship Id="rId2" Type="http://schemas.openxmlformats.org/officeDocument/2006/relationships/hyperlink" Target="https://mentor.ieee.org/802.11/dcn/20/11-21-1296-06-00bd-tgbd-lb251-comments.xls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18/11-18-0862-03-0ngv-ieee-802-11-ngv-sg-proposed-csd.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2/11-22-0411-01-00bd-p802-11bd-report-to-ec-on-approval-to-go-to-sa-ballot.ppt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Session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Mar Plenary</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2022-2-7</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396"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xmlns=""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267767"/>
          </a:xfrm>
        </p:spPr>
        <p:txBody>
          <a:bodyPr>
            <a:normAutofit fontScale="92500" lnSpcReduction="20000"/>
          </a:bodyPr>
          <a:lstStyle/>
          <a:p>
            <a:r>
              <a:rPr lang="zh-CN" altLang="en-US" sz="1600" u="sng" dirty="0"/>
              <a:t>Announcement of Rules Change </a:t>
            </a:r>
            <a:r>
              <a:rPr lang="en-US" altLang="zh-CN" sz="1600" u="sng" dirty="0"/>
              <a:t>from IEEE 802.11 WG Chair</a:t>
            </a:r>
            <a:r>
              <a:rPr lang="zh-CN" altLang="en-US" sz="1600" u="sng" dirty="0"/>
              <a:t>:</a:t>
            </a:r>
          </a:p>
          <a:p>
            <a:endParaRPr lang="zh-CN" altLang="en-US" sz="1600" dirty="0"/>
          </a:p>
          <a:p>
            <a:r>
              <a:rPr lang="zh-CN" altLang="en-US" sz="1600" dirty="0"/>
              <a:t>To enable the timely and efficient progress of work during the exceptional circumstance of cancelled plenary and interim sessions: Effective immediately,</a:t>
            </a:r>
          </a:p>
          <a:p>
            <a:r>
              <a:rPr lang="zh-CN" altLang="en-US" sz="1600" dirty="0"/>
              <a:t>The following process change is in effect for the duration of time until WG11 is able to hold face-to-face meetings:</a:t>
            </a:r>
          </a:p>
          <a:p>
            <a:r>
              <a:rPr lang="zh-CN" altLang="en-US" sz="1600" dirty="0"/>
              <a:t>(a)     “Task Group (TG), Study Group (SG) and Standing Committee (SC) motions may be held during teleconference meetings.</a:t>
            </a:r>
          </a:p>
          <a:p>
            <a:r>
              <a:rPr lang="zh-CN" altLang="en-US" sz="1600" dirty="0"/>
              <a:t>(b)     TG/SG/SC teleconference meetings that will consider motions shall be approved by the WG Chair, and if approved, meetings and draft motions announced to the TG and WG11 reflectors 10 days prior to the meeting.</a:t>
            </a:r>
          </a:p>
          <a:p>
            <a:r>
              <a:rPr lang="zh-CN" altLang="en-US" sz="1600" dirty="0"/>
              <a:t>(c)     If a motion is not approved by unanimous consent, it shall be taken as a roll call [recorded] vote.</a:t>
            </a:r>
          </a:p>
          <a:p>
            <a:endParaRPr lang="zh-CN" altLang="en-US" sz="1600" dirty="0"/>
          </a:p>
          <a:p>
            <a:r>
              <a:rPr lang="zh-CN" altLang="en-US" sz="1600" dirty="0"/>
              <a:t>This change is NOT applicable to a TG operating under the accelerated process or as an IEEE-SA Ballot Comment Resolution Committee.</a:t>
            </a:r>
          </a:p>
          <a:p>
            <a:endParaRPr lang="zh-CN" altLang="en-US" sz="1600" dirty="0"/>
          </a:p>
          <a:p>
            <a:r>
              <a:rPr lang="zh-CN" altLang="en-US" sz="1600" dirty="0"/>
              <a:t>Implementation:</a:t>
            </a:r>
          </a:p>
          <a:p>
            <a:r>
              <a:rPr lang="zh-CN" altLang="en-US" sz="1600" dirty="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Text Box 5"/>
          <p:cNvSpPr txBox="1"/>
          <p:nvPr/>
        </p:nvSpPr>
        <p:spPr>
          <a:xfrm>
            <a:off x="838200" y="6105525"/>
            <a:ext cx="1075936"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#10</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21415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smtClean="0"/>
              <a:t>Registration for the March 802.11 plenary session</a:t>
            </a:r>
            <a:endParaRPr lang="zh-CN" altLang="en-US" sz="3200"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zh-CN" sz="2400" dirty="0"/>
              <a:t>This meeting is part of the March IEEE 802 plenary session</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You must pay the registration fee in order to attend</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have not already done so, you can register </a:t>
            </a:r>
            <a:r>
              <a:rPr lang="en-US" altLang="zh-CN" sz="2400" dirty="0">
                <a:hlinkClick r:id="rId2"/>
              </a:rPr>
              <a:t>here</a:t>
            </a:r>
            <a:r>
              <a:rPr lang="en-US" altLang="zh-CN" sz="2400" dirty="0"/>
              <a:t> or follow the registration link here </a:t>
            </a:r>
            <a:r>
              <a:rPr lang="en-US" altLang="zh-CN" sz="2400" dirty="0">
                <a:hlinkClick r:id="rId3"/>
              </a:rPr>
              <a:t>https://802world.org/plenary/</a:t>
            </a:r>
            <a:endParaRPr lang="en-US" altLang="zh-CN" sz="2400" dirty="0"/>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do not intend to register for this session you must leave this meeting and, if you have logged attendance on IMAT, email the 802.11 chair or vice chairs to have your attendance cancelled</a:t>
            </a:r>
          </a:p>
          <a:p>
            <a:endParaRPr lang="zh-CN" altLang="en-US"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Jan 2022</a:t>
            </a:r>
            <a:endParaRPr lang="en-US" dirty="0"/>
          </a:p>
        </p:txBody>
      </p:sp>
    </p:spTree>
    <p:extLst>
      <p:ext uri="{BB962C8B-B14F-4D97-AF65-F5344CB8AC3E}">
        <p14:creationId xmlns:p14="http://schemas.microsoft.com/office/powerpoint/2010/main" val="4340938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err="1" smtClean="0"/>
              <a:t>TGbd</a:t>
            </a:r>
            <a:r>
              <a:rPr lang="en-US" altLang="zh-CN" sz="3200" dirty="0" smtClean="0"/>
              <a:t> Session Plan during IEEE 802.11 Mar Plenary 2022</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2132253" y="2252296"/>
            <a:ext cx="9143760" cy="2929258"/>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Mar 8</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 		9:00am ~ 11:00am, ET</a:t>
            </a:r>
          </a:p>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Mar 9</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a:t>
            </a:r>
            <a:r>
              <a:rPr lang="en-US" altLang="zh-CN" sz="2800" dirty="0">
                <a:solidFill>
                  <a:srgbClr val="00B050"/>
                </a:solidFill>
                <a:cs typeface="+mn-ea"/>
                <a:sym typeface="+mn-ea"/>
              </a:rPr>
              <a:t>2022, 	</a:t>
            </a:r>
            <a:r>
              <a:rPr lang="en-US" altLang="zh-CN" sz="2800" dirty="0" smtClean="0">
                <a:solidFill>
                  <a:srgbClr val="00B050"/>
                </a:solidFill>
                <a:cs typeface="+mn-ea"/>
                <a:sym typeface="+mn-ea"/>
              </a:rPr>
              <a:t>	11:15am </a:t>
            </a:r>
            <a:r>
              <a:rPr lang="en-US" altLang="zh-CN" sz="2800" dirty="0">
                <a:solidFill>
                  <a:srgbClr val="00B050"/>
                </a:solidFill>
                <a:cs typeface="+mn-ea"/>
                <a:sym typeface="+mn-ea"/>
              </a:rPr>
              <a:t>~ </a:t>
            </a:r>
            <a:r>
              <a:rPr lang="en-US" altLang="zh-CN" sz="2800" dirty="0" smtClean="0">
                <a:solidFill>
                  <a:srgbClr val="00B050"/>
                </a:solidFill>
                <a:cs typeface="+mn-ea"/>
                <a:sym typeface="+mn-ea"/>
              </a:rPr>
              <a:t>13:15, </a:t>
            </a:r>
            <a:r>
              <a:rPr lang="en-US" altLang="zh-CN" sz="2800" dirty="0">
                <a:solidFill>
                  <a:srgbClr val="00B050"/>
                </a:solidFill>
                <a:cs typeface="+mn-ea"/>
                <a:sym typeface="+mn-ea"/>
              </a:rPr>
              <a:t>ET</a:t>
            </a:r>
          </a:p>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Mar 10</a:t>
            </a:r>
            <a:r>
              <a:rPr lang="en-US" altLang="zh-CN" sz="2800" baseline="30000" dirty="0" smtClean="0">
                <a:solidFill>
                  <a:srgbClr val="00B050"/>
                </a:solidFill>
                <a:cs typeface="+mn-ea"/>
                <a:sym typeface="+mn-ea"/>
              </a:rPr>
              <a:t>th</a:t>
            </a:r>
            <a:r>
              <a:rPr lang="en-US" altLang="zh-CN" sz="2800" dirty="0">
                <a:solidFill>
                  <a:srgbClr val="00B050"/>
                </a:solidFill>
                <a:cs typeface="+mn-ea"/>
                <a:sym typeface="+mn-ea"/>
              </a:rPr>
              <a:t>, 2022, 	</a:t>
            </a:r>
            <a:r>
              <a:rPr lang="en-US" altLang="zh-CN" sz="2800" dirty="0" smtClean="0">
                <a:solidFill>
                  <a:srgbClr val="00B050"/>
                </a:solidFill>
                <a:cs typeface="+mn-ea"/>
                <a:sym typeface="+mn-ea"/>
              </a:rPr>
              <a:t>19:00 </a:t>
            </a:r>
            <a:r>
              <a:rPr lang="en-US" altLang="zh-CN" sz="2800" dirty="0">
                <a:solidFill>
                  <a:srgbClr val="00B050"/>
                </a:solidFill>
                <a:cs typeface="+mn-ea"/>
                <a:sym typeface="+mn-ea"/>
              </a:rPr>
              <a:t>~ </a:t>
            </a:r>
            <a:r>
              <a:rPr lang="en-US" altLang="zh-CN" sz="2800" dirty="0" smtClean="0">
                <a:solidFill>
                  <a:srgbClr val="00B050"/>
                </a:solidFill>
                <a:cs typeface="+mn-ea"/>
                <a:sym typeface="+mn-ea"/>
              </a:rPr>
              <a:t>21:00am</a:t>
            </a:r>
            <a:r>
              <a:rPr lang="en-US" altLang="zh-CN" sz="2800" dirty="0">
                <a:solidFill>
                  <a:srgbClr val="00B050"/>
                </a:solidFill>
                <a:cs typeface="+mn-ea"/>
                <a:sym typeface="+mn-ea"/>
              </a:rPr>
              <a:t>, ET</a:t>
            </a:r>
          </a:p>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Mar 11</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9:00am ~ 11:00am, ET</a:t>
            </a:r>
          </a:p>
          <a:p>
            <a:pPr marL="0" indent="0" eaLnBrk="1" hangingPunct="1">
              <a:spcAft>
                <a:spcPts val="600"/>
              </a:spcAft>
            </a:pPr>
            <a:endParaRPr lang="en-US" altLang="zh-CN" sz="2800" dirty="0">
              <a:solidFill>
                <a:schemeClr val="tx1"/>
              </a:solidFill>
              <a:cs typeface="+mn-ea"/>
              <a:sym typeface="+mn-ea"/>
            </a:endParaRPr>
          </a:p>
          <a:p>
            <a:pPr eaLnBrk="1" hangingPunct="1">
              <a:spcAft>
                <a:spcPts val="600"/>
              </a:spcAft>
            </a:pPr>
            <a:endParaRPr lang="en-US" altLang="zh-CN" sz="2800" dirty="0">
              <a:solidFill>
                <a:schemeClr val="tx1"/>
              </a:solidFill>
              <a:cs typeface="+mn-ea"/>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graphicFrame>
        <p:nvGraphicFramePr>
          <p:cNvPr id="7" name="表格 6"/>
          <p:cNvGraphicFramePr>
            <a:graphicFrameLocks noGrp="1"/>
          </p:cNvGraphicFramePr>
          <p:nvPr>
            <p:custDataLst>
              <p:tags r:id="rId1"/>
            </p:custDataLst>
            <p:extLst>
              <p:ext uri="{D42A27DB-BD31-4B8C-83A1-F6EECF244321}">
                <p14:modId xmlns:p14="http://schemas.microsoft.com/office/powerpoint/2010/main" val="2052078674"/>
              </p:ext>
            </p:extLst>
          </p:nvPr>
        </p:nvGraphicFramePr>
        <p:xfrm>
          <a:off x="838200" y="1539240"/>
          <a:ext cx="10668000" cy="4937760"/>
        </p:xfrm>
        <a:graphic>
          <a:graphicData uri="http://schemas.openxmlformats.org/drawingml/2006/table">
            <a:tbl>
              <a:tblPr firstRow="1" bandRow="1">
                <a:tableStyleId>{5C22544A-7EE6-4342-B048-85BDC9FD1C3A}</a:tableStyleId>
              </a:tblPr>
              <a:tblGrid>
                <a:gridCol w="2971800"/>
                <a:gridCol w="7696200"/>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11-21/0595r3, 11-21/0597r7, 11-21/0904r1, 11-21/0941r2, 11-21/1303r4, 11-21/1326r8,</a:t>
                      </a:r>
                      <a:r>
                        <a:rPr lang="en-US" altLang="zh-CN" sz="1200" baseline="0" dirty="0" smtClean="0">
                          <a:solidFill>
                            <a:schemeClr val="tx1"/>
                          </a:solidFill>
                        </a:rPr>
                        <a:t> 11-21/1622r4, 11-21/1623r4, 11-21/1998r2, 11-21/1999r3, 11-21/2000r4, </a:t>
                      </a:r>
                      <a:r>
                        <a:rPr lang="en-US" altLang="zh-CN" sz="1200" baseline="0" dirty="0" smtClean="0">
                          <a:solidFill>
                            <a:srgbClr val="0070C0"/>
                          </a:solidFill>
                        </a:rPr>
                        <a:t>11-22/0283r3, </a:t>
                      </a:r>
                      <a:r>
                        <a:rPr lang="en-US" altLang="zh-CN" sz="1200" baseline="0" dirty="0" smtClean="0">
                          <a:solidFill>
                            <a:srgbClr val="0070C0"/>
                          </a:solidFill>
                        </a:rPr>
                        <a:t>11-22/0284r1</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11-21/0454r0, 11-21/0565r0,</a:t>
                      </a:r>
                      <a:r>
                        <a:rPr lang="en-US" altLang="zh-CN" sz="1200" baseline="0" dirty="0" smtClean="0">
                          <a:solidFill>
                            <a:schemeClr val="tx1"/>
                          </a:solidFill>
                          <a:sym typeface="+mn-ea"/>
                        </a:rPr>
                        <a:t> 11-21/0655r0, 11-21/0806r0, 11-21/0889r0, 11-21/1138r0, 11-21/1468r0, 11-21/1544r0, 11-21/1769r0, 11/21/1863r0, </a:t>
                      </a:r>
                      <a:r>
                        <a:rPr lang="en-US" altLang="zh-CN" sz="1200" baseline="0" dirty="0" smtClean="0">
                          <a:solidFill>
                            <a:srgbClr val="0070C0"/>
                          </a:solidFill>
                          <a:sym typeface="+mn-ea"/>
                        </a:rPr>
                        <a:t>11-22/0167r0</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11-19/2045r15 (D3.0)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11-20/1887r10 (LB251), 11-21/1296r6 (LB254), </a:t>
                      </a:r>
                      <a:r>
                        <a:rPr lang="en-US" altLang="zh-CN" sz="1200" dirty="0" smtClean="0">
                          <a:solidFill>
                            <a:srgbClr val="0070C0"/>
                          </a:solidFill>
                        </a:rPr>
                        <a:t>11-21/2018r7 (LB259)</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11-20/1564r5</a:t>
                      </a:r>
                    </a:p>
                  </a:txBody>
                  <a:tcPr/>
                </a:tc>
              </a:tr>
              <a:tr h="160689">
                <a:tc>
                  <a:txBody>
                    <a:bodyPr/>
                    <a:lstStyle/>
                    <a:p>
                      <a:pPr>
                        <a:buNone/>
                      </a:pPr>
                      <a:r>
                        <a:rPr lang="en-US" altLang="zh-CN" sz="1200" dirty="0" smtClean="0">
                          <a:solidFill>
                            <a:schemeClr val="tx1"/>
                          </a:solidFill>
                        </a:rPr>
                        <a:t>MDR</a:t>
                      </a:r>
                      <a:r>
                        <a:rPr lang="en-US" altLang="zh-CN" sz="1200" baseline="0" dirty="0" smtClean="0">
                          <a:solidFill>
                            <a:schemeClr val="tx1"/>
                          </a:solidFill>
                        </a:rPr>
                        <a:t> Report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11-22/0021r13</a:t>
                      </a:r>
                      <a:endParaRPr lang="en-US" altLang="zh-CN" sz="1200" dirty="0" smtClean="0">
                        <a:solidFill>
                          <a:srgbClr val="0070C0"/>
                        </a:solidFill>
                      </a:endParaRPr>
                    </a:p>
                  </a:txBody>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smtClean="0">
                <a:solidFill>
                  <a:srgbClr val="00B050"/>
                </a:solidFill>
                <a:cs typeface="+mn-ea"/>
                <a:sym typeface="Wingdings" panose="05000000000000000000" pitchFamily="2" charset="2"/>
              </a:rPr>
              <a:t>Jul </a:t>
            </a:r>
            <a:r>
              <a:rPr lang="en-US" altLang="en-US" sz="2000" kern="0" dirty="0">
                <a:solidFill>
                  <a:srgbClr val="00B050"/>
                </a:solidFill>
                <a:cs typeface="+mn-ea"/>
                <a:sym typeface="Wingdings" panose="05000000000000000000" pitchFamily="2" charset="2"/>
              </a:rPr>
              <a:t>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a:t>
            </a:r>
            <a:r>
              <a:rPr lang="en-US" altLang="en-US" sz="2000" kern="0" dirty="0" smtClean="0">
                <a:solidFill>
                  <a:srgbClr val="00B050"/>
                </a:solidFill>
                <a:sym typeface="+mn-ea"/>
              </a:rPr>
              <a:t>SA </a:t>
            </a:r>
            <a:r>
              <a:rPr lang="en-US" altLang="en-US" sz="2000" kern="0" dirty="0">
                <a:solidFill>
                  <a:srgbClr val="00B050"/>
                </a:solidFill>
                <a:sym typeface="+mn-ea"/>
              </a:rPr>
              <a:t>Ballot Pool				</a:t>
            </a:r>
            <a:r>
              <a:rPr lang="en-US" altLang="en-US" sz="2000" kern="0" dirty="0" smtClean="0">
                <a:solidFill>
                  <a:srgbClr val="00B050"/>
                </a:solidFill>
                <a:sym typeface="+mn-ea"/>
              </a:rPr>
              <a:t>	</a:t>
            </a:r>
            <a:r>
              <a:rPr lang="en-US" altLang="en-US" sz="2000" kern="0" dirty="0" smtClean="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a:t>
            </a:r>
            <a:r>
              <a:rPr lang="en-US" altLang="en-US" sz="2000" kern="0" dirty="0" smtClean="0">
                <a:solidFill>
                  <a:srgbClr val="00B050"/>
                </a:solidFill>
                <a:sym typeface="+mn-ea"/>
              </a:rPr>
              <a:t>Dec</a:t>
            </a:r>
            <a:r>
              <a:rPr lang="en-US" altLang="en-US" sz="2000" kern="0" dirty="0" smtClean="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smtClean="0">
                <a:solidFill>
                  <a:schemeClr val="tx1"/>
                </a:solidFill>
                <a:sym typeface="+mn-ea"/>
              </a:rPr>
              <a:t>D4.0 LB recirculation					Mar 2022</a:t>
            </a:r>
          </a:p>
          <a:p>
            <a:pPr lvl="1" defTabSz="337185">
              <a:buFont typeface="Arial" panose="020B0604020202020204" pitchFamily="34" charset="0"/>
              <a:buChar char="•"/>
              <a:defRPr/>
            </a:pPr>
            <a:r>
              <a:rPr lang="en-US" altLang="en-US" sz="2000" kern="0" dirty="0" smtClean="0">
                <a:solidFill>
                  <a:schemeClr val="tx1"/>
                </a:solidFill>
                <a:sym typeface="+mn-ea"/>
              </a:rPr>
              <a:t>D4.0 LB unchanged </a:t>
            </a:r>
            <a:r>
              <a:rPr lang="en-US" altLang="en-US" sz="2000" kern="0" dirty="0">
                <a:solidFill>
                  <a:schemeClr val="tx1"/>
                </a:solidFill>
                <a:sym typeface="+mn-ea"/>
              </a:rPr>
              <a:t>recirculation 		</a:t>
            </a:r>
            <a:r>
              <a:rPr lang="en-US" altLang="en-US" sz="2000" kern="0" dirty="0" smtClean="0">
                <a:solidFill>
                  <a:schemeClr val="tx1"/>
                </a:solidFill>
                <a:sym typeface="+mn-ea"/>
              </a:rPr>
              <a:t>Mar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Initial </a:t>
            </a:r>
            <a:r>
              <a:rPr lang="en-US" altLang="en-US" sz="2000" kern="0" dirty="0" smtClean="0">
                <a:solidFill>
                  <a:schemeClr val="tx1"/>
                </a:solidFill>
                <a:sym typeface="+mn-ea"/>
              </a:rPr>
              <a:t>SA Ballot </a:t>
            </a:r>
            <a:r>
              <a:rPr lang="en-US" altLang="en-US" sz="2000" kern="0" dirty="0">
                <a:solidFill>
                  <a:schemeClr val="tx1"/>
                </a:solidFill>
                <a:sym typeface="+mn-ea"/>
              </a:rPr>
              <a:t>(D4.0)			</a:t>
            </a:r>
            <a:r>
              <a:rPr lang="en-US" altLang="en-US" sz="2000" kern="0" dirty="0" smtClean="0">
                <a:solidFill>
                  <a:schemeClr val="tx1"/>
                </a:solidFill>
                <a:sym typeface="+mn-ea"/>
              </a:rPr>
              <a:t>		</a:t>
            </a:r>
            <a:r>
              <a:rPr lang="en-US" altLang="en-US" sz="2000" kern="0" dirty="0" smtClean="0">
                <a:solidFill>
                  <a:schemeClr val="tx1"/>
                </a:solidFill>
                <a:cs typeface="+mn-ea"/>
                <a:sym typeface="Wingdings" panose="05000000000000000000" pitchFamily="2" charset="2"/>
              </a:rPr>
              <a:t>Mar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Oct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Dec </a:t>
            </a:r>
            <a:r>
              <a:rPr lang="en-US" altLang="en-US" sz="2000" kern="0" dirty="0">
                <a:solidFill>
                  <a:schemeClr val="tx1"/>
                </a:solidFill>
                <a:cs typeface="+mn-ea"/>
                <a:sym typeface="Wingdings" panose="05000000000000000000" pitchFamily="2" charset="2"/>
              </a:rPr>
              <a:t>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TBD</a:t>
            </a:r>
            <a:endParaRPr lang="en-US" altLang="zh-CN" sz="1600" dirty="0">
              <a:solidFill>
                <a:srgbClr val="00B050"/>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Mar Plenary 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8</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dirty="0"/>
              <a:t>Approval of </a:t>
            </a:r>
            <a:r>
              <a:rPr lang="en-GB" altLang="en-US" dirty="0" err="1" smtClean="0"/>
              <a:t>TGbd</a:t>
            </a:r>
            <a:r>
              <a:rPr lang="en-GB" altLang="en-US" dirty="0" smtClean="0"/>
              <a:t> </a:t>
            </a:r>
            <a:r>
              <a:rPr lang="en-GB" altLang="en-US" dirty="0"/>
              <a:t>minutes</a:t>
            </a:r>
          </a:p>
          <a:p>
            <a:pPr lvl="0" eaLnBrk="0" hangingPunct="0">
              <a:defRPr/>
            </a:pPr>
            <a:r>
              <a:rPr lang="en-GB" altLang="en-US" dirty="0"/>
              <a:t>Tech Editor </a:t>
            </a:r>
            <a:r>
              <a:rPr lang="en-GB" altLang="en-US" dirty="0" smtClean="0"/>
              <a:t>report (comment resolution progress and MDR Report progress)</a:t>
            </a:r>
            <a:endParaRPr lang="en-GB" altLang="en-US" dirty="0"/>
          </a:p>
          <a:p>
            <a:pPr eaLnBrk="0" hangingPunct="0">
              <a:defRPr/>
            </a:pPr>
            <a:r>
              <a:rPr lang="en-US" altLang="en-GB" dirty="0" smtClean="0"/>
              <a:t>Motion to approve all comment resolutions for LB259 and resolutions from MDR Report.</a:t>
            </a:r>
          </a:p>
          <a:p>
            <a:pPr eaLnBrk="0" hangingPunct="0">
              <a:defRPr/>
            </a:pPr>
            <a:r>
              <a:rPr lang="en-US" altLang="en-GB" dirty="0" smtClean="0"/>
              <a:t>Motion to approve generation of D4.0 and a 15-day recirculation WG LB</a:t>
            </a:r>
          </a:p>
          <a:p>
            <a:pPr eaLnBrk="0" hangingPunct="0">
              <a:defRPr/>
            </a:pPr>
            <a:r>
              <a:rPr lang="en-US" altLang="en-GB" dirty="0"/>
              <a:t>Motion to approve CSD affirmation</a:t>
            </a:r>
          </a:p>
          <a:p>
            <a:pPr eaLnBrk="0" hangingPunct="0">
              <a:defRPr/>
            </a:pPr>
            <a:r>
              <a:rPr lang="en-US" altLang="en-GB" dirty="0" smtClean="0"/>
              <a:t>Motion to approve Report to EC</a:t>
            </a:r>
          </a:p>
          <a:p>
            <a:pPr eaLnBrk="0" hangingPunct="0">
              <a:defRPr/>
            </a:pPr>
            <a:r>
              <a:rPr lang="en-US" altLang="en-GB" dirty="0" smtClean="0"/>
              <a:t>Motion to approve request a Conditional Approval to go to SA Ballot.</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Approval of </a:t>
            </a:r>
            <a:r>
              <a:rPr lang="en-US" altLang="zh-CN" dirty="0" err="1"/>
              <a:t>TGbd</a:t>
            </a:r>
            <a:r>
              <a:rPr lang="en-US" altLang="zh-CN" dirty="0"/>
              <a:t> meeting minutes</a:t>
            </a:r>
            <a:endParaRPr lang="zh-CN" altLang="en-US" dirty="0"/>
          </a:p>
        </p:txBody>
      </p:sp>
      <p:sp>
        <p:nvSpPr>
          <p:cNvPr id="3" name="内容占位符 2"/>
          <p:cNvSpPr>
            <a:spLocks noGrp="1"/>
          </p:cNvSpPr>
          <p:nvPr>
            <p:ph idx="1"/>
          </p:nvPr>
        </p:nvSpPr>
        <p:spPr/>
        <p:txBody>
          <a:bodyPr/>
          <a:lstStyle/>
          <a:p>
            <a:r>
              <a:rPr lang="en-US" altLang="zh-CN" sz="2400" dirty="0">
                <a:sym typeface="+mn-ea"/>
              </a:rPr>
              <a:t>Move to approve the following minutes for </a:t>
            </a:r>
            <a:r>
              <a:rPr lang="en-US" altLang="zh-CN" sz="2400" dirty="0" err="1">
                <a:sym typeface="+mn-ea"/>
              </a:rPr>
              <a:t>TGbd</a:t>
            </a:r>
            <a:r>
              <a:rPr lang="en-US" altLang="zh-CN" sz="2400" dirty="0">
                <a:sym typeface="+mn-ea"/>
              </a:rPr>
              <a:t> teleconferences during IEEE 802.11 </a:t>
            </a:r>
            <a:r>
              <a:rPr lang="en-US" altLang="zh-CN" sz="2400" dirty="0" smtClean="0">
                <a:sym typeface="+mn-ea"/>
              </a:rPr>
              <a:t>Nov plenary </a:t>
            </a:r>
            <a:r>
              <a:rPr lang="en-US" altLang="zh-CN" sz="2400" dirty="0">
                <a:sym typeface="+mn-ea"/>
              </a:rPr>
              <a:t>week and following teleconferences:</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2"/>
              </a:rPr>
              <a:t>https://</a:t>
            </a:r>
            <a:r>
              <a:rPr lang="en-US" altLang="zh-CN" sz="2100" dirty="0" smtClean="0">
                <a:latin typeface="Calibri" panose="020F0502020204030204" pitchFamily="34" charset="0"/>
                <a:cs typeface="Calibri" panose="020F0502020204030204" pitchFamily="34" charset="0"/>
                <a:hlinkClick r:id="rId2"/>
              </a:rPr>
              <a:t>mentor.ieee.org/802.11/dcn/22/11-22-0167-00-00bd-ieee-802-11bd-january-2022-interim-meeting-minutes.docx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a:hlinkClick r:id="rId3"/>
              </a:rPr>
              <a:t>https://</a:t>
            </a:r>
            <a:r>
              <a:rPr lang="en-US" altLang="zh-CN" sz="2100" dirty="0" smtClean="0">
                <a:hlinkClick r:id="rId3"/>
              </a:rPr>
              <a:t>mentor.ieee.org/802.11/dcn/22/11-22-0416-00-00bd-ieee-802-11bd-february-2022-teleconference-minutes.docx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a:t>Moved: Yan Zhang</a:t>
            </a:r>
          </a:p>
          <a:p>
            <a:r>
              <a:rPr lang="en-US" altLang="zh-CN" dirty="0"/>
              <a:t>Seconded</a:t>
            </a:r>
            <a:r>
              <a:rPr lang="en-US" altLang="zh-CN" dirty="0" smtClean="0"/>
              <a:t>:</a:t>
            </a:r>
          </a:p>
          <a:p>
            <a:endParaRPr lang="en-US" altLang="zh-CN" dirty="0"/>
          </a:p>
          <a:p>
            <a:endParaRPr lang="en-US" altLang="zh-CN"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Feb 2022</a:t>
            </a:r>
            <a:endParaRPr lang="en-US" dirty="0"/>
          </a:p>
        </p:txBody>
      </p:sp>
    </p:spTree>
    <p:extLst>
      <p:ext uri="{BB962C8B-B14F-4D97-AF65-F5344CB8AC3E}">
        <p14:creationId xmlns:p14="http://schemas.microsoft.com/office/powerpoint/2010/main" val="13800174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Motion #1 (approval of comment resolutions of LB 259)</a:t>
            </a:r>
            <a:endParaRPr lang="zh-CN" altLang="en-US" sz="2800" dirty="0"/>
          </a:p>
        </p:txBody>
      </p:sp>
      <p:sp>
        <p:nvSpPr>
          <p:cNvPr id="3" name="内容占位符 2"/>
          <p:cNvSpPr>
            <a:spLocks noGrp="1"/>
          </p:cNvSpPr>
          <p:nvPr>
            <p:ph idx="1"/>
          </p:nvPr>
        </p:nvSpPr>
        <p:spPr/>
        <p:txBody>
          <a:bodyPr/>
          <a:lstStyle/>
          <a:p>
            <a:r>
              <a:rPr lang="en-US" altLang="zh-CN" sz="2800" dirty="0">
                <a:sym typeface="+mn-ea"/>
              </a:rPr>
              <a:t>Move to approve the comment resolutions to </a:t>
            </a:r>
            <a:r>
              <a:rPr lang="en-US" altLang="zh-CN" sz="2800" dirty="0" smtClean="0">
                <a:sym typeface="+mn-ea"/>
              </a:rPr>
              <a:t>20 CIDs </a:t>
            </a:r>
            <a:r>
              <a:rPr lang="en-US" altLang="zh-CN" sz="2800" dirty="0">
                <a:sym typeface="+mn-ea"/>
              </a:rPr>
              <a:t>which marked as “ready for motion” as in </a:t>
            </a:r>
            <a:r>
              <a:rPr lang="en-US" altLang="zh-CN" sz="2800" dirty="0" smtClean="0">
                <a:sym typeface="+mn-ea"/>
              </a:rPr>
              <a:t>11-21/2018r7</a:t>
            </a:r>
            <a:endParaRPr lang="en-US" altLang="zh-CN" sz="2800" b="0" dirty="0">
              <a:latin typeface="Calibri" panose="020F0502020204030204" pitchFamily="34" charset="0"/>
              <a:cs typeface="Calibri" panose="020F0502020204030204" pitchFamily="34" charset="0"/>
            </a:endParaRPr>
          </a:p>
          <a:p>
            <a:pPr marL="42545" indent="0">
              <a:lnSpc>
                <a:spcPct val="120000"/>
              </a:lnSpc>
              <a:spcBef>
                <a:spcPts val="0"/>
              </a:spcBef>
            </a:pPr>
            <a:endParaRPr lang="en-US" altLang="zh-CN" sz="2800" dirty="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800" dirty="0">
                <a:latin typeface="Calibri" panose="020F0502020204030204" pitchFamily="34" charset="0"/>
                <a:cs typeface="Calibri" panose="020F0502020204030204" pitchFamily="34" charset="0"/>
              </a:rPr>
              <a:t>Moved: </a:t>
            </a:r>
            <a:r>
              <a:rPr lang="en-US" altLang="zh-CN" sz="2800" dirty="0" err="1">
                <a:latin typeface="Calibri" panose="020F0502020204030204" pitchFamily="34" charset="0"/>
                <a:cs typeface="Calibri" panose="020F0502020204030204" pitchFamily="34" charset="0"/>
              </a:rPr>
              <a:t>Yujin</a:t>
            </a:r>
            <a:r>
              <a:rPr lang="en-US" altLang="zh-CN" sz="2800" dirty="0">
                <a:latin typeface="Calibri" panose="020F0502020204030204" pitchFamily="34" charset="0"/>
                <a:cs typeface="Calibri" panose="020F0502020204030204" pitchFamily="34" charset="0"/>
              </a:rPr>
              <a:t> Noh				Seconded</a:t>
            </a:r>
            <a:r>
              <a:rPr lang="en-US" altLang="zh-CN" sz="2800" dirty="0" smtClean="0">
                <a:latin typeface="Calibri" panose="020F0502020204030204" pitchFamily="34" charset="0"/>
                <a:cs typeface="Calibri" panose="020F0502020204030204" pitchFamily="34" charset="0"/>
              </a:rPr>
              <a:t>:</a:t>
            </a:r>
          </a:p>
          <a:p>
            <a:pPr marL="42545" indent="0">
              <a:lnSpc>
                <a:spcPct val="120000"/>
              </a:lnSpc>
              <a:spcBef>
                <a:spcPts val="0"/>
              </a:spcBef>
            </a:pPr>
            <a:endParaRPr lang="en-US" altLang="zh-CN" sz="2800" dirty="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800" dirty="0" smtClean="0">
                <a:latin typeface="Calibri" panose="020F0502020204030204" pitchFamily="34" charset="0"/>
                <a:cs typeface="Calibri" panose="020F0502020204030204" pitchFamily="34" charset="0"/>
              </a:rPr>
              <a:t>Result:</a:t>
            </a:r>
            <a:endParaRPr lang="zh-CN" altLang="en-US" sz="28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Feb 2022</a:t>
            </a:r>
            <a:endParaRPr lang="en-US" dirty="0"/>
          </a:p>
        </p:txBody>
      </p:sp>
    </p:spTree>
    <p:extLst>
      <p:ext uri="{BB962C8B-B14F-4D97-AF65-F5344CB8AC3E}">
        <p14:creationId xmlns:p14="http://schemas.microsoft.com/office/powerpoint/2010/main" val="10302280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Motion #2 (approval of comment resolutions from MDR Report)</a:t>
            </a:r>
            <a:endParaRPr lang="zh-CN" altLang="en-US" sz="2800" dirty="0"/>
          </a:p>
        </p:txBody>
      </p:sp>
      <p:sp>
        <p:nvSpPr>
          <p:cNvPr id="3" name="内容占位符 2"/>
          <p:cNvSpPr>
            <a:spLocks noGrp="1"/>
          </p:cNvSpPr>
          <p:nvPr>
            <p:ph idx="1"/>
          </p:nvPr>
        </p:nvSpPr>
        <p:spPr/>
        <p:txBody>
          <a:bodyPr/>
          <a:lstStyle/>
          <a:p>
            <a:r>
              <a:rPr lang="en-US" altLang="zh-CN" sz="2800" dirty="0">
                <a:sym typeface="+mn-ea"/>
              </a:rPr>
              <a:t>Move to approve the comment resolutions to </a:t>
            </a:r>
            <a:r>
              <a:rPr lang="en-US" altLang="zh-CN" sz="2800" dirty="0" smtClean="0">
                <a:sym typeface="+mn-ea"/>
              </a:rPr>
              <a:t>all comments from MDR Report </a:t>
            </a:r>
            <a:r>
              <a:rPr lang="en-US" altLang="zh-CN" sz="2800" dirty="0">
                <a:sym typeface="+mn-ea"/>
              </a:rPr>
              <a:t>as in </a:t>
            </a:r>
            <a:r>
              <a:rPr lang="en-US" altLang="zh-CN" sz="2800" dirty="0" smtClean="0">
                <a:sym typeface="+mn-ea"/>
              </a:rPr>
              <a:t>11-21/2021r13</a:t>
            </a:r>
            <a:endParaRPr lang="en-US" altLang="zh-CN" sz="2800" b="0" dirty="0">
              <a:latin typeface="Calibri" panose="020F0502020204030204" pitchFamily="34" charset="0"/>
              <a:cs typeface="Calibri" panose="020F0502020204030204" pitchFamily="34" charset="0"/>
            </a:endParaRPr>
          </a:p>
          <a:p>
            <a:pPr marL="42545" indent="0">
              <a:lnSpc>
                <a:spcPct val="120000"/>
              </a:lnSpc>
              <a:spcBef>
                <a:spcPts val="0"/>
              </a:spcBef>
            </a:pPr>
            <a:endParaRPr lang="en-US" altLang="zh-CN" sz="2800" dirty="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800" dirty="0">
                <a:latin typeface="Calibri" panose="020F0502020204030204" pitchFamily="34" charset="0"/>
                <a:cs typeface="Calibri" panose="020F0502020204030204" pitchFamily="34" charset="0"/>
              </a:rPr>
              <a:t>Moved: </a:t>
            </a:r>
            <a:r>
              <a:rPr lang="en-US" altLang="zh-CN" sz="2800" dirty="0" err="1">
                <a:latin typeface="Calibri" panose="020F0502020204030204" pitchFamily="34" charset="0"/>
                <a:cs typeface="Calibri" panose="020F0502020204030204" pitchFamily="34" charset="0"/>
              </a:rPr>
              <a:t>Yujin</a:t>
            </a:r>
            <a:r>
              <a:rPr lang="en-US" altLang="zh-CN" sz="2800" dirty="0">
                <a:latin typeface="Calibri" panose="020F0502020204030204" pitchFamily="34" charset="0"/>
                <a:cs typeface="Calibri" panose="020F0502020204030204" pitchFamily="34" charset="0"/>
              </a:rPr>
              <a:t> Noh				Seconded</a:t>
            </a:r>
            <a:r>
              <a:rPr lang="en-US" altLang="zh-CN" sz="2800" dirty="0" smtClean="0">
                <a:latin typeface="Calibri" panose="020F0502020204030204" pitchFamily="34" charset="0"/>
                <a:cs typeface="Calibri" panose="020F0502020204030204" pitchFamily="34" charset="0"/>
              </a:rPr>
              <a:t>:</a:t>
            </a:r>
          </a:p>
          <a:p>
            <a:pPr marL="42545" indent="0">
              <a:lnSpc>
                <a:spcPct val="120000"/>
              </a:lnSpc>
              <a:spcBef>
                <a:spcPts val="0"/>
              </a:spcBef>
            </a:pPr>
            <a:endParaRPr lang="en-US" altLang="zh-CN" sz="2800" dirty="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800" dirty="0" smtClean="0">
                <a:latin typeface="Calibri" panose="020F0502020204030204" pitchFamily="34" charset="0"/>
                <a:cs typeface="Calibri" panose="020F0502020204030204" pitchFamily="34" charset="0"/>
              </a:rPr>
              <a:t>Result:</a:t>
            </a:r>
            <a:endParaRPr lang="zh-CN" altLang="en-US" sz="28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Feb 2022</a:t>
            </a:r>
            <a:endParaRPr lang="en-US" dirty="0"/>
          </a:p>
        </p:txBody>
      </p:sp>
    </p:spTree>
    <p:extLst>
      <p:ext uri="{BB962C8B-B14F-4D97-AF65-F5344CB8AC3E}">
        <p14:creationId xmlns:p14="http://schemas.microsoft.com/office/powerpoint/2010/main" val="6346545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Motion #3 (Generation of D4.0 and WGLB Recirculation)</a:t>
            </a:r>
            <a:endParaRPr lang="zh-CN" altLang="en-US" sz="2800" dirty="0"/>
          </a:p>
        </p:txBody>
      </p:sp>
      <p:sp>
        <p:nvSpPr>
          <p:cNvPr id="3" name="内容占位符 2"/>
          <p:cNvSpPr>
            <a:spLocks noGrp="1"/>
          </p:cNvSpPr>
          <p:nvPr>
            <p:ph idx="1"/>
          </p:nvPr>
        </p:nvSpPr>
        <p:spPr/>
        <p:txBody>
          <a:bodyPr>
            <a:normAutofit fontScale="77500" lnSpcReduction="20000"/>
          </a:bodyPr>
          <a:lstStyle/>
          <a:p>
            <a:r>
              <a:rPr lang="en-US" altLang="zh-CN" sz="2800" dirty="0"/>
              <a:t>Having approved comment resolutions for all of the comments received from LB </a:t>
            </a:r>
            <a:r>
              <a:rPr lang="en-US" altLang="zh-CN" sz="2800" dirty="0" smtClean="0"/>
              <a:t>259 </a:t>
            </a:r>
            <a:r>
              <a:rPr lang="en-US" altLang="zh-CN" sz="2800" dirty="0"/>
              <a:t>on IEEE P802.11bd </a:t>
            </a:r>
            <a:r>
              <a:rPr lang="en-US" altLang="zh-CN" sz="2800" dirty="0" smtClean="0"/>
              <a:t>D3.0 </a:t>
            </a:r>
            <a:r>
              <a:rPr lang="en-US" altLang="zh-CN" sz="2800" dirty="0"/>
              <a:t>as contained in document </a:t>
            </a:r>
          </a:p>
          <a:p>
            <a:r>
              <a:rPr lang="en-US" altLang="zh-CN" sz="2800" u="sng" dirty="0">
                <a:hlinkClick r:id="rId2"/>
              </a:rPr>
              <a:t>https://mentor.ieee.org/802.11/dcn/20/11-21-1296-06-00bd-tgbd-lb251-comments.xlsx</a:t>
            </a:r>
            <a:r>
              <a:rPr lang="en-US" altLang="zh-CN" sz="2800" dirty="0" smtClean="0"/>
              <a:t>, and comment resolutions for all comments from MDR </a:t>
            </a:r>
            <a:r>
              <a:rPr lang="en-US" altLang="zh-CN" sz="2800" dirty="0"/>
              <a:t>as in </a:t>
            </a:r>
            <a:r>
              <a:rPr lang="en-US" altLang="zh-CN" sz="2800" dirty="0" smtClean="0"/>
              <a:t>document </a:t>
            </a:r>
            <a:r>
              <a:rPr lang="en-US" altLang="zh-CN" sz="2800" dirty="0" smtClean="0">
                <a:hlinkClick r:id="rId3"/>
              </a:rPr>
              <a:t>https://mentor.ieee.org/802.11/dcn/22/11-22-0021-13-0000-tgbd-mdr-report.docx</a:t>
            </a:r>
            <a:r>
              <a:rPr lang="en-US" altLang="zh-CN" sz="2800" dirty="0" smtClean="0"/>
              <a:t>,</a:t>
            </a:r>
            <a:endParaRPr lang="en-US" altLang="zh-CN" sz="2800" dirty="0" smtClean="0"/>
          </a:p>
          <a:p>
            <a:endParaRPr lang="en-US" altLang="zh-CN" sz="2800" dirty="0"/>
          </a:p>
          <a:p>
            <a:r>
              <a:rPr lang="en-US" altLang="zh-CN" sz="2800" dirty="0"/>
              <a:t>instruct the </a:t>
            </a:r>
            <a:r>
              <a:rPr lang="en-US" altLang="zh-CN" sz="2800" dirty="0" err="1"/>
              <a:t>TGbd</a:t>
            </a:r>
            <a:r>
              <a:rPr lang="en-US" altLang="zh-CN" sz="2800" dirty="0"/>
              <a:t> editor to create IEEE P802.11bd </a:t>
            </a:r>
            <a:r>
              <a:rPr lang="en-US" altLang="zh-CN" sz="2800" dirty="0" smtClean="0"/>
              <a:t>D4.0 </a:t>
            </a:r>
            <a:r>
              <a:rPr lang="en-US" altLang="zh-CN" sz="2800" dirty="0"/>
              <a:t>and approve a motion request to WG11 for approval of a 15-day Working Group Recirculation Ballot asking the question “Should IEEE P802.11bd </a:t>
            </a:r>
            <a:r>
              <a:rPr lang="en-US" altLang="zh-CN" sz="2800" dirty="0" smtClean="0"/>
              <a:t>D4.0 </a:t>
            </a:r>
            <a:r>
              <a:rPr lang="en-US" altLang="zh-CN" sz="2800" dirty="0"/>
              <a:t>be forwarded to SA Ballot?”</a:t>
            </a:r>
            <a:endParaRPr lang="en-US" altLang="zh-CN" sz="2800" b="0" dirty="0"/>
          </a:p>
          <a:p>
            <a:endParaRPr lang="en-US" altLang="zh-CN" sz="2800" dirty="0"/>
          </a:p>
          <a:p>
            <a:r>
              <a:rPr lang="en-US" altLang="zh-CN" sz="2800" dirty="0" err="1"/>
              <a:t>TGbd</a:t>
            </a:r>
            <a:r>
              <a:rPr lang="en-US" altLang="zh-CN" sz="2800" dirty="0"/>
              <a:t> vote: Moved:  				Seconded</a:t>
            </a:r>
            <a:r>
              <a:rPr lang="en-US" altLang="zh-CN" sz="2800" dirty="0" smtClean="0"/>
              <a:t>:</a:t>
            </a:r>
            <a:endParaRPr lang="en-US" altLang="zh-CN" sz="2800" dirty="0"/>
          </a:p>
          <a:p>
            <a:r>
              <a:rPr lang="en-US" altLang="zh-CN" sz="2800" dirty="0"/>
              <a:t>Result</a:t>
            </a:r>
            <a:r>
              <a:rPr lang="en-US" altLang="zh-CN" sz="2800" dirty="0" smtClean="0"/>
              <a:t>:</a:t>
            </a:r>
            <a:endParaRPr lang="en-US" altLang="zh-CN" sz="2800" b="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Feb 2022</a:t>
            </a:r>
            <a:endParaRPr lang="en-US" dirty="0"/>
          </a:p>
        </p:txBody>
      </p:sp>
    </p:spTree>
    <p:extLst>
      <p:ext uri="{BB962C8B-B14F-4D97-AF65-F5344CB8AC3E}">
        <p14:creationId xmlns:p14="http://schemas.microsoft.com/office/powerpoint/2010/main" val="30332882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Motion #4 (approval of CSD Affirmation)</a:t>
            </a:r>
            <a:endParaRPr lang="zh-CN" altLang="en-US" sz="2800" dirty="0"/>
          </a:p>
        </p:txBody>
      </p:sp>
      <p:sp>
        <p:nvSpPr>
          <p:cNvPr id="3" name="内容占位符 2"/>
          <p:cNvSpPr>
            <a:spLocks noGrp="1"/>
          </p:cNvSpPr>
          <p:nvPr>
            <p:ph idx="1"/>
          </p:nvPr>
        </p:nvSpPr>
        <p:spPr>
          <a:xfrm>
            <a:off x="914399" y="1981238"/>
            <a:ext cx="10361613" cy="4113213"/>
          </a:xfrm>
        </p:spPr>
        <p:txBody>
          <a:bodyPr/>
          <a:lstStyle/>
          <a:p>
            <a:r>
              <a:rPr lang="en-US" altLang="zh-CN" sz="2800" dirty="0" smtClean="0">
                <a:sym typeface="+mn-ea"/>
              </a:rPr>
              <a:t>Move to approve the </a:t>
            </a:r>
            <a:r>
              <a:rPr lang="en-US" altLang="zh-CN" sz="2800" dirty="0" smtClean="0">
                <a:sym typeface="+mn-ea"/>
              </a:rPr>
              <a:t>11bd CSD </a:t>
            </a:r>
            <a:r>
              <a:rPr lang="en-US" altLang="zh-CN" sz="2800" dirty="0" smtClean="0">
                <a:sym typeface="+mn-ea"/>
              </a:rPr>
              <a:t>affirmed </a:t>
            </a:r>
            <a:r>
              <a:rPr lang="en-US" altLang="zh-CN" sz="2800" dirty="0" smtClean="0">
                <a:sym typeface="+mn-ea"/>
              </a:rPr>
              <a:t>as in </a:t>
            </a:r>
            <a:r>
              <a:rPr lang="en-US" altLang="zh-CN" sz="2800" dirty="0">
                <a:sym typeface="+mn-ea"/>
              </a:rPr>
              <a:t>document </a:t>
            </a:r>
            <a:r>
              <a:rPr lang="en-US" altLang="zh-CN" sz="2800" dirty="0">
                <a:sym typeface="+mn-ea"/>
                <a:hlinkClick r:id="rId2"/>
              </a:rPr>
              <a:t>https://</a:t>
            </a:r>
            <a:r>
              <a:rPr lang="en-US" altLang="zh-CN" sz="2800" dirty="0" smtClean="0">
                <a:sym typeface="+mn-ea"/>
                <a:hlinkClick r:id="rId2"/>
              </a:rPr>
              <a:t>mentor.ieee.org/802.11/dcn/18/11-18-0862-03-0ngv-ieee-802-11-ngv-sg-proposed-csd.docx</a:t>
            </a:r>
            <a:endParaRPr lang="en-US" altLang="zh-CN" sz="2800" dirty="0" smtClean="0">
              <a:sym typeface="+mn-ea"/>
            </a:endParaRPr>
          </a:p>
          <a:p>
            <a:endParaRPr lang="en-US" altLang="zh-CN" sz="2800" dirty="0" smtClean="0">
              <a:sym typeface="+mn-ea"/>
            </a:endParaRPr>
          </a:p>
          <a:p>
            <a:pPr marL="42545" indent="0">
              <a:lnSpc>
                <a:spcPct val="120000"/>
              </a:lnSpc>
              <a:spcBef>
                <a:spcPts val="0"/>
              </a:spcBef>
            </a:pPr>
            <a:endParaRPr lang="en-US" altLang="zh-CN" sz="2800" dirty="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800" dirty="0">
                <a:latin typeface="Calibri" panose="020F0502020204030204" pitchFamily="34" charset="0"/>
                <a:cs typeface="Calibri" panose="020F0502020204030204" pitchFamily="34" charset="0"/>
              </a:rPr>
              <a:t>Moved: </a:t>
            </a:r>
            <a:r>
              <a:rPr lang="en-US" altLang="zh-CN" sz="2800" dirty="0" smtClean="0">
                <a:latin typeface="Calibri" panose="020F0502020204030204" pitchFamily="34" charset="0"/>
                <a:cs typeface="Calibri" panose="020F0502020204030204" pitchFamily="34" charset="0"/>
              </a:rPr>
              <a:t>Bo Sun</a:t>
            </a:r>
            <a:r>
              <a:rPr lang="en-US" altLang="zh-CN" sz="2800" dirty="0">
                <a:latin typeface="Calibri" panose="020F0502020204030204" pitchFamily="34" charset="0"/>
                <a:cs typeface="Calibri" panose="020F0502020204030204" pitchFamily="34" charset="0"/>
              </a:rPr>
              <a:t>			Seconded</a:t>
            </a:r>
            <a:r>
              <a:rPr lang="en-US" altLang="zh-CN" sz="2800" dirty="0" smtClean="0">
                <a:latin typeface="Calibri" panose="020F0502020204030204" pitchFamily="34" charset="0"/>
                <a:cs typeface="Calibri" panose="020F0502020204030204" pitchFamily="34" charset="0"/>
              </a:rPr>
              <a:t>:</a:t>
            </a:r>
          </a:p>
          <a:p>
            <a:pPr marL="42545" indent="0">
              <a:lnSpc>
                <a:spcPct val="120000"/>
              </a:lnSpc>
              <a:spcBef>
                <a:spcPts val="0"/>
              </a:spcBef>
            </a:pPr>
            <a:endParaRPr lang="en-US" altLang="zh-CN" sz="2800" dirty="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800" dirty="0" smtClean="0">
                <a:latin typeface="Calibri" panose="020F0502020204030204" pitchFamily="34" charset="0"/>
                <a:cs typeface="Calibri" panose="020F0502020204030204" pitchFamily="34" charset="0"/>
              </a:rPr>
              <a:t>Result:</a:t>
            </a:r>
            <a:endParaRPr lang="zh-CN" altLang="en-US" sz="28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Feb 2022</a:t>
            </a:r>
            <a:endParaRPr lang="en-US" dirty="0"/>
          </a:p>
        </p:txBody>
      </p:sp>
    </p:spTree>
    <p:extLst>
      <p:ext uri="{BB962C8B-B14F-4D97-AF65-F5344CB8AC3E}">
        <p14:creationId xmlns:p14="http://schemas.microsoft.com/office/powerpoint/2010/main" val="19263750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Motion #5 (approval of Report to EC on Conditional SA BA)</a:t>
            </a:r>
            <a:endParaRPr lang="zh-CN" altLang="en-US" sz="2800" dirty="0"/>
          </a:p>
        </p:txBody>
      </p:sp>
      <p:sp>
        <p:nvSpPr>
          <p:cNvPr id="3" name="内容占位符 2"/>
          <p:cNvSpPr>
            <a:spLocks noGrp="1"/>
          </p:cNvSpPr>
          <p:nvPr>
            <p:ph idx="1"/>
          </p:nvPr>
        </p:nvSpPr>
        <p:spPr/>
        <p:txBody>
          <a:bodyPr/>
          <a:lstStyle/>
          <a:p>
            <a:r>
              <a:rPr lang="en-US" altLang="zh-CN" sz="2800" dirty="0" smtClean="0">
                <a:sym typeface="+mn-ea"/>
              </a:rPr>
              <a:t>Approve a motion request to WG11 for approval of the </a:t>
            </a:r>
            <a:r>
              <a:rPr lang="en-US" altLang="zh-CN" sz="2800" dirty="0" smtClean="0">
                <a:sym typeface="+mn-ea"/>
              </a:rPr>
              <a:t>Report to EC on Conditional SA BA as in </a:t>
            </a:r>
            <a:r>
              <a:rPr lang="en-US" altLang="zh-CN" sz="2800" dirty="0" smtClean="0">
                <a:sym typeface="+mn-ea"/>
              </a:rPr>
              <a:t>document 11-22/0411r1: </a:t>
            </a:r>
          </a:p>
          <a:p>
            <a:pPr lvl="1"/>
            <a:r>
              <a:rPr lang="en-US" altLang="zh-CN" sz="2500" dirty="0">
                <a:sym typeface="+mn-ea"/>
                <a:hlinkClick r:id="rId2"/>
              </a:rPr>
              <a:t>https://</a:t>
            </a:r>
            <a:r>
              <a:rPr lang="en-US" altLang="zh-CN" sz="2500" dirty="0" smtClean="0">
                <a:sym typeface="+mn-ea"/>
                <a:hlinkClick r:id="rId2"/>
              </a:rPr>
              <a:t>mentor.ieee.org/802.11/dcn/22/11-22-0411-01-00bd-p802-11bd-report-to-ec-on-approval-to-go-to-sa-ballot.pptx</a:t>
            </a:r>
            <a:endParaRPr lang="en-US" altLang="zh-CN" sz="2500" dirty="0" smtClean="0">
              <a:sym typeface="+mn-ea"/>
            </a:endParaRPr>
          </a:p>
          <a:p>
            <a:endParaRPr lang="en-US" altLang="zh-CN" sz="2800" dirty="0" smtClean="0">
              <a:sym typeface="+mn-ea"/>
            </a:endParaRPr>
          </a:p>
          <a:p>
            <a:pPr marL="42545" indent="0">
              <a:lnSpc>
                <a:spcPct val="120000"/>
              </a:lnSpc>
              <a:spcBef>
                <a:spcPts val="0"/>
              </a:spcBef>
            </a:pPr>
            <a:endParaRPr lang="en-US" altLang="zh-CN" sz="2800" dirty="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800" dirty="0">
                <a:latin typeface="Calibri" panose="020F0502020204030204" pitchFamily="34" charset="0"/>
                <a:cs typeface="Calibri" panose="020F0502020204030204" pitchFamily="34" charset="0"/>
              </a:rPr>
              <a:t>Moved: </a:t>
            </a:r>
            <a:r>
              <a:rPr lang="en-US" altLang="zh-CN" sz="2800" dirty="0" smtClean="0">
                <a:latin typeface="Calibri" panose="020F0502020204030204" pitchFamily="34" charset="0"/>
                <a:cs typeface="Calibri" panose="020F0502020204030204" pitchFamily="34" charset="0"/>
              </a:rPr>
              <a:t>Bo Sun</a:t>
            </a:r>
            <a:r>
              <a:rPr lang="en-US" altLang="zh-CN" sz="2800" dirty="0">
                <a:latin typeface="Calibri" panose="020F0502020204030204" pitchFamily="34" charset="0"/>
                <a:cs typeface="Calibri" panose="020F0502020204030204" pitchFamily="34" charset="0"/>
              </a:rPr>
              <a:t>			Seconded</a:t>
            </a:r>
            <a:r>
              <a:rPr lang="en-US" altLang="zh-CN" sz="2800" dirty="0" smtClean="0">
                <a:latin typeface="Calibri" panose="020F0502020204030204" pitchFamily="34" charset="0"/>
                <a:cs typeface="Calibri" panose="020F0502020204030204" pitchFamily="34" charset="0"/>
              </a:rPr>
              <a:t>:</a:t>
            </a:r>
          </a:p>
          <a:p>
            <a:pPr marL="42545" indent="0">
              <a:lnSpc>
                <a:spcPct val="120000"/>
              </a:lnSpc>
              <a:spcBef>
                <a:spcPts val="0"/>
              </a:spcBef>
            </a:pPr>
            <a:endParaRPr lang="en-US" altLang="zh-CN" sz="2800" dirty="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800" dirty="0" smtClean="0">
                <a:latin typeface="Calibri" panose="020F0502020204030204" pitchFamily="34" charset="0"/>
                <a:cs typeface="Calibri" panose="020F0502020204030204" pitchFamily="34" charset="0"/>
              </a:rPr>
              <a:t>Result:</a:t>
            </a:r>
            <a:endParaRPr lang="zh-CN" altLang="en-US" sz="28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Feb 2022</a:t>
            </a:r>
            <a:endParaRPr lang="en-US" dirty="0"/>
          </a:p>
        </p:txBody>
      </p:sp>
    </p:spTree>
    <p:extLst>
      <p:ext uri="{BB962C8B-B14F-4D97-AF65-F5344CB8AC3E}">
        <p14:creationId xmlns:p14="http://schemas.microsoft.com/office/powerpoint/2010/main" val="6607962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Motion #6 (request a motion in WG to approve Conditional SA BA)</a:t>
            </a:r>
            <a:endParaRPr lang="zh-CN" altLang="en-US" sz="2800" dirty="0"/>
          </a:p>
        </p:txBody>
      </p:sp>
      <p:sp>
        <p:nvSpPr>
          <p:cNvPr id="3" name="内容占位符 2"/>
          <p:cNvSpPr>
            <a:spLocks noGrp="1"/>
          </p:cNvSpPr>
          <p:nvPr>
            <p:ph idx="1"/>
          </p:nvPr>
        </p:nvSpPr>
        <p:spPr/>
        <p:txBody>
          <a:bodyPr/>
          <a:lstStyle/>
          <a:p>
            <a:r>
              <a:rPr lang="en-US" altLang="zh-CN" sz="2800" dirty="0" smtClean="0"/>
              <a:t>Approve </a:t>
            </a:r>
            <a:r>
              <a:rPr lang="en-US" altLang="zh-CN" sz="2800" dirty="0"/>
              <a:t>a </a:t>
            </a:r>
            <a:r>
              <a:rPr lang="en-US" altLang="zh-CN" sz="2800" dirty="0" smtClean="0"/>
              <a:t>motion </a:t>
            </a:r>
            <a:r>
              <a:rPr lang="en-US" altLang="zh-CN" sz="2800" dirty="0"/>
              <a:t>request to WG11 for approval </a:t>
            </a:r>
            <a:r>
              <a:rPr lang="en-US" altLang="zh-CN" sz="2800" dirty="0" smtClean="0"/>
              <a:t>Conditional SA Ballot for </a:t>
            </a:r>
            <a:r>
              <a:rPr lang="en-US" altLang="zh-CN" sz="2800" dirty="0" smtClean="0"/>
              <a:t>IEEE P802.11bd D4.0</a:t>
            </a:r>
            <a:endParaRPr lang="en-US" altLang="zh-CN" sz="2800" dirty="0" smtClean="0">
              <a:sym typeface="+mn-ea"/>
            </a:endParaRPr>
          </a:p>
          <a:p>
            <a:pPr marL="42545" indent="0">
              <a:lnSpc>
                <a:spcPct val="120000"/>
              </a:lnSpc>
              <a:spcBef>
                <a:spcPts val="0"/>
              </a:spcBef>
            </a:pPr>
            <a:endParaRPr lang="en-US" altLang="zh-CN" sz="2800" dirty="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800" dirty="0">
                <a:latin typeface="Calibri" panose="020F0502020204030204" pitchFamily="34" charset="0"/>
                <a:cs typeface="Calibri" panose="020F0502020204030204" pitchFamily="34" charset="0"/>
              </a:rPr>
              <a:t>Moved: 			Seconded</a:t>
            </a:r>
            <a:r>
              <a:rPr lang="en-US" altLang="zh-CN" sz="2800" dirty="0" smtClean="0">
                <a:latin typeface="Calibri" panose="020F0502020204030204" pitchFamily="34" charset="0"/>
                <a:cs typeface="Calibri" panose="020F0502020204030204" pitchFamily="34" charset="0"/>
              </a:rPr>
              <a:t>:</a:t>
            </a:r>
          </a:p>
          <a:p>
            <a:pPr marL="42545" indent="0">
              <a:lnSpc>
                <a:spcPct val="120000"/>
              </a:lnSpc>
              <a:spcBef>
                <a:spcPts val="0"/>
              </a:spcBef>
            </a:pPr>
            <a:endParaRPr lang="en-US" altLang="zh-CN" sz="2800" dirty="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800" dirty="0" smtClean="0">
                <a:latin typeface="Calibri" panose="020F0502020204030204" pitchFamily="34" charset="0"/>
                <a:cs typeface="Calibri" panose="020F0502020204030204" pitchFamily="34" charset="0"/>
              </a:rPr>
              <a:t>Result:</a:t>
            </a:r>
            <a:endParaRPr lang="zh-CN" altLang="en-US" sz="28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Feb 2022</a:t>
            </a:r>
            <a:endParaRPr lang="en-US" dirty="0"/>
          </a:p>
        </p:txBody>
      </p:sp>
    </p:spTree>
    <p:extLst>
      <p:ext uri="{BB962C8B-B14F-4D97-AF65-F5344CB8AC3E}">
        <p14:creationId xmlns:p14="http://schemas.microsoft.com/office/powerpoint/2010/main" val="38260722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802.11 Mar Plenary 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9</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138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TBD</a:t>
            </a:r>
          </a:p>
          <a:p>
            <a:pPr eaLnBrk="0" hangingPunct="0">
              <a:defRPr/>
            </a:pPr>
            <a:r>
              <a:rPr lang="en-US" altLang="en-GB" dirty="0" smtClean="0"/>
              <a:t>Any other business?</a:t>
            </a:r>
          </a:p>
          <a:p>
            <a:pPr lvl="0" eaLnBrk="0" hangingPunct="0">
              <a:defRPr/>
            </a:pPr>
            <a:r>
              <a:rPr lang="en-GB" altLang="en-US" dirty="0" smtClean="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60223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802.11 Mar Plenary 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31</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10</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00706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US" altLang="en-US" dirty="0" smtClean="0"/>
              <a:t>TBD</a:t>
            </a:r>
            <a:endParaRPr lang="en-US" altLang="zh-CN" dirty="0" smtClean="0"/>
          </a:p>
          <a:p>
            <a:pPr eaLnBrk="0" hangingPunct="0">
              <a:defRPr/>
            </a:pPr>
            <a:r>
              <a:rPr lang="en-US" altLang="en-GB" dirty="0" smtClean="0"/>
              <a:t>Any other business?</a:t>
            </a:r>
          </a:p>
          <a:p>
            <a:pPr lvl="0" eaLnBrk="0" hangingPunct="0">
              <a:defRPr/>
            </a:pPr>
            <a:r>
              <a:rPr lang="en-GB" altLang="en-US" dirty="0" smtClean="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3478345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802.11 Mar Plenary 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33</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11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5843618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34</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533843" y="1870075"/>
            <a:ext cx="9927590" cy="4605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sz="2000" dirty="0"/>
              <a:t>Call </a:t>
            </a:r>
            <a:r>
              <a:rPr lang="en-US" altLang="en-GB" sz="2000" dirty="0"/>
              <a:t>meeting to order and remind the group to record </a:t>
            </a:r>
            <a:r>
              <a:rPr lang="en-US" altLang="en-GB" sz="2000" dirty="0" smtClean="0"/>
              <a:t>attendance </a:t>
            </a:r>
            <a:r>
              <a:rPr lang="en-US" altLang="en-GB" sz="2000" dirty="0"/>
              <a:t>on imat.ieee.org</a:t>
            </a:r>
            <a:endParaRPr lang="en-GB" altLang="en-US" sz="2000" dirty="0"/>
          </a:p>
          <a:p>
            <a:pPr lvl="0" eaLnBrk="0" hangingPunct="0">
              <a:defRPr/>
            </a:pPr>
            <a:r>
              <a:rPr lang="en-GB" altLang="en-US" sz="2000" dirty="0"/>
              <a:t>IEEE-SA IPR policies </a:t>
            </a:r>
            <a:r>
              <a:rPr lang="en-US" altLang="en-GB" sz="2000" dirty="0"/>
              <a:t>and meeting rules</a:t>
            </a:r>
          </a:p>
          <a:p>
            <a:pPr lvl="0" eaLnBrk="0" hangingPunct="0">
              <a:defRPr/>
            </a:pPr>
            <a:r>
              <a:rPr lang="en-US" altLang="en-GB" sz="2000" dirty="0"/>
              <a:t>Approval of </a:t>
            </a:r>
            <a:r>
              <a:rPr lang="en-GB" altLang="en-US" sz="2000" dirty="0"/>
              <a:t>agenda</a:t>
            </a:r>
          </a:p>
          <a:p>
            <a:pPr eaLnBrk="0" hangingPunct="0">
              <a:defRPr/>
            </a:pPr>
            <a:r>
              <a:rPr lang="en-GB" altLang="en-US" sz="2000" dirty="0" smtClean="0"/>
              <a:t>Revisit </a:t>
            </a:r>
            <a:r>
              <a:rPr lang="en-GB" altLang="en-US" sz="2000" dirty="0"/>
              <a:t>Timeline</a:t>
            </a:r>
          </a:p>
          <a:p>
            <a:pPr eaLnBrk="0" hangingPunct="0">
              <a:defRPr/>
            </a:pPr>
            <a:r>
              <a:rPr lang="en-US" altLang="en-GB" sz="2000" dirty="0"/>
              <a:t>Future teleconference plan </a:t>
            </a:r>
          </a:p>
          <a:p>
            <a:pPr eaLnBrk="0" hangingPunct="0">
              <a:defRPr/>
            </a:pPr>
            <a:r>
              <a:rPr lang="en-US" altLang="en-GB" sz="2000" dirty="0"/>
              <a:t>Any other business</a:t>
            </a:r>
            <a:r>
              <a:rPr lang="en-US" altLang="en-GB" sz="2000" dirty="0" smtClean="0"/>
              <a:t>?</a:t>
            </a:r>
          </a:p>
          <a:p>
            <a:pPr lvl="0" eaLnBrk="0" hangingPunct="0">
              <a:defRPr/>
            </a:pPr>
            <a:r>
              <a:rPr lang="en-GB" altLang="en-US" sz="2000" dirty="0" smtClean="0">
                <a:sym typeface="+mn-ea"/>
              </a:rPr>
              <a:t>Adjourn</a:t>
            </a:r>
            <a:endParaRPr lang="en-GB" altLang="en-US" sz="2000"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4089032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TGbd</a:t>
            </a:r>
            <a:r>
              <a:rPr lang="en-US" altLang="zh-CN" dirty="0" smtClean="0"/>
              <a:t> SA BA Plan</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graphicFrame>
        <p:nvGraphicFramePr>
          <p:cNvPr id="9" name="Table 5">
            <a:extLst>
              <a:ext uri="{FF2B5EF4-FFF2-40B4-BE49-F238E27FC236}">
                <a16:creationId xmlns="" xmlns:a16="http://schemas.microsoft.com/office/drawing/2014/main" id="{6DE6C6C6-F2BE-254F-AC28-A80A0DDF9EFC}"/>
              </a:ext>
            </a:extLst>
          </p:cNvPr>
          <p:cNvGraphicFramePr>
            <a:graphicFrameLocks noGrp="1"/>
          </p:cNvGraphicFramePr>
          <p:nvPr>
            <p:extLst>
              <p:ext uri="{D42A27DB-BD31-4B8C-83A1-F6EECF244321}">
                <p14:modId xmlns:p14="http://schemas.microsoft.com/office/powerpoint/2010/main" val="3191884958"/>
              </p:ext>
            </p:extLst>
          </p:nvPr>
        </p:nvGraphicFramePr>
        <p:xfrm>
          <a:off x="1371724" y="2362228"/>
          <a:ext cx="9505056" cy="2966720"/>
        </p:xfrm>
        <a:graphic>
          <a:graphicData uri="http://schemas.openxmlformats.org/drawingml/2006/table">
            <a:tbl>
              <a:tblPr firstRow="1" bandRow="1">
                <a:tableStyleId>{00A15C55-8517-42AA-B614-E9B94910E393}</a:tableStyleId>
              </a:tblPr>
              <a:tblGrid>
                <a:gridCol w="4495682">
                  <a:extLst>
                    <a:ext uri="{9D8B030D-6E8A-4147-A177-3AD203B41FA5}">
                      <a16:colId xmlns="" xmlns:a16="http://schemas.microsoft.com/office/drawing/2014/main" val="503046018"/>
                    </a:ext>
                  </a:extLst>
                </a:gridCol>
                <a:gridCol w="2633110">
                  <a:extLst>
                    <a:ext uri="{9D8B030D-6E8A-4147-A177-3AD203B41FA5}">
                      <a16:colId xmlns="" xmlns:a16="http://schemas.microsoft.com/office/drawing/2014/main" val="571804262"/>
                    </a:ext>
                  </a:extLst>
                </a:gridCol>
                <a:gridCol w="2376264">
                  <a:extLst>
                    <a:ext uri="{9D8B030D-6E8A-4147-A177-3AD203B41FA5}">
                      <a16:colId xmlns="" xmlns:a16="http://schemas.microsoft.com/office/drawing/2014/main" val="2957723909"/>
                    </a:ext>
                  </a:extLst>
                </a:gridCol>
              </a:tblGrid>
              <a:tr h="370840">
                <a:tc>
                  <a:txBody>
                    <a:bodyPr/>
                    <a:lstStyle/>
                    <a:p>
                      <a:pPr algn="ctr"/>
                      <a:endParaRPr lang="en-US" sz="1600" dirty="0"/>
                    </a:p>
                  </a:txBody>
                  <a:tcPr/>
                </a:tc>
                <a:tc>
                  <a:txBody>
                    <a:bodyPr/>
                    <a:lstStyle/>
                    <a:p>
                      <a:pPr algn="ctr"/>
                      <a:r>
                        <a:rPr lang="en-US" sz="1600" dirty="0"/>
                        <a:t>Open</a:t>
                      </a:r>
                    </a:p>
                  </a:txBody>
                  <a:tcPr/>
                </a:tc>
                <a:tc>
                  <a:txBody>
                    <a:bodyPr/>
                    <a:lstStyle/>
                    <a:p>
                      <a:pPr algn="ctr"/>
                      <a:r>
                        <a:rPr lang="en-US" sz="1600" dirty="0"/>
                        <a:t>Close</a:t>
                      </a:r>
                    </a:p>
                  </a:txBody>
                  <a:tcPr/>
                </a:tc>
                <a:extLst>
                  <a:ext uri="{0D108BD9-81ED-4DB2-BD59-A6C34878D82A}">
                    <a16:rowId xmlns="" xmlns:a16="http://schemas.microsoft.com/office/drawing/2014/main" val="2921654569"/>
                  </a:ext>
                </a:extLst>
              </a:tr>
              <a:tr h="370840">
                <a:tc>
                  <a:txBody>
                    <a:bodyPr/>
                    <a:lstStyle/>
                    <a:p>
                      <a:r>
                        <a:rPr lang="en-US" sz="1600" dirty="0" smtClean="0"/>
                        <a:t>D4.0 </a:t>
                      </a:r>
                      <a:r>
                        <a:rPr lang="en-US" sz="1600" baseline="0" dirty="0" smtClean="0"/>
                        <a:t>WG Recirculation</a:t>
                      </a:r>
                      <a:endParaRPr lang="en-US" sz="1600" dirty="0"/>
                    </a:p>
                  </a:txBody>
                  <a:tcPr/>
                </a:tc>
                <a:tc>
                  <a:txBody>
                    <a:bodyPr/>
                    <a:lstStyle/>
                    <a:p>
                      <a:r>
                        <a:rPr lang="en-US" sz="1600" dirty="0" smtClean="0"/>
                        <a:t>Mar 15</a:t>
                      </a:r>
                      <a:endParaRPr lang="en-US" sz="1600" dirty="0"/>
                    </a:p>
                  </a:txBody>
                  <a:tcPr/>
                </a:tc>
                <a:tc>
                  <a:txBody>
                    <a:bodyPr/>
                    <a:lstStyle/>
                    <a:p>
                      <a:r>
                        <a:rPr lang="en-US" sz="1600" dirty="0" smtClean="0"/>
                        <a:t>Mar 30</a:t>
                      </a:r>
                      <a:endParaRPr lang="en-US" sz="1600" dirty="0"/>
                    </a:p>
                  </a:txBody>
                  <a:tcPr/>
                </a:tc>
              </a:tr>
              <a:tr h="370840">
                <a:tc>
                  <a:txBody>
                    <a:bodyPr/>
                    <a:lstStyle/>
                    <a:p>
                      <a:r>
                        <a:rPr lang="en-US" sz="1600" dirty="0" smtClean="0"/>
                        <a:t>EC</a:t>
                      </a:r>
                      <a:r>
                        <a:rPr lang="en-US" sz="1600" baseline="0" dirty="0" smtClean="0"/>
                        <a:t> (Conditional) Approval for SB Ballot</a:t>
                      </a:r>
                      <a:endParaRPr lang="en-US" sz="1600" dirty="0"/>
                    </a:p>
                  </a:txBody>
                  <a:tcPr/>
                </a:tc>
                <a:tc>
                  <a:txBody>
                    <a:bodyPr/>
                    <a:lstStyle/>
                    <a:p>
                      <a:r>
                        <a:rPr lang="en-US" sz="1600" dirty="0" smtClean="0"/>
                        <a:t>Mar</a:t>
                      </a:r>
                      <a:r>
                        <a:rPr lang="en-US" sz="1600" baseline="0" dirty="0" smtClean="0"/>
                        <a:t> 18 or Apr 5</a:t>
                      </a:r>
                      <a:r>
                        <a:rPr lang="en-US" sz="1600" baseline="30000" dirty="0" smtClean="0"/>
                        <a:t>th</a:t>
                      </a:r>
                      <a:endParaRPr lang="en-US" sz="1600" dirty="0"/>
                    </a:p>
                  </a:txBody>
                  <a:tcPr/>
                </a:tc>
                <a:tc>
                  <a:txBody>
                    <a:bodyPr/>
                    <a:lstStyle/>
                    <a:p>
                      <a:endParaRPr lang="en-US" sz="1600" dirty="0"/>
                    </a:p>
                  </a:txBody>
                  <a:tcPr/>
                </a:tc>
              </a:tr>
              <a:tr h="370840">
                <a:tc>
                  <a:txBody>
                    <a:bodyPr/>
                    <a:lstStyle/>
                    <a:p>
                      <a:r>
                        <a:rPr lang="en-US" sz="1600" dirty="0" smtClean="0"/>
                        <a:t>D4.0 Unchanged</a:t>
                      </a:r>
                      <a:r>
                        <a:rPr lang="en-US" sz="1600" baseline="0" dirty="0" smtClean="0"/>
                        <a:t> Recirculation (if needed)</a:t>
                      </a:r>
                      <a:endParaRPr lang="en-US" sz="1600" dirty="0"/>
                    </a:p>
                  </a:txBody>
                  <a:tcPr/>
                </a:tc>
                <a:tc>
                  <a:txBody>
                    <a:bodyPr/>
                    <a:lstStyle/>
                    <a:p>
                      <a:r>
                        <a:rPr lang="en-US" sz="1600" dirty="0" smtClean="0"/>
                        <a:t>Apr 6</a:t>
                      </a:r>
                      <a:endParaRPr lang="en-US" sz="1600" dirty="0"/>
                    </a:p>
                  </a:txBody>
                  <a:tcPr/>
                </a:tc>
                <a:tc>
                  <a:txBody>
                    <a:bodyPr/>
                    <a:lstStyle/>
                    <a:p>
                      <a:r>
                        <a:rPr lang="en-US" sz="1600" dirty="0" smtClean="0"/>
                        <a:t>Apr 16</a:t>
                      </a:r>
                      <a:endParaRPr lang="en-US" sz="1600" dirty="0"/>
                    </a:p>
                  </a:txBody>
                  <a:tcPr/>
                </a:tc>
              </a:tr>
              <a:tr h="370840">
                <a:tc>
                  <a:txBody>
                    <a:bodyPr/>
                    <a:lstStyle/>
                    <a:p>
                      <a:r>
                        <a:rPr lang="en-US" sz="1600" dirty="0"/>
                        <a:t>First SA Ballot</a:t>
                      </a:r>
                    </a:p>
                  </a:txBody>
                  <a:tcPr/>
                </a:tc>
                <a:tc>
                  <a:txBody>
                    <a:bodyPr/>
                    <a:lstStyle/>
                    <a:p>
                      <a:r>
                        <a:rPr lang="en-US" sz="1600" dirty="0" smtClean="0"/>
                        <a:t>Apr 17</a:t>
                      </a:r>
                      <a:r>
                        <a:rPr lang="en-US" sz="1600" baseline="30000" dirty="0" smtClean="0"/>
                        <a:t>th</a:t>
                      </a:r>
                      <a:r>
                        <a:rPr lang="en-US" sz="1600" baseline="0" dirty="0" smtClean="0"/>
                        <a:t> </a:t>
                      </a:r>
                      <a:endParaRPr lang="en-US" sz="1600" dirty="0"/>
                    </a:p>
                  </a:txBody>
                  <a:tcPr/>
                </a:tc>
                <a:tc>
                  <a:txBody>
                    <a:bodyPr/>
                    <a:lstStyle/>
                    <a:p>
                      <a:r>
                        <a:rPr lang="en-US" sz="1600" dirty="0" smtClean="0"/>
                        <a:t>May 16 </a:t>
                      </a:r>
                      <a:r>
                        <a:rPr lang="en-US" sz="1600" dirty="0"/>
                        <a:t>(30 days)</a:t>
                      </a:r>
                    </a:p>
                  </a:txBody>
                  <a:tcPr/>
                </a:tc>
                <a:extLst>
                  <a:ext uri="{0D108BD9-81ED-4DB2-BD59-A6C34878D82A}">
                    <a16:rowId xmlns="" xmlns:a16="http://schemas.microsoft.com/office/drawing/2014/main" val="3962704897"/>
                  </a:ext>
                </a:extLst>
              </a:tr>
              <a:tr h="370840">
                <a:tc>
                  <a:txBody>
                    <a:bodyPr/>
                    <a:lstStyle/>
                    <a:p>
                      <a:r>
                        <a:rPr lang="en-US" sz="1600" dirty="0"/>
                        <a:t>Second SA Ballot</a:t>
                      </a:r>
                    </a:p>
                  </a:txBody>
                  <a:tcPr/>
                </a:tc>
                <a:tc>
                  <a:txBody>
                    <a:bodyPr/>
                    <a:lstStyle/>
                    <a:p>
                      <a:r>
                        <a:rPr lang="en-US" sz="1600" dirty="0" smtClean="0"/>
                        <a:t>Sep </a:t>
                      </a:r>
                      <a:r>
                        <a:rPr lang="en-US" sz="1600" dirty="0"/>
                        <a:t>2022</a:t>
                      </a:r>
                    </a:p>
                  </a:txBody>
                  <a:tcPr/>
                </a:tc>
                <a:tc>
                  <a:txBody>
                    <a:bodyPr/>
                    <a:lstStyle/>
                    <a:p>
                      <a:r>
                        <a:rPr lang="en-US" sz="1600" dirty="0" smtClean="0"/>
                        <a:t>Oct. </a:t>
                      </a:r>
                      <a:r>
                        <a:rPr lang="en-US" sz="1600" dirty="0"/>
                        <a:t>2022</a:t>
                      </a:r>
                    </a:p>
                  </a:txBody>
                  <a:tcPr/>
                </a:tc>
                <a:extLst>
                  <a:ext uri="{0D108BD9-81ED-4DB2-BD59-A6C34878D82A}">
                    <a16:rowId xmlns="" xmlns:a16="http://schemas.microsoft.com/office/drawing/2014/main" val="2427733451"/>
                  </a:ext>
                </a:extLst>
              </a:tr>
              <a:tr h="370840">
                <a:tc>
                  <a:txBody>
                    <a:bodyPr/>
                    <a:lstStyle/>
                    <a:p>
                      <a:r>
                        <a:rPr lang="en-US" sz="1600" dirty="0"/>
                        <a:t>EC to </a:t>
                      </a:r>
                      <a:r>
                        <a:rPr lang="en-US" sz="1600" dirty="0" err="1"/>
                        <a:t>Revcom</a:t>
                      </a:r>
                      <a:endParaRPr lang="en-US" sz="1600" dirty="0"/>
                    </a:p>
                  </a:txBody>
                  <a:tcPr/>
                </a:tc>
                <a:tc>
                  <a:txBody>
                    <a:bodyPr/>
                    <a:lstStyle/>
                    <a:p>
                      <a:r>
                        <a:rPr lang="en-US" sz="1600" dirty="0" smtClean="0"/>
                        <a:t>Oct. </a:t>
                      </a:r>
                      <a:r>
                        <a:rPr lang="en-US" sz="1600" dirty="0"/>
                        <a:t>2022</a:t>
                      </a:r>
                    </a:p>
                  </a:txBody>
                  <a:tcPr/>
                </a:tc>
                <a:tc>
                  <a:txBody>
                    <a:bodyPr/>
                    <a:lstStyle/>
                    <a:p>
                      <a:endParaRPr lang="en-US" sz="1600" dirty="0"/>
                    </a:p>
                  </a:txBody>
                  <a:tcPr/>
                </a:tc>
                <a:extLst>
                  <a:ext uri="{0D108BD9-81ED-4DB2-BD59-A6C34878D82A}">
                    <a16:rowId xmlns="" xmlns:a16="http://schemas.microsoft.com/office/drawing/2014/main" val="396449969"/>
                  </a:ext>
                </a:extLst>
              </a:tr>
              <a:tr h="370840">
                <a:tc>
                  <a:txBody>
                    <a:bodyPr/>
                    <a:lstStyle/>
                    <a:p>
                      <a:r>
                        <a:rPr lang="en-US" sz="1600" dirty="0" err="1"/>
                        <a:t>REVcom</a:t>
                      </a:r>
                      <a:r>
                        <a:rPr lang="en-US" sz="1600" dirty="0"/>
                        <a:t> to SASB</a:t>
                      </a:r>
                    </a:p>
                  </a:txBody>
                  <a:tcPr/>
                </a:tc>
                <a:tc>
                  <a:txBody>
                    <a:bodyPr/>
                    <a:lstStyle/>
                    <a:p>
                      <a:r>
                        <a:rPr lang="en-US" sz="1600" dirty="0"/>
                        <a:t>Dec. 2022</a:t>
                      </a:r>
                    </a:p>
                  </a:txBody>
                  <a:tcPr/>
                </a:tc>
                <a:tc>
                  <a:txBody>
                    <a:bodyPr/>
                    <a:lstStyle/>
                    <a:p>
                      <a:endParaRPr lang="en-US" sz="1600" dirty="0"/>
                    </a:p>
                  </a:txBody>
                  <a:tcPr/>
                </a:tc>
                <a:extLst>
                  <a:ext uri="{0D108BD9-81ED-4DB2-BD59-A6C34878D82A}">
                    <a16:rowId xmlns="" xmlns:a16="http://schemas.microsoft.com/office/drawing/2014/main" val="3173524616"/>
                  </a:ext>
                </a:extLst>
              </a:tr>
            </a:tbl>
          </a:graphicData>
        </a:graphic>
      </p:graphicFrame>
    </p:spTree>
    <p:extLst>
      <p:ext uri="{BB962C8B-B14F-4D97-AF65-F5344CB8AC3E}">
        <p14:creationId xmlns:p14="http://schemas.microsoft.com/office/powerpoint/2010/main" val="27322285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TGbd</a:t>
            </a:r>
            <a:r>
              <a:rPr lang="en-US" altLang="zh-CN" dirty="0" smtClean="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a:t>
            </a:r>
            <a:r>
              <a:rPr lang="en-US" altLang="en-US" sz="2000" kern="0" dirty="0" smtClean="0">
                <a:solidFill>
                  <a:srgbClr val="00B050"/>
                </a:solidFill>
                <a:sym typeface="+mn-ea"/>
              </a:rPr>
              <a:t>	</a:t>
            </a:r>
            <a:r>
              <a:rPr lang="en-US" altLang="en-US" sz="2000" kern="0" dirty="0">
                <a:solidFill>
                  <a:srgbClr val="00B050"/>
                </a:solidFill>
                <a:sym typeface="+mn-ea"/>
              </a:rPr>
              <a:t>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smtClean="0">
                <a:solidFill>
                  <a:srgbClr val="00B050"/>
                </a:solidFill>
                <a:sym typeface="+mn-ea"/>
              </a:rPr>
              <a:t>	</a:t>
            </a:r>
            <a:r>
              <a:rPr lang="en-US" altLang="en-US" sz="2000" kern="0" dirty="0">
                <a:solidFill>
                  <a:srgbClr val="00B050"/>
                </a:solidFill>
                <a:sym typeface="+mn-ea"/>
              </a:rPr>
              <a:t>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smtClean="0">
                <a:solidFill>
                  <a:srgbClr val="00B050"/>
                </a:solidFill>
                <a:cs typeface="+mn-ea"/>
                <a:sym typeface="Wingdings" panose="05000000000000000000" pitchFamily="2" charset="2"/>
              </a:rPr>
              <a:t>Jul </a:t>
            </a:r>
            <a:r>
              <a:rPr lang="en-US" altLang="en-US" sz="2000" kern="0" dirty="0">
                <a:solidFill>
                  <a:srgbClr val="00B050"/>
                </a:solidFill>
                <a:cs typeface="+mn-ea"/>
                <a:sym typeface="Wingdings" panose="05000000000000000000" pitchFamily="2" charset="2"/>
              </a:rPr>
              <a:t>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a:t>
            </a:r>
            <a:r>
              <a:rPr lang="en-US" altLang="en-US" sz="2000" kern="0" dirty="0" smtClean="0">
                <a:solidFill>
                  <a:srgbClr val="00B050"/>
                </a:solidFill>
                <a:sym typeface="+mn-ea"/>
              </a:rPr>
              <a:t>SA </a:t>
            </a:r>
            <a:r>
              <a:rPr lang="en-US" altLang="en-US" sz="2000" kern="0" dirty="0">
                <a:solidFill>
                  <a:srgbClr val="00B050"/>
                </a:solidFill>
                <a:sym typeface="+mn-ea"/>
              </a:rPr>
              <a:t>Ballot Pool				</a:t>
            </a:r>
            <a:r>
              <a:rPr lang="en-US" altLang="en-US" sz="2000" kern="0" dirty="0" smtClean="0">
                <a:solidFill>
                  <a:srgbClr val="00B050"/>
                </a:solidFill>
                <a:sym typeface="+mn-ea"/>
              </a:rPr>
              <a:t>	</a:t>
            </a:r>
            <a:r>
              <a:rPr lang="en-US" altLang="en-US" sz="2000" kern="0" dirty="0" smtClean="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a:t>
            </a:r>
            <a:r>
              <a:rPr lang="en-US" altLang="en-US" sz="2000" kern="0" dirty="0" smtClean="0">
                <a:solidFill>
                  <a:srgbClr val="00B050"/>
                </a:solidFill>
                <a:sym typeface="+mn-ea"/>
              </a:rPr>
              <a:t>Dec</a:t>
            </a:r>
            <a:r>
              <a:rPr lang="en-US" altLang="en-US" sz="2000" kern="0" dirty="0" smtClean="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smtClean="0">
                <a:solidFill>
                  <a:schemeClr val="tx1"/>
                </a:solidFill>
                <a:sym typeface="+mn-ea"/>
              </a:rPr>
              <a:t>D4.0 LB recirculation					Mar 2022</a:t>
            </a:r>
          </a:p>
          <a:p>
            <a:pPr lvl="1" defTabSz="337185">
              <a:buFont typeface="Arial" panose="020B0604020202020204" pitchFamily="34" charset="0"/>
              <a:buChar char="•"/>
              <a:defRPr/>
            </a:pPr>
            <a:r>
              <a:rPr lang="en-US" altLang="en-US" sz="2000" kern="0" dirty="0" smtClean="0">
                <a:solidFill>
                  <a:schemeClr val="tx1"/>
                </a:solidFill>
                <a:sym typeface="+mn-ea"/>
              </a:rPr>
              <a:t>D4.0 LB unchanged </a:t>
            </a:r>
            <a:r>
              <a:rPr lang="en-US" altLang="en-US" sz="2000" kern="0" dirty="0">
                <a:solidFill>
                  <a:schemeClr val="tx1"/>
                </a:solidFill>
                <a:sym typeface="+mn-ea"/>
              </a:rPr>
              <a:t>recirculation 		</a:t>
            </a:r>
            <a:r>
              <a:rPr lang="en-US" altLang="en-US" sz="2000" kern="0" dirty="0" smtClean="0">
                <a:solidFill>
                  <a:schemeClr val="tx1"/>
                </a:solidFill>
                <a:sym typeface="+mn-ea"/>
              </a:rPr>
              <a:t>Mar </a:t>
            </a:r>
            <a:r>
              <a:rPr lang="en-US" altLang="en-US" sz="2000" kern="0" dirty="0" smtClean="0">
                <a:solidFill>
                  <a:schemeClr val="tx1"/>
                </a:solidFill>
                <a:sym typeface="+mn-ea"/>
              </a:rPr>
              <a:t>2022 </a:t>
            </a:r>
            <a:r>
              <a:rPr lang="en-US" altLang="en-US" sz="2000" kern="0" dirty="0" smtClean="0">
                <a:solidFill>
                  <a:schemeClr val="tx1"/>
                </a:solidFill>
                <a:sym typeface="Wingdings" panose="05000000000000000000" pitchFamily="2" charset="2"/>
              </a:rPr>
              <a:t> Apr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Initial </a:t>
            </a:r>
            <a:r>
              <a:rPr lang="en-US" altLang="en-US" sz="2000" kern="0" dirty="0" smtClean="0">
                <a:solidFill>
                  <a:schemeClr val="tx1"/>
                </a:solidFill>
                <a:sym typeface="+mn-ea"/>
              </a:rPr>
              <a:t>SA Ballot </a:t>
            </a:r>
            <a:r>
              <a:rPr lang="en-US" altLang="en-US" sz="2000" kern="0" dirty="0">
                <a:solidFill>
                  <a:schemeClr val="tx1"/>
                </a:solidFill>
                <a:sym typeface="+mn-ea"/>
              </a:rPr>
              <a:t>(D4.0)			</a:t>
            </a:r>
            <a:r>
              <a:rPr lang="en-US" altLang="en-US" sz="2000" kern="0" dirty="0" smtClean="0">
                <a:solidFill>
                  <a:schemeClr val="tx1"/>
                </a:solidFill>
                <a:sym typeface="+mn-ea"/>
              </a:rPr>
              <a:t>		</a:t>
            </a:r>
            <a:r>
              <a:rPr lang="en-US" altLang="en-US" sz="2000" kern="0" dirty="0" smtClean="0">
                <a:solidFill>
                  <a:schemeClr val="tx1"/>
                </a:solidFill>
                <a:cs typeface="+mn-ea"/>
                <a:sym typeface="Wingdings" panose="05000000000000000000" pitchFamily="2" charset="2"/>
              </a:rPr>
              <a:t>Mar </a:t>
            </a:r>
            <a:r>
              <a:rPr lang="en-US" altLang="en-US" sz="2000" kern="0" dirty="0" smtClean="0">
                <a:solidFill>
                  <a:schemeClr val="tx1"/>
                </a:solidFill>
                <a:cs typeface="+mn-ea"/>
                <a:sym typeface="Wingdings" panose="05000000000000000000" pitchFamily="2" charset="2"/>
              </a:rPr>
              <a:t>2022  Apr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Oct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Dec </a:t>
            </a:r>
            <a:r>
              <a:rPr lang="en-US" altLang="en-US" sz="2000" kern="0" dirty="0">
                <a:solidFill>
                  <a:schemeClr val="tx1"/>
                </a:solidFill>
                <a:cs typeface="+mn-ea"/>
                <a:sym typeface="Wingdings" panose="05000000000000000000" pitchFamily="2" charset="2"/>
              </a:rPr>
              <a:t>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7812767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TGbd</a:t>
            </a:r>
            <a:r>
              <a:rPr lang="en-US" altLang="zh-CN" dirty="0" smtClean="0"/>
              <a:t> Future Teleconference Plan</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Jan 2022</a:t>
            </a:r>
            <a:endParaRPr lang="en-US" dirty="0"/>
          </a:p>
        </p:txBody>
      </p:sp>
      <p:sp>
        <p:nvSpPr>
          <p:cNvPr id="8" name="内容占位符 2"/>
          <p:cNvSpPr>
            <a:spLocks noGrp="1"/>
          </p:cNvSpPr>
          <p:nvPr/>
        </p:nvSpPr>
        <p:spPr>
          <a:xfrm>
            <a:off x="1925758" y="2602954"/>
            <a:ext cx="9143760" cy="2929258"/>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Apr 1</a:t>
            </a:r>
            <a:r>
              <a:rPr lang="en-US" altLang="zh-CN" sz="2800" baseline="30000" dirty="0" smtClean="0">
                <a:solidFill>
                  <a:srgbClr val="00B050"/>
                </a:solidFill>
                <a:cs typeface="+mn-ea"/>
                <a:sym typeface="+mn-ea"/>
              </a:rPr>
              <a:t>st</a:t>
            </a:r>
            <a:r>
              <a:rPr lang="en-US" altLang="zh-CN" sz="2800" dirty="0" smtClean="0">
                <a:solidFill>
                  <a:srgbClr val="00B050"/>
                </a:solidFill>
                <a:cs typeface="+mn-ea"/>
                <a:sym typeface="+mn-ea"/>
              </a:rPr>
              <a:t>, 2022</a:t>
            </a:r>
            <a:r>
              <a:rPr lang="en-US" altLang="zh-CN" sz="2800" dirty="0" smtClean="0">
                <a:solidFill>
                  <a:srgbClr val="00B050"/>
                </a:solidFill>
                <a:cs typeface="+mn-ea"/>
                <a:sym typeface="+mn-ea"/>
              </a:rPr>
              <a:t>, 		</a:t>
            </a:r>
            <a:r>
              <a:rPr lang="en-US" altLang="zh-CN" sz="2800" dirty="0" smtClean="0">
                <a:solidFill>
                  <a:srgbClr val="00B050"/>
                </a:solidFill>
                <a:cs typeface="+mn-ea"/>
                <a:sym typeface="+mn-ea"/>
              </a:rPr>
              <a:t>10:00am </a:t>
            </a:r>
            <a:r>
              <a:rPr lang="en-US" altLang="zh-CN" sz="2800" dirty="0" smtClean="0">
                <a:solidFill>
                  <a:srgbClr val="00B050"/>
                </a:solidFill>
                <a:cs typeface="+mn-ea"/>
                <a:sym typeface="+mn-ea"/>
              </a:rPr>
              <a:t>~ 11:00am, ET</a:t>
            </a:r>
          </a:p>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Apr 5</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a:t>
            </a:r>
            <a:r>
              <a:rPr lang="en-US" altLang="zh-CN" sz="2800" dirty="0" smtClean="0">
                <a:solidFill>
                  <a:srgbClr val="00B050"/>
                </a:solidFill>
                <a:cs typeface="+mn-ea"/>
                <a:sym typeface="+mn-ea"/>
              </a:rPr>
              <a:t>	</a:t>
            </a:r>
            <a:r>
              <a:rPr lang="en-US" altLang="zh-CN" sz="2800" dirty="0" smtClean="0">
                <a:solidFill>
                  <a:srgbClr val="00B050"/>
                </a:solidFill>
                <a:cs typeface="+mn-ea"/>
                <a:sym typeface="+mn-ea"/>
              </a:rPr>
              <a:t>9:00am ~ 11:00am, ET</a:t>
            </a:r>
            <a:endParaRPr lang="en-US" altLang="zh-CN" sz="2800" dirty="0">
              <a:solidFill>
                <a:schemeClr val="tx1"/>
              </a:solidFill>
              <a:cs typeface="+mn-ea"/>
              <a:sym typeface="+mn-ea"/>
            </a:endParaRPr>
          </a:p>
          <a:p>
            <a:pPr eaLnBrk="1" hangingPunct="1">
              <a:spcAft>
                <a:spcPts val="600"/>
              </a:spcAft>
            </a:pPr>
            <a:endParaRPr lang="en-US" altLang="zh-CN" sz="2800" dirty="0">
              <a:solidFill>
                <a:schemeClr val="tx1"/>
              </a:solidFill>
              <a:cs typeface="+mn-ea"/>
            </a:endParaRPr>
          </a:p>
        </p:txBody>
      </p:sp>
    </p:spTree>
    <p:extLst>
      <p:ext uri="{BB962C8B-B14F-4D97-AF65-F5344CB8AC3E}">
        <p14:creationId xmlns:p14="http://schemas.microsoft.com/office/powerpoint/2010/main" val="3295198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122247</TotalTime>
  <Words>2537</Words>
  <Application>Microsoft Office PowerPoint</Application>
  <PresentationFormat>宽屏</PresentationFormat>
  <Paragraphs>472</Paragraphs>
  <Slides>37</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37</vt:i4>
      </vt:variant>
    </vt:vector>
  </HeadingPairs>
  <TitlesOfParts>
    <vt:vector size="49"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Registration for the March 802.11 plenary session</vt:lpstr>
      <vt:lpstr>TGbd Session Plan during IEEE 802.11 Mar Plenary 2022</vt:lpstr>
      <vt:lpstr>TGbd Documents Update</vt:lpstr>
      <vt:lpstr>Current TGbd Timeline</vt:lpstr>
      <vt:lpstr>Submission List (Call for submissions)</vt:lpstr>
      <vt:lpstr>IEEE 802.11 TGbd Session During IEEE 802.11 Mar Plenary 2022</vt:lpstr>
      <vt:lpstr>PowerPoint 演示文稿</vt:lpstr>
      <vt:lpstr>Approval of TGbd meeting minutes</vt:lpstr>
      <vt:lpstr>Motion #1 (approval of comment resolutions of LB 259)</vt:lpstr>
      <vt:lpstr>Motion #2 (approval of comment resolutions from MDR Report)</vt:lpstr>
      <vt:lpstr>Motion #3 (Generation of D4.0 and WGLB Recirculation)</vt:lpstr>
      <vt:lpstr>Motion #4 (approval of CSD Affirmation)</vt:lpstr>
      <vt:lpstr>Motion #5 (approval of Report to EC on Conditional SA BA)</vt:lpstr>
      <vt:lpstr>Motion #6 (request a motion in WG to approve Conditional SA BA)</vt:lpstr>
      <vt:lpstr>IEEE 802.11 TGbd Session During IEEE 802.11 Mar Plenary 2022</vt:lpstr>
      <vt:lpstr>PowerPoint 演示文稿</vt:lpstr>
      <vt:lpstr>IEEE 802.11 TGbd Session During IEEE 802.11 Mar Plenary 2022</vt:lpstr>
      <vt:lpstr>PowerPoint 演示文稿</vt:lpstr>
      <vt:lpstr>IEEE 802.11 TGbd Session During IEEE 802.11 Mar Plenary 2022</vt:lpstr>
      <vt:lpstr>PowerPoint 演示文稿</vt:lpstr>
      <vt:lpstr>TGbd SA BA Plan</vt:lpstr>
      <vt:lpstr>TGbd Timeline</vt:lpstr>
      <vt:lpstr>TGbd Future Teleconference Plan</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5379</cp:revision>
  <cp:lastPrinted>2014-11-04T15:04:00Z</cp:lastPrinted>
  <dcterms:created xsi:type="dcterms:W3CDTF">2007-04-17T18:10:00Z</dcterms:created>
  <dcterms:modified xsi:type="dcterms:W3CDTF">2022-03-08T12:24:00Z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