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handoutMasterIdLst>
    <p:handoutMasterId r:id="rId37"/>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753" r:id="rId16"/>
    <p:sldId id="885" r:id="rId17"/>
    <p:sldId id="935" r:id="rId18"/>
    <p:sldId id="1107" r:id="rId19"/>
    <p:sldId id="1142" r:id="rId20"/>
    <p:sldId id="1181" r:id="rId21"/>
    <p:sldId id="1188" r:id="rId22"/>
    <p:sldId id="1194" r:id="rId23"/>
    <p:sldId id="1203" r:id="rId24"/>
    <p:sldId id="1224" r:id="rId25"/>
    <p:sldId id="1225" r:id="rId26"/>
    <p:sldId id="1226" r:id="rId27"/>
    <p:sldId id="1227" r:id="rId28"/>
    <p:sldId id="1228" r:id="rId29"/>
    <p:sldId id="1190" r:id="rId30"/>
    <p:sldId id="1191" r:id="rId31"/>
    <p:sldId id="1221" r:id="rId32"/>
    <p:sldId id="1222" r:id="rId33"/>
    <p:sldId id="1223" r:id="rId34"/>
    <p:sldId id="1183" r:id="rId3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41" autoAdjust="0"/>
    <p:restoredTop sz="95405"/>
  </p:normalViewPr>
  <p:slideViewPr>
    <p:cSldViewPr showGuides="1">
      <p:cViewPr varScale="1">
        <p:scale>
          <a:sx n="62" d="100"/>
          <a:sy n="62" d="100"/>
        </p:scale>
        <p:origin x="72" y="40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Dec</a:t>
            </a:r>
            <a:r>
              <a:rPr lang="en-US" dirty="0" smtClean="0"/>
              <a:t> 2021</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/0284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416-00-00bd-ieee-802-11bd-february-2022-teleconference-minutes.docx" TargetMode="External"/><Relationship Id="rId2" Type="http://schemas.openxmlformats.org/officeDocument/2006/relationships/hyperlink" Target="https://mentor.ieee.org/802.11/dcn/22/11-22-0167-00-00bd-ieee-802-11bd-january-2022-interim-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021-12-0000-tgbd-mdr-report.docx" TargetMode="External"/><Relationship Id="rId2" Type="http://schemas.openxmlformats.org/officeDocument/2006/relationships/hyperlink" Target="https://mentor.ieee.org/802.11/dcn/20/11-21-1296-06-00bd-tgbd-lb251-comments.xls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0862-03-0ngv-ieee-802-11-ngv-sg-proposed-csd.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8/11-18-0862-03-0ngv-ieee-802-11-ngv-sg-proposed-csd.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2022-2-7</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383"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Session Plan during IEEE 802.11 Mar Plenary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chemeClr val="tx1"/>
                </a:solidFill>
                <a:cs typeface="+mn-ea"/>
                <a:sym typeface="+mn-ea"/>
              </a:rPr>
              <a:t>Mar 8</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2022, 		9:00am ~ 11:00am, ET</a:t>
            </a:r>
          </a:p>
          <a:p>
            <a:pPr marL="342900" indent="-342900" eaLnBrk="1" hangingPunct="1">
              <a:spcAft>
                <a:spcPts val="600"/>
              </a:spcAft>
              <a:buFont typeface="Arial" panose="020B0604020202020204" pitchFamily="34" charset="0"/>
              <a:buChar char="•"/>
            </a:pPr>
            <a:r>
              <a:rPr lang="en-US" altLang="zh-CN" sz="2800" dirty="0" smtClean="0">
                <a:solidFill>
                  <a:schemeClr val="tx1"/>
                </a:solidFill>
                <a:cs typeface="+mn-ea"/>
                <a:sym typeface="+mn-ea"/>
              </a:rPr>
              <a:t>Mar 9</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a:t>
            </a:r>
            <a:r>
              <a:rPr lang="en-US" altLang="zh-CN" sz="2800" dirty="0">
                <a:solidFill>
                  <a:schemeClr val="tx1"/>
                </a:solidFill>
                <a:cs typeface="+mn-ea"/>
                <a:sym typeface="+mn-ea"/>
              </a:rPr>
              <a:t>2022, 	</a:t>
            </a:r>
            <a:r>
              <a:rPr lang="en-US" altLang="zh-CN" sz="2800" dirty="0" smtClean="0">
                <a:solidFill>
                  <a:schemeClr val="tx1"/>
                </a:solidFill>
                <a:cs typeface="+mn-ea"/>
                <a:sym typeface="+mn-ea"/>
              </a:rPr>
              <a:t>	11:15am </a:t>
            </a:r>
            <a:r>
              <a:rPr lang="en-US" altLang="zh-CN" sz="2800" dirty="0">
                <a:solidFill>
                  <a:schemeClr val="tx1"/>
                </a:solidFill>
                <a:cs typeface="+mn-ea"/>
                <a:sym typeface="+mn-ea"/>
              </a:rPr>
              <a:t>~ </a:t>
            </a:r>
            <a:r>
              <a:rPr lang="en-US" altLang="zh-CN" sz="2800" dirty="0" smtClean="0">
                <a:solidFill>
                  <a:schemeClr val="tx1"/>
                </a:solidFill>
                <a:cs typeface="+mn-ea"/>
                <a:sym typeface="+mn-ea"/>
              </a:rPr>
              <a:t>13:15, </a:t>
            </a:r>
            <a:r>
              <a:rPr lang="en-US" altLang="zh-CN" sz="2800" dirty="0">
                <a:solidFill>
                  <a:schemeClr val="tx1"/>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smtClean="0">
                <a:solidFill>
                  <a:schemeClr val="tx1"/>
                </a:solidFill>
                <a:cs typeface="+mn-ea"/>
                <a:sym typeface="+mn-ea"/>
              </a:rPr>
              <a:t>Mar 10</a:t>
            </a:r>
            <a:r>
              <a:rPr lang="en-US" altLang="zh-CN" sz="2800" baseline="30000" dirty="0" smtClean="0">
                <a:solidFill>
                  <a:schemeClr val="tx1"/>
                </a:solidFill>
                <a:cs typeface="+mn-ea"/>
                <a:sym typeface="+mn-ea"/>
              </a:rPr>
              <a:t>th</a:t>
            </a:r>
            <a:r>
              <a:rPr lang="en-US" altLang="zh-CN" sz="2800" dirty="0">
                <a:solidFill>
                  <a:schemeClr val="tx1"/>
                </a:solidFill>
                <a:cs typeface="+mn-ea"/>
                <a:sym typeface="+mn-ea"/>
              </a:rPr>
              <a:t>, 2022, 	</a:t>
            </a:r>
            <a:r>
              <a:rPr lang="en-US" altLang="zh-CN" sz="2800" dirty="0" smtClean="0">
                <a:solidFill>
                  <a:schemeClr val="tx1"/>
                </a:solidFill>
                <a:cs typeface="+mn-ea"/>
                <a:sym typeface="+mn-ea"/>
              </a:rPr>
              <a:t>19:00 </a:t>
            </a:r>
            <a:r>
              <a:rPr lang="en-US" altLang="zh-CN" sz="2800" dirty="0">
                <a:solidFill>
                  <a:schemeClr val="tx1"/>
                </a:solidFill>
                <a:cs typeface="+mn-ea"/>
                <a:sym typeface="+mn-ea"/>
              </a:rPr>
              <a:t>~ </a:t>
            </a:r>
            <a:r>
              <a:rPr lang="en-US" altLang="zh-CN" sz="2800" dirty="0" smtClean="0">
                <a:solidFill>
                  <a:schemeClr val="tx1"/>
                </a:solidFill>
                <a:cs typeface="+mn-ea"/>
                <a:sym typeface="+mn-ea"/>
              </a:rPr>
              <a:t>21:00am</a:t>
            </a:r>
            <a:r>
              <a:rPr lang="en-US" altLang="zh-CN" sz="2800" dirty="0">
                <a:solidFill>
                  <a:schemeClr val="tx1"/>
                </a:solidFill>
                <a:cs typeface="+mn-ea"/>
                <a:sym typeface="+mn-ea"/>
              </a:rPr>
              <a:t>, ET</a:t>
            </a:r>
          </a:p>
          <a:p>
            <a:pPr marL="342900" indent="-342900" eaLnBrk="1" hangingPunct="1">
              <a:spcAft>
                <a:spcPts val="600"/>
              </a:spcAft>
              <a:buFont typeface="Arial" panose="020B0604020202020204" pitchFamily="34" charset="0"/>
              <a:buChar char="•"/>
            </a:pPr>
            <a:r>
              <a:rPr lang="en-US" altLang="zh-CN" sz="2800" dirty="0" smtClean="0">
                <a:solidFill>
                  <a:schemeClr val="tx1"/>
                </a:solidFill>
                <a:cs typeface="+mn-ea"/>
                <a:sym typeface="+mn-ea"/>
              </a:rPr>
              <a:t>Mar 11</a:t>
            </a:r>
            <a:r>
              <a:rPr lang="en-US" altLang="zh-CN" sz="2800" baseline="30000" dirty="0" smtClean="0">
                <a:solidFill>
                  <a:schemeClr val="tx1"/>
                </a:solidFill>
                <a:cs typeface="+mn-ea"/>
                <a:sym typeface="+mn-ea"/>
              </a:rPr>
              <a:t>th</a:t>
            </a:r>
            <a:r>
              <a:rPr lang="en-US" altLang="zh-CN" sz="2800" dirty="0" smtClean="0">
                <a:solidFill>
                  <a:schemeClr val="tx1"/>
                </a:solidFill>
                <a:cs typeface="+mn-ea"/>
                <a:sym typeface="+mn-ea"/>
              </a:rPr>
              <a:t>, 2022</a:t>
            </a:r>
            <a:r>
              <a:rPr lang="en-US" altLang="zh-CN" sz="2800" dirty="0">
                <a:solidFill>
                  <a:schemeClr val="tx1"/>
                </a:solidFill>
                <a:cs typeface="+mn-ea"/>
                <a:sym typeface="+mn-ea"/>
              </a:rPr>
              <a:t>, 	9:00am ~ 11:00am, ET</a:t>
            </a:r>
          </a:p>
          <a:p>
            <a:pPr marL="0" indent="0" eaLnBrk="1" hangingPunct="1">
              <a:spcAft>
                <a:spcPts val="600"/>
              </a:spcAft>
            </a:pP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graphicFrame>
        <p:nvGraphicFramePr>
          <p:cNvPr id="7" name="表格 6"/>
          <p:cNvGraphicFramePr>
            <a:graphicFrameLocks noGrp="1"/>
          </p:cNvGraphicFramePr>
          <p:nvPr>
            <p:custDataLst>
              <p:tags r:id="rId1"/>
            </p:custDataLst>
            <p:extLst>
              <p:ext uri="{D42A27DB-BD31-4B8C-83A1-F6EECF244321}">
                <p14:modId xmlns:p14="http://schemas.microsoft.com/office/powerpoint/2010/main" val="3225813352"/>
              </p:ext>
            </p:extLst>
          </p:nvPr>
        </p:nvGraphicFramePr>
        <p:xfrm>
          <a:off x="838200" y="1539240"/>
          <a:ext cx="10668000" cy="4937760"/>
        </p:xfrm>
        <a:graphic>
          <a:graphicData uri="http://schemas.openxmlformats.org/drawingml/2006/table">
            <a:tbl>
              <a:tblPr firstRow="1" bandRow="1">
                <a:tableStyleId>{5C22544A-7EE6-4342-B048-85BDC9FD1C3A}</a:tableStyleId>
              </a:tblPr>
              <a:tblGrid>
                <a:gridCol w="2971800"/>
                <a:gridCol w="7696200"/>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 11-21/1999r3, 11-21/2000r4, </a:t>
                      </a:r>
                      <a:r>
                        <a:rPr lang="en-US" altLang="zh-CN" sz="1200" baseline="0" dirty="0" smtClean="0">
                          <a:solidFill>
                            <a:srgbClr val="0070C0"/>
                          </a:solidFill>
                        </a:rPr>
                        <a:t>11-22/0283r3, 11-22/0284r0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 </a:t>
                      </a:r>
                      <a:r>
                        <a:rPr lang="en-US" altLang="zh-CN" sz="1200" baseline="0" dirty="0" smtClean="0">
                          <a:solidFill>
                            <a:srgbClr val="0070C0"/>
                          </a:solidFill>
                          <a:sym typeface="+mn-ea"/>
                        </a:rPr>
                        <a:t>11-22/0167r0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11-19/2045r15 (D3.0)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a:t>
                      </a:r>
                      <a:r>
                        <a:rPr lang="en-US" altLang="zh-CN" sz="1200" dirty="0" smtClean="0">
                          <a:solidFill>
                            <a:srgbClr val="0070C0"/>
                          </a:solidFill>
                        </a:rPr>
                        <a:t>11-21/2018r7 (LB259)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11-20/1564r5</a:t>
                      </a:r>
                      <a:endParaRPr lang="en-US" altLang="zh-CN" sz="1200" dirty="0" smtClean="0">
                        <a:solidFill>
                          <a:schemeClr val="tx1"/>
                        </a:solidFill>
                      </a:endParaRPr>
                    </a:p>
                  </a:txBody>
                  <a:tcPr/>
                </a:tc>
              </a:tr>
              <a:tr h="160689">
                <a:tc>
                  <a:txBody>
                    <a:bodyPr/>
                    <a:lstStyle/>
                    <a:p>
                      <a:pPr>
                        <a:buNone/>
                      </a:pPr>
                      <a:r>
                        <a:rPr lang="en-US" altLang="zh-CN" sz="1200" dirty="0" smtClean="0">
                          <a:solidFill>
                            <a:schemeClr val="tx1"/>
                          </a:solidFill>
                        </a:rPr>
                        <a:t>MDR</a:t>
                      </a:r>
                      <a:r>
                        <a:rPr lang="en-US" altLang="zh-CN" sz="1200" baseline="0" dirty="0" smtClean="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11-22/0021r10</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smtClean="0">
                <a:solidFill>
                  <a:schemeClr val="tx1"/>
                </a:solidFill>
                <a:sym typeface="+mn-ea"/>
              </a:rPr>
              <a:t>D4.0 LB recirculation					Mar 2022</a:t>
            </a:r>
          </a:p>
          <a:p>
            <a:pPr lvl="1" defTabSz="337185">
              <a:buFont typeface="Arial" panose="020B0604020202020204" pitchFamily="34" charset="0"/>
              <a:buChar char="•"/>
              <a:defRPr/>
            </a:pPr>
            <a:r>
              <a:rPr lang="en-US" altLang="en-US" sz="2000" kern="0" dirty="0" smtClean="0">
                <a:solidFill>
                  <a:schemeClr val="tx1"/>
                </a:solidFill>
                <a:sym typeface="+mn-ea"/>
              </a:rPr>
              <a:t>D4.0 LB unchanged </a:t>
            </a:r>
            <a:r>
              <a:rPr lang="en-US" altLang="en-US" sz="2000" kern="0" dirty="0">
                <a:solidFill>
                  <a:schemeClr val="tx1"/>
                </a:solidFill>
                <a:sym typeface="+mn-ea"/>
              </a:rPr>
              <a:t>recirculation 		</a:t>
            </a:r>
            <a:r>
              <a:rPr lang="en-US" altLang="en-US" sz="2000" kern="0" dirty="0" smtClean="0">
                <a:solidFill>
                  <a:schemeClr val="tx1"/>
                </a:solidFill>
                <a:sym typeface="+mn-ea"/>
              </a:rPr>
              <a:t>Mar 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a:t>
            </a:r>
            <a:r>
              <a:rPr lang="en-US" altLang="en-US" sz="2000" kern="0" dirty="0" smtClean="0">
                <a:solidFill>
                  <a:schemeClr val="tx1"/>
                </a:solidFill>
                <a:sym typeface="+mn-ea"/>
              </a:rPr>
              <a:t>SA Ballot </a:t>
            </a:r>
            <a:r>
              <a:rPr lang="en-US" altLang="en-US" sz="2000" kern="0" dirty="0">
                <a:solidFill>
                  <a:schemeClr val="tx1"/>
                </a:solidFill>
                <a:sym typeface="+mn-ea"/>
              </a:rPr>
              <a:t>(D4.0)			</a:t>
            </a:r>
            <a:r>
              <a:rPr lang="en-US" altLang="en-US" sz="2000" kern="0" dirty="0" smtClean="0">
                <a:solidFill>
                  <a:schemeClr val="tx1"/>
                </a:solidFill>
                <a:sym typeface="+mn-ea"/>
              </a:rPr>
              <a:t>		</a:t>
            </a:r>
            <a:r>
              <a:rPr lang="en-US" altLang="en-US" sz="2000" kern="0" dirty="0" smtClean="0">
                <a:solidFill>
                  <a:schemeClr val="tx1"/>
                </a:solidFill>
                <a:cs typeface="+mn-ea"/>
                <a:sym typeface="Wingdings" panose="05000000000000000000" pitchFamily="2" charset="2"/>
              </a:rPr>
              <a:t>Mar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Oct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TBD</a:t>
            </a:r>
            <a:endParaRPr lang="en-US" altLang="zh-CN" sz="1600" dirty="0">
              <a:solidFill>
                <a:srgbClr val="00B050"/>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a:t>Approval of </a:t>
            </a:r>
            <a:r>
              <a:rPr lang="en-GB" altLang="en-US" dirty="0" err="1" smtClean="0"/>
              <a:t>TGbd</a:t>
            </a:r>
            <a:r>
              <a:rPr lang="en-GB" altLang="en-US" dirty="0" smtClean="0"/>
              <a:t> </a:t>
            </a:r>
            <a:r>
              <a:rPr lang="en-GB" altLang="en-US" dirty="0"/>
              <a:t>minutes</a:t>
            </a:r>
          </a:p>
          <a:p>
            <a:pPr lvl="0" eaLnBrk="0" hangingPunct="0">
              <a:defRPr/>
            </a:pPr>
            <a:r>
              <a:rPr lang="en-GB" altLang="en-US" dirty="0"/>
              <a:t>Tech Editor </a:t>
            </a:r>
            <a:r>
              <a:rPr lang="en-GB" altLang="en-US" dirty="0" smtClean="0"/>
              <a:t>report (comment resolution progress and MDR </a:t>
            </a:r>
            <a:r>
              <a:rPr lang="en-GB" altLang="en-US" dirty="0" smtClean="0"/>
              <a:t>Report progress</a:t>
            </a:r>
            <a:r>
              <a:rPr lang="en-GB" altLang="en-US" dirty="0" smtClean="0"/>
              <a:t>)</a:t>
            </a:r>
            <a:endParaRPr lang="en-GB" altLang="en-US" dirty="0"/>
          </a:p>
          <a:p>
            <a:pPr eaLnBrk="0" hangingPunct="0">
              <a:defRPr/>
            </a:pPr>
            <a:r>
              <a:rPr lang="en-US" altLang="en-GB" dirty="0" smtClean="0"/>
              <a:t>Motion to approve all comment resolutions for LB259 and resolutions from MDR Report.</a:t>
            </a:r>
          </a:p>
          <a:p>
            <a:pPr eaLnBrk="0" hangingPunct="0">
              <a:defRPr/>
            </a:pPr>
            <a:r>
              <a:rPr lang="en-US" altLang="en-GB" dirty="0" smtClean="0"/>
              <a:t>Motion to approve generation of D4.0 and a 15-day recirculation WG LB</a:t>
            </a:r>
          </a:p>
          <a:p>
            <a:pPr eaLnBrk="0" hangingPunct="0">
              <a:defRPr/>
            </a:pPr>
            <a:r>
              <a:rPr lang="en-US" altLang="en-GB" dirty="0"/>
              <a:t>Motion to approve CSD affirmation</a:t>
            </a:r>
          </a:p>
          <a:p>
            <a:pPr eaLnBrk="0" hangingPunct="0">
              <a:defRPr/>
            </a:pPr>
            <a:r>
              <a:rPr lang="en-US" altLang="en-GB" dirty="0" smtClean="0"/>
              <a:t>Motion to approve Report to EC</a:t>
            </a:r>
          </a:p>
          <a:p>
            <a:pPr eaLnBrk="0" hangingPunct="0">
              <a:defRPr/>
            </a:pPr>
            <a:r>
              <a:rPr lang="en-US" altLang="en-GB" dirty="0" smtClean="0"/>
              <a:t>Motion to approve request a Conditional Approval to go to SA Ballot.</a:t>
            </a:r>
            <a:endParaRPr lang="en-US" altLang="en-GB" dirty="0" smtClean="0"/>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Approval of </a:t>
            </a:r>
            <a:r>
              <a:rPr lang="en-US" altLang="zh-CN" dirty="0" err="1"/>
              <a:t>TGbd</a:t>
            </a:r>
            <a:r>
              <a:rPr lang="en-US" altLang="zh-CN" dirty="0"/>
              <a:t> meeting minutes</a:t>
            </a:r>
            <a:endParaRPr lang="zh-CN" altLang="en-US" dirty="0"/>
          </a:p>
        </p:txBody>
      </p:sp>
      <p:sp>
        <p:nvSpPr>
          <p:cNvPr id="3" name="内容占位符 2"/>
          <p:cNvSpPr>
            <a:spLocks noGrp="1"/>
          </p:cNvSpPr>
          <p:nvPr>
            <p:ph idx="1"/>
          </p:nvPr>
        </p:nvSpPr>
        <p:spPr/>
        <p:txBody>
          <a:bodyPr/>
          <a:lstStyle/>
          <a:p>
            <a:r>
              <a:rPr lang="en-US" altLang="zh-CN" sz="2400" dirty="0">
                <a:sym typeface="+mn-ea"/>
              </a:rPr>
              <a:t>Move to approve the following minutes for </a:t>
            </a:r>
            <a:r>
              <a:rPr lang="en-US" altLang="zh-CN" sz="2400" dirty="0" err="1">
                <a:sym typeface="+mn-ea"/>
              </a:rPr>
              <a:t>TGbd</a:t>
            </a:r>
            <a:r>
              <a:rPr lang="en-US" altLang="zh-CN" sz="2400" dirty="0">
                <a:sym typeface="+mn-ea"/>
              </a:rPr>
              <a:t> teleconferences during IEEE 802.11 </a:t>
            </a:r>
            <a:r>
              <a:rPr lang="en-US" altLang="zh-CN" sz="2400" dirty="0" smtClean="0">
                <a:sym typeface="+mn-ea"/>
              </a:rPr>
              <a:t>Nov plenary </a:t>
            </a:r>
            <a:r>
              <a:rPr lang="en-US" altLang="zh-CN" sz="2400" dirty="0">
                <a:sym typeface="+mn-ea"/>
              </a:rPr>
              <a:t>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mentor.ieee.org/802.11/dcn/22/11-22-0167-00-00bd-ieee-802-11bd-january-2022-interim-meeting-minutes.docx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hlinkClick r:id="rId3"/>
              </a:rPr>
              <a:t>https://</a:t>
            </a:r>
            <a:r>
              <a:rPr lang="en-US" altLang="zh-CN" sz="2100" dirty="0" smtClean="0">
                <a:hlinkClick r:id="rId3"/>
              </a:rPr>
              <a:t>mentor.ieee.org/802.11/dcn/22/11-22-0416-00-00bd-ieee-802-11bd-february-2022-teleconference-minutes.docx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a:t>Moved: Yan Zhang</a:t>
            </a:r>
          </a:p>
          <a:p>
            <a:r>
              <a:rPr lang="en-US" altLang="zh-CN" dirty="0"/>
              <a:t>Seconded</a:t>
            </a:r>
            <a:r>
              <a:rPr lang="en-US" altLang="zh-CN" dirty="0" smtClean="0"/>
              <a:t>:</a:t>
            </a:r>
          </a:p>
          <a:p>
            <a:endParaRPr lang="en-US" altLang="zh-CN" dirty="0"/>
          </a:p>
          <a:p>
            <a:endParaRPr lang="en-US" altLang="zh-CN"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1380017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11-22/</a:t>
            </a:r>
            <a:r>
              <a:rPr lang="en-US" altLang="zh-CN" dirty="0" err="1" smtClean="0"/>
              <a:t>xxxxry</a:t>
            </a:r>
            <a:r>
              <a:rPr lang="en-US" altLang="zh-CN" dirty="0" smtClean="0"/>
              <a:t>) </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
        <p:nvSpPr>
          <p:cNvPr id="7" name="内容占位符 2"/>
          <p:cNvSpPr>
            <a:spLocks noGrp="1"/>
          </p:cNvSpPr>
          <p:nvPr>
            <p:ph idx="1"/>
          </p:nvPr>
        </p:nvSpPr>
        <p:spPr/>
        <p:txBody>
          <a:bodyPr/>
          <a:lstStyle/>
          <a:p>
            <a:r>
              <a:rPr lang="en-US" altLang="zh-CN" sz="2400" dirty="0">
                <a:sym typeface="+mn-ea"/>
              </a:rPr>
              <a:t>Do you agree on the comment resolution to following n</a:t>
            </a:r>
            <a:r>
              <a:rPr lang="en-US" altLang="zh-CN" sz="2400" dirty="0" smtClean="0">
                <a:sym typeface="+mn-ea"/>
              </a:rPr>
              <a:t> </a:t>
            </a:r>
            <a:r>
              <a:rPr lang="en-US" altLang="zh-CN" sz="2400" dirty="0">
                <a:sym typeface="+mn-ea"/>
              </a:rPr>
              <a:t>CIDs </a:t>
            </a:r>
            <a:r>
              <a:rPr lang="en-US" altLang="zh-CN" sz="2400" dirty="0" smtClean="0"/>
              <a:t>and </a:t>
            </a:r>
            <a:r>
              <a:rPr lang="en-US" altLang="zh-CN" sz="2400" dirty="0"/>
              <a:t>proposed </a:t>
            </a:r>
            <a:r>
              <a:rPr lang="en-US" altLang="zh-CN" sz="2400" dirty="0" smtClean="0"/>
              <a:t>modification to IEEE P802.11bd D3.0 as in 11-22/</a:t>
            </a:r>
            <a:r>
              <a:rPr lang="en-US" altLang="zh-CN" sz="2400" dirty="0" err="1" smtClean="0"/>
              <a:t>xxxxry</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a:t>
            </a:r>
            <a:r>
              <a:rPr lang="en-US" altLang="zh-CN" sz="2100" dirty="0">
                <a:latin typeface="Calibri" panose="020F0502020204030204" pitchFamily="34" charset="0"/>
                <a:cs typeface="Calibri" panose="020F0502020204030204" pitchFamily="34" charset="0"/>
              </a:rPr>
              <a:t># </a:t>
            </a:r>
            <a:r>
              <a:rPr lang="en-US" altLang="zh-CN" sz="2100" dirty="0" err="1" smtClean="0">
                <a:latin typeface="Calibri" panose="020F0502020204030204" pitchFamily="34" charset="0"/>
                <a:cs typeface="Calibri" panose="020F0502020204030204" pitchFamily="34" charset="0"/>
              </a:rPr>
              <a:t>tbd</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endParaRPr lang="en-US" altLang="zh-CN" dirty="0" smtClean="0"/>
          </a:p>
        </p:txBody>
      </p:sp>
    </p:spTree>
    <p:extLst>
      <p:ext uri="{BB962C8B-B14F-4D97-AF65-F5344CB8AC3E}">
        <p14:creationId xmlns:p14="http://schemas.microsoft.com/office/powerpoint/2010/main" val="986017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#1 (approval of comment </a:t>
            </a:r>
            <a:r>
              <a:rPr lang="en-US" altLang="zh-CN" sz="2800" dirty="0" smtClean="0"/>
              <a:t>resolutions of LB 259)</a:t>
            </a:r>
            <a:endParaRPr lang="zh-CN" altLang="en-US" sz="2800" dirty="0"/>
          </a:p>
        </p:txBody>
      </p:sp>
      <p:sp>
        <p:nvSpPr>
          <p:cNvPr id="3" name="内容占位符 2"/>
          <p:cNvSpPr>
            <a:spLocks noGrp="1"/>
          </p:cNvSpPr>
          <p:nvPr>
            <p:ph idx="1"/>
          </p:nvPr>
        </p:nvSpPr>
        <p:spPr/>
        <p:txBody>
          <a:bodyPr/>
          <a:lstStyle/>
          <a:p>
            <a:r>
              <a:rPr lang="en-US" altLang="zh-CN" sz="2800" dirty="0">
                <a:sym typeface="+mn-ea"/>
              </a:rPr>
              <a:t>Move to approve the comment resolutions to </a:t>
            </a:r>
            <a:r>
              <a:rPr lang="en-US" altLang="zh-CN" sz="2800" dirty="0" smtClean="0">
                <a:sym typeface="+mn-ea"/>
              </a:rPr>
              <a:t>20 </a:t>
            </a:r>
            <a:r>
              <a:rPr lang="en-US" altLang="zh-CN" sz="2800" dirty="0" smtClean="0">
                <a:sym typeface="+mn-ea"/>
              </a:rPr>
              <a:t>CIDs </a:t>
            </a:r>
            <a:r>
              <a:rPr lang="en-US" altLang="zh-CN" sz="2800" dirty="0">
                <a:sym typeface="+mn-ea"/>
              </a:rPr>
              <a:t>which marked as “ready for motion” as in </a:t>
            </a:r>
            <a:r>
              <a:rPr lang="en-US" altLang="zh-CN" sz="2800" dirty="0" smtClean="0">
                <a:sym typeface="+mn-ea"/>
              </a:rPr>
              <a:t>11-21/2018r7</a:t>
            </a:r>
            <a:endParaRPr lang="en-US" altLang="zh-CN" sz="28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err="1">
                <a:latin typeface="Calibri" panose="020F0502020204030204" pitchFamily="34" charset="0"/>
                <a:cs typeface="Calibri" panose="020F0502020204030204" pitchFamily="34" charset="0"/>
              </a:rPr>
              <a:t>Yujin</a:t>
            </a:r>
            <a:r>
              <a:rPr lang="en-US" altLang="zh-CN" sz="2800" dirty="0">
                <a:latin typeface="Calibri" panose="020F0502020204030204" pitchFamily="34" charset="0"/>
                <a:cs typeface="Calibri" panose="020F0502020204030204" pitchFamily="34" charset="0"/>
              </a:rPr>
              <a:t> Noh				Seconded</a:t>
            </a:r>
            <a:r>
              <a:rPr lang="en-US" altLang="zh-CN" sz="2800" dirty="0" smtClean="0">
                <a:latin typeface="Calibri" panose="020F0502020204030204" pitchFamily="34" charset="0"/>
                <a:cs typeface="Calibri" panose="020F0502020204030204" pitchFamily="34" charset="0"/>
              </a:rPr>
              <a:t>:</a:t>
            </a: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1030228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a:t>
            </a:r>
            <a:r>
              <a:rPr lang="en-US" altLang="zh-CN" sz="2800" dirty="0" smtClean="0"/>
              <a:t>#2 </a:t>
            </a:r>
            <a:r>
              <a:rPr lang="en-US" altLang="zh-CN" sz="2800" dirty="0" smtClean="0"/>
              <a:t>(approval of comment </a:t>
            </a:r>
            <a:r>
              <a:rPr lang="en-US" altLang="zh-CN" sz="2800" dirty="0" smtClean="0"/>
              <a:t>resolutions from MDR Report)</a:t>
            </a:r>
            <a:endParaRPr lang="zh-CN" altLang="en-US" sz="2800" dirty="0"/>
          </a:p>
        </p:txBody>
      </p:sp>
      <p:sp>
        <p:nvSpPr>
          <p:cNvPr id="3" name="内容占位符 2"/>
          <p:cNvSpPr>
            <a:spLocks noGrp="1"/>
          </p:cNvSpPr>
          <p:nvPr>
            <p:ph idx="1"/>
          </p:nvPr>
        </p:nvSpPr>
        <p:spPr/>
        <p:txBody>
          <a:bodyPr/>
          <a:lstStyle/>
          <a:p>
            <a:r>
              <a:rPr lang="en-US" altLang="zh-CN" sz="2800" dirty="0">
                <a:sym typeface="+mn-ea"/>
              </a:rPr>
              <a:t>Move to approve the comment resolutions to </a:t>
            </a:r>
            <a:r>
              <a:rPr lang="en-US" altLang="zh-CN" sz="2800" dirty="0" smtClean="0">
                <a:sym typeface="+mn-ea"/>
              </a:rPr>
              <a:t>all comments from MDR Report </a:t>
            </a:r>
            <a:r>
              <a:rPr lang="en-US" altLang="zh-CN" sz="2800" dirty="0">
                <a:sym typeface="+mn-ea"/>
              </a:rPr>
              <a:t>as in </a:t>
            </a:r>
            <a:r>
              <a:rPr lang="en-US" altLang="zh-CN" sz="2800" dirty="0" smtClean="0">
                <a:sym typeface="+mn-ea"/>
              </a:rPr>
              <a:t>11-21/2021r11</a:t>
            </a:r>
            <a:endParaRPr lang="en-US" altLang="zh-CN" sz="28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err="1">
                <a:latin typeface="Calibri" panose="020F0502020204030204" pitchFamily="34" charset="0"/>
                <a:cs typeface="Calibri" panose="020F0502020204030204" pitchFamily="34" charset="0"/>
              </a:rPr>
              <a:t>Yujin</a:t>
            </a:r>
            <a:r>
              <a:rPr lang="en-US" altLang="zh-CN" sz="2800" dirty="0">
                <a:latin typeface="Calibri" panose="020F0502020204030204" pitchFamily="34" charset="0"/>
                <a:cs typeface="Calibri" panose="020F0502020204030204" pitchFamily="34" charset="0"/>
              </a:rPr>
              <a:t> Noh				Seconded</a:t>
            </a:r>
            <a:r>
              <a:rPr lang="en-US" altLang="zh-CN" sz="2800" dirty="0" smtClean="0">
                <a:latin typeface="Calibri" panose="020F0502020204030204" pitchFamily="34" charset="0"/>
                <a:cs typeface="Calibri" panose="020F0502020204030204" pitchFamily="34" charset="0"/>
              </a:rPr>
              <a:t>:</a:t>
            </a: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634654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a:t>
            </a:r>
            <a:r>
              <a:rPr lang="en-US" altLang="zh-CN" sz="2800" dirty="0" smtClean="0"/>
              <a:t>#3 (Generation of D4.0 and WGLB Recirculation)</a:t>
            </a:r>
            <a:endParaRPr lang="zh-CN" altLang="en-US" sz="2800" dirty="0"/>
          </a:p>
        </p:txBody>
      </p:sp>
      <p:sp>
        <p:nvSpPr>
          <p:cNvPr id="3" name="内容占位符 2"/>
          <p:cNvSpPr>
            <a:spLocks noGrp="1"/>
          </p:cNvSpPr>
          <p:nvPr>
            <p:ph idx="1"/>
          </p:nvPr>
        </p:nvSpPr>
        <p:spPr/>
        <p:txBody>
          <a:bodyPr>
            <a:normAutofit fontScale="77500" lnSpcReduction="20000"/>
          </a:bodyPr>
          <a:lstStyle/>
          <a:p>
            <a:r>
              <a:rPr lang="en-US" altLang="zh-CN" sz="2800" dirty="0"/>
              <a:t>Having approved comment resolutions for all of the comments received from LB </a:t>
            </a:r>
            <a:r>
              <a:rPr lang="en-US" altLang="zh-CN" sz="2800" dirty="0" smtClean="0"/>
              <a:t>259 </a:t>
            </a:r>
            <a:r>
              <a:rPr lang="en-US" altLang="zh-CN" sz="2800" dirty="0"/>
              <a:t>on IEEE P802.11bd </a:t>
            </a:r>
            <a:r>
              <a:rPr lang="en-US" altLang="zh-CN" sz="2800" dirty="0" smtClean="0"/>
              <a:t>D3.0 </a:t>
            </a:r>
            <a:r>
              <a:rPr lang="en-US" altLang="zh-CN" sz="2800" dirty="0"/>
              <a:t>as contained in document </a:t>
            </a:r>
          </a:p>
          <a:p>
            <a:r>
              <a:rPr lang="en-US" altLang="zh-CN" sz="2800" u="sng" dirty="0">
                <a:hlinkClick r:id="rId2"/>
              </a:rPr>
              <a:t>https://mentor.ieee.org/802.11/dcn/20/11-21-1296-06-00bd-tgbd-lb251-comments.xlsx</a:t>
            </a:r>
            <a:r>
              <a:rPr lang="en-US" altLang="zh-CN" sz="2800" dirty="0" smtClean="0"/>
              <a:t>, and comment resolutions for all comments from MDR </a:t>
            </a:r>
            <a:r>
              <a:rPr lang="en-US" altLang="zh-CN" sz="2800" dirty="0"/>
              <a:t>as in </a:t>
            </a:r>
            <a:r>
              <a:rPr lang="en-US" altLang="zh-CN" sz="2800" dirty="0" smtClean="0"/>
              <a:t>document </a:t>
            </a:r>
            <a:r>
              <a:rPr lang="en-US" altLang="zh-CN" sz="2800" dirty="0" smtClean="0">
                <a:hlinkClick r:id="rId3"/>
              </a:rPr>
              <a:t>https</a:t>
            </a:r>
            <a:r>
              <a:rPr lang="en-US" altLang="zh-CN" sz="2800" dirty="0">
                <a:hlinkClick r:id="rId3"/>
              </a:rPr>
              <a:t>://</a:t>
            </a:r>
            <a:r>
              <a:rPr lang="en-US" altLang="zh-CN" sz="2800" dirty="0" smtClean="0">
                <a:hlinkClick r:id="rId3"/>
              </a:rPr>
              <a:t>mentor.ieee.org/802.11/dcn/22/11-22-0021-12-0000-tgbd-mdr-report.docx</a:t>
            </a:r>
            <a:r>
              <a:rPr lang="en-US" altLang="zh-CN" sz="2800" dirty="0" smtClean="0"/>
              <a:t>,</a:t>
            </a:r>
          </a:p>
          <a:p>
            <a:endParaRPr lang="en-US" altLang="zh-CN" sz="2800" dirty="0"/>
          </a:p>
          <a:p>
            <a:r>
              <a:rPr lang="en-US" altLang="zh-CN" sz="2800" dirty="0"/>
              <a:t>instruct the </a:t>
            </a:r>
            <a:r>
              <a:rPr lang="en-US" altLang="zh-CN" sz="2800" dirty="0" err="1"/>
              <a:t>TGbd</a:t>
            </a:r>
            <a:r>
              <a:rPr lang="en-US" altLang="zh-CN" sz="2800" dirty="0"/>
              <a:t> editor to create IEEE P802.11bd </a:t>
            </a:r>
            <a:r>
              <a:rPr lang="en-US" altLang="zh-CN" sz="2800" dirty="0" smtClean="0"/>
              <a:t>D4.0 </a:t>
            </a:r>
            <a:r>
              <a:rPr lang="en-US" altLang="zh-CN" sz="2800" dirty="0"/>
              <a:t>and approve a motion request to WG11 for approval of a 15-day Working Group Recirculation Ballot asking the question “Should IEEE P802.11bd </a:t>
            </a:r>
            <a:r>
              <a:rPr lang="en-US" altLang="zh-CN" sz="2800" dirty="0" smtClean="0"/>
              <a:t>D4.0 </a:t>
            </a:r>
            <a:r>
              <a:rPr lang="en-US" altLang="zh-CN" sz="2800" dirty="0"/>
              <a:t>be forwarded to SA Ballot?”</a:t>
            </a:r>
            <a:endParaRPr lang="en-US" altLang="zh-CN" sz="2800" b="0" dirty="0"/>
          </a:p>
          <a:p>
            <a:endParaRPr lang="en-US" altLang="zh-CN" sz="2800" dirty="0"/>
          </a:p>
          <a:p>
            <a:r>
              <a:rPr lang="en-US" altLang="zh-CN" sz="2800" dirty="0" err="1"/>
              <a:t>TGbd</a:t>
            </a:r>
            <a:r>
              <a:rPr lang="en-US" altLang="zh-CN" sz="2800" dirty="0"/>
              <a:t> vote: Moved:  				Seconded</a:t>
            </a:r>
            <a:r>
              <a:rPr lang="en-US" altLang="zh-CN" sz="2800" dirty="0" smtClean="0"/>
              <a:t>:</a:t>
            </a:r>
            <a:endParaRPr lang="en-US" altLang="zh-CN" sz="2800" dirty="0"/>
          </a:p>
          <a:p>
            <a:r>
              <a:rPr lang="en-US" altLang="zh-CN" sz="2800" dirty="0"/>
              <a:t>Result</a:t>
            </a:r>
            <a:r>
              <a:rPr lang="en-US" altLang="zh-CN" sz="2800" dirty="0" smtClean="0"/>
              <a:t>:</a:t>
            </a:r>
            <a:endParaRPr lang="en-US" altLang="zh-CN" sz="2800" b="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3033288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a:t>
            </a:r>
            <a:r>
              <a:rPr lang="en-US" altLang="zh-CN" sz="2800" dirty="0" smtClean="0"/>
              <a:t>#4 </a:t>
            </a:r>
            <a:r>
              <a:rPr lang="en-US" altLang="zh-CN" sz="2800" dirty="0" smtClean="0"/>
              <a:t>(approval of </a:t>
            </a:r>
            <a:r>
              <a:rPr lang="en-US" altLang="zh-CN" sz="2800" dirty="0" smtClean="0"/>
              <a:t>CSD Affirmation)</a:t>
            </a:r>
            <a:endParaRPr lang="zh-CN" altLang="en-US" sz="2800" dirty="0"/>
          </a:p>
        </p:txBody>
      </p:sp>
      <p:sp>
        <p:nvSpPr>
          <p:cNvPr id="3" name="内容占位符 2"/>
          <p:cNvSpPr>
            <a:spLocks noGrp="1"/>
          </p:cNvSpPr>
          <p:nvPr>
            <p:ph idx="1"/>
          </p:nvPr>
        </p:nvSpPr>
        <p:spPr/>
        <p:txBody>
          <a:bodyPr/>
          <a:lstStyle/>
          <a:p>
            <a:r>
              <a:rPr lang="en-US" altLang="zh-CN" sz="2800" dirty="0">
                <a:sym typeface="+mn-ea"/>
              </a:rPr>
              <a:t>Move to approve the </a:t>
            </a:r>
            <a:r>
              <a:rPr lang="en-US" altLang="zh-CN" sz="2800" dirty="0" smtClean="0">
                <a:sym typeface="+mn-ea"/>
              </a:rPr>
              <a:t>11bd CSD affirmation as in </a:t>
            </a:r>
            <a:r>
              <a:rPr lang="en-US" altLang="zh-CN" sz="2800" dirty="0">
                <a:sym typeface="+mn-ea"/>
              </a:rPr>
              <a:t>document </a:t>
            </a:r>
            <a:r>
              <a:rPr lang="en-US" altLang="zh-CN" sz="2800" dirty="0">
                <a:sym typeface="+mn-ea"/>
                <a:hlinkClick r:id="rId2"/>
              </a:rPr>
              <a:t>https://</a:t>
            </a:r>
            <a:r>
              <a:rPr lang="en-US" altLang="zh-CN" sz="2800" dirty="0" smtClean="0">
                <a:sym typeface="+mn-ea"/>
                <a:hlinkClick r:id="rId2"/>
              </a:rPr>
              <a:t>mentor.ieee.org/802.11/dcn/18/11-18-0862-03-0ngv-ieee-802-11-ngv-sg-proposed-csd.docx</a:t>
            </a:r>
            <a:endParaRPr lang="en-US" altLang="zh-CN" sz="2800" dirty="0" smtClean="0">
              <a:sym typeface="+mn-ea"/>
            </a:endParaRPr>
          </a:p>
          <a:p>
            <a:endParaRPr lang="en-US" altLang="zh-CN" sz="2800" dirty="0" smtClean="0">
              <a:sym typeface="+mn-ea"/>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smtClean="0">
                <a:latin typeface="Calibri" panose="020F0502020204030204" pitchFamily="34" charset="0"/>
                <a:cs typeface="Calibri" panose="020F0502020204030204" pitchFamily="34" charset="0"/>
              </a:rPr>
              <a:t>Bo Sun</a:t>
            </a:r>
            <a:r>
              <a:rPr lang="en-US" altLang="zh-CN" sz="2800" dirty="0">
                <a:latin typeface="Calibri" panose="020F0502020204030204" pitchFamily="34" charset="0"/>
                <a:cs typeface="Calibri" panose="020F0502020204030204" pitchFamily="34" charset="0"/>
              </a:rPr>
              <a:t>			Seconded</a:t>
            </a:r>
            <a:r>
              <a:rPr lang="en-US" altLang="zh-CN" sz="2800" dirty="0" smtClean="0">
                <a:latin typeface="Calibri" panose="020F0502020204030204" pitchFamily="34" charset="0"/>
                <a:cs typeface="Calibri" panose="020F0502020204030204" pitchFamily="34" charset="0"/>
              </a:rPr>
              <a:t>:</a:t>
            </a: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1926375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a:t>
            </a:r>
            <a:r>
              <a:rPr lang="en-US" altLang="zh-CN" sz="2800" dirty="0" smtClean="0"/>
              <a:t>#5 </a:t>
            </a:r>
            <a:r>
              <a:rPr lang="en-US" altLang="zh-CN" sz="2800" dirty="0" smtClean="0"/>
              <a:t>(approval of </a:t>
            </a:r>
            <a:r>
              <a:rPr lang="en-US" altLang="zh-CN" sz="2800" dirty="0" smtClean="0"/>
              <a:t>Report to EC on Conditional SA BA)</a:t>
            </a:r>
            <a:endParaRPr lang="zh-CN" altLang="en-US" sz="2800" dirty="0"/>
          </a:p>
        </p:txBody>
      </p:sp>
      <p:sp>
        <p:nvSpPr>
          <p:cNvPr id="3" name="内容占位符 2"/>
          <p:cNvSpPr>
            <a:spLocks noGrp="1"/>
          </p:cNvSpPr>
          <p:nvPr>
            <p:ph idx="1"/>
          </p:nvPr>
        </p:nvSpPr>
        <p:spPr/>
        <p:txBody>
          <a:bodyPr/>
          <a:lstStyle/>
          <a:p>
            <a:r>
              <a:rPr lang="en-US" altLang="zh-CN" sz="2800" dirty="0">
                <a:sym typeface="+mn-ea"/>
              </a:rPr>
              <a:t>Move to approve the </a:t>
            </a:r>
            <a:r>
              <a:rPr lang="en-US" altLang="zh-CN" sz="2800" dirty="0" smtClean="0">
                <a:sym typeface="+mn-ea"/>
              </a:rPr>
              <a:t>Report to EC on Conditional SA BA as in </a:t>
            </a:r>
            <a:r>
              <a:rPr lang="en-US" altLang="zh-CN" sz="2800" dirty="0">
                <a:sym typeface="+mn-ea"/>
              </a:rPr>
              <a:t>document </a:t>
            </a:r>
            <a:r>
              <a:rPr lang="en-US" altLang="zh-CN" sz="2800" dirty="0">
                <a:sym typeface="+mn-ea"/>
                <a:hlinkClick r:id="rId2"/>
              </a:rPr>
              <a:t>https://</a:t>
            </a:r>
            <a:r>
              <a:rPr lang="en-US" altLang="zh-CN" sz="2800" dirty="0" smtClean="0">
                <a:sym typeface="+mn-ea"/>
                <a:hlinkClick r:id="rId2"/>
              </a:rPr>
              <a:t>mentor.ieee.org/802.11/dcn/18/11-18-0862-03-0ngv-ieee-802-11-ngv-sg-proposed-csd.docx</a:t>
            </a:r>
            <a:endParaRPr lang="en-US" altLang="zh-CN" sz="2800" dirty="0" smtClean="0">
              <a:sym typeface="+mn-ea"/>
            </a:endParaRPr>
          </a:p>
          <a:p>
            <a:endParaRPr lang="en-US" altLang="zh-CN" sz="2800" dirty="0" smtClean="0">
              <a:sym typeface="+mn-ea"/>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a:t>
            </a:r>
            <a:r>
              <a:rPr lang="en-US" altLang="zh-CN" sz="2800" dirty="0" smtClean="0">
                <a:latin typeface="Calibri" panose="020F0502020204030204" pitchFamily="34" charset="0"/>
                <a:cs typeface="Calibri" panose="020F0502020204030204" pitchFamily="34" charset="0"/>
              </a:rPr>
              <a:t>Bo Sun</a:t>
            </a:r>
            <a:r>
              <a:rPr lang="en-US" altLang="zh-CN" sz="2800" dirty="0">
                <a:latin typeface="Calibri" panose="020F0502020204030204" pitchFamily="34" charset="0"/>
                <a:cs typeface="Calibri" panose="020F0502020204030204" pitchFamily="34" charset="0"/>
              </a:rPr>
              <a:t>			Seconded</a:t>
            </a:r>
            <a:r>
              <a:rPr lang="en-US" altLang="zh-CN" sz="2800" dirty="0" smtClean="0">
                <a:latin typeface="Calibri" panose="020F0502020204030204" pitchFamily="34" charset="0"/>
                <a:cs typeface="Calibri" panose="020F0502020204030204" pitchFamily="34" charset="0"/>
              </a:rPr>
              <a:t>:</a:t>
            </a: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660796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Motion </a:t>
            </a:r>
            <a:r>
              <a:rPr lang="en-US" altLang="zh-CN" sz="2800" dirty="0" smtClean="0"/>
              <a:t>#6 (request a motion in WG to approve Conditional SA BA)</a:t>
            </a:r>
            <a:endParaRPr lang="zh-CN" altLang="en-US" sz="2800" dirty="0"/>
          </a:p>
        </p:txBody>
      </p:sp>
      <p:sp>
        <p:nvSpPr>
          <p:cNvPr id="3" name="内容占位符 2"/>
          <p:cNvSpPr>
            <a:spLocks noGrp="1"/>
          </p:cNvSpPr>
          <p:nvPr>
            <p:ph idx="1"/>
          </p:nvPr>
        </p:nvSpPr>
        <p:spPr/>
        <p:txBody>
          <a:bodyPr/>
          <a:lstStyle/>
          <a:p>
            <a:r>
              <a:rPr lang="en-US" altLang="zh-CN" sz="2800" dirty="0" smtClean="0"/>
              <a:t>Approve </a:t>
            </a:r>
            <a:r>
              <a:rPr lang="en-US" altLang="zh-CN" sz="2800" dirty="0"/>
              <a:t>a motion request to WG11 for approval </a:t>
            </a:r>
            <a:r>
              <a:rPr lang="en-US" altLang="zh-CN" sz="2800" dirty="0" smtClean="0"/>
              <a:t>Conditional SA Ballot for D4.0</a:t>
            </a:r>
            <a:endParaRPr lang="en-US" altLang="zh-CN" sz="2800" dirty="0" smtClean="0">
              <a:sym typeface="+mn-ea"/>
            </a:endParaRP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a:latin typeface="Calibri" panose="020F0502020204030204" pitchFamily="34" charset="0"/>
                <a:cs typeface="Calibri" panose="020F0502020204030204" pitchFamily="34" charset="0"/>
              </a:rPr>
              <a:t>Moved: 			Seconded</a:t>
            </a:r>
            <a:r>
              <a:rPr lang="en-US" altLang="zh-CN" sz="2800" dirty="0" smtClean="0">
                <a:latin typeface="Calibri" panose="020F0502020204030204" pitchFamily="34" charset="0"/>
                <a:cs typeface="Calibri" panose="020F0502020204030204" pitchFamily="34" charset="0"/>
              </a:rPr>
              <a:t>:</a:t>
            </a:r>
          </a:p>
          <a:p>
            <a:pPr marL="42545" indent="0">
              <a:lnSpc>
                <a:spcPct val="120000"/>
              </a:lnSpc>
              <a:spcBef>
                <a:spcPts val="0"/>
              </a:spcBef>
            </a:pPr>
            <a:endParaRPr lang="en-US" altLang="zh-CN" sz="2800" dirty="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800" dirty="0" smtClean="0">
                <a:latin typeface="Calibri" panose="020F0502020204030204" pitchFamily="34" charset="0"/>
                <a:cs typeface="Calibri" panose="020F0502020204030204" pitchFamily="34" charset="0"/>
              </a:rPr>
              <a:t>Result:</a:t>
            </a:r>
            <a:endParaRPr lang="zh-CN" altLang="en-US" sz="28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Feb 2022</a:t>
            </a:r>
            <a:endParaRPr lang="en-US" dirty="0"/>
          </a:p>
        </p:txBody>
      </p:sp>
    </p:spTree>
    <p:extLst>
      <p:ext uri="{BB962C8B-B14F-4D97-AF65-F5344CB8AC3E}">
        <p14:creationId xmlns:p14="http://schemas.microsoft.com/office/powerpoint/2010/main" val="38260722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138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TBD</a:t>
            </a:r>
          </a:p>
          <a:p>
            <a:pPr eaLnBrk="0" hangingPunct="0">
              <a:defRPr/>
            </a:pPr>
            <a:r>
              <a:rPr lang="en-US" altLang="en-GB" dirty="0" smtClean="0"/>
              <a:t>Any </a:t>
            </a:r>
            <a:r>
              <a:rPr lang="en-US" altLang="en-GB" dirty="0" smtClean="0"/>
              <a:t>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6022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00706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US" dirty="0" smtClean="0"/>
              <a:t>TBD</a:t>
            </a:r>
            <a:endParaRPr lang="en-US" altLang="zh-CN" dirty="0" smtClean="0"/>
          </a:p>
          <a:p>
            <a:pPr eaLnBrk="0" hangingPunct="0">
              <a:defRPr/>
            </a:pPr>
            <a:r>
              <a:rPr lang="en-US" altLang="en-GB" dirty="0" smtClean="0"/>
              <a:t>Any other business?</a:t>
            </a:r>
          </a:p>
          <a:p>
            <a:pPr lvl="0" eaLnBrk="0" hangingPunct="0">
              <a:defRPr/>
            </a:pPr>
            <a:r>
              <a:rPr lang="en-GB" altLang="en-US" dirty="0" smtClean="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478345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Session</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843618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533843" y="1870075"/>
            <a:ext cx="9927590" cy="4605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sz="2000" dirty="0"/>
              <a:t>Call </a:t>
            </a:r>
            <a:r>
              <a:rPr lang="en-US" altLang="en-GB" sz="2000" dirty="0"/>
              <a:t>meeting to order and remind the group to record </a:t>
            </a:r>
            <a:r>
              <a:rPr lang="en-US" altLang="en-GB" sz="2000" dirty="0" smtClean="0"/>
              <a:t>attendance </a:t>
            </a:r>
            <a:r>
              <a:rPr lang="en-US" altLang="en-GB" sz="2000" dirty="0"/>
              <a:t>on imat.ieee.org</a:t>
            </a:r>
            <a:endParaRPr lang="en-GB" altLang="en-US" sz="2000" dirty="0"/>
          </a:p>
          <a:p>
            <a:pPr lvl="0" eaLnBrk="0" hangingPunct="0">
              <a:defRPr/>
            </a:pPr>
            <a:r>
              <a:rPr lang="en-GB" altLang="en-US" sz="2000" dirty="0"/>
              <a:t>IEEE-SA IPR policies </a:t>
            </a:r>
            <a:r>
              <a:rPr lang="en-US" altLang="en-GB" sz="2000" dirty="0"/>
              <a:t>and meeting rules</a:t>
            </a:r>
          </a:p>
          <a:p>
            <a:pPr lvl="0" eaLnBrk="0" hangingPunct="0">
              <a:defRPr/>
            </a:pPr>
            <a:r>
              <a:rPr lang="en-US" altLang="en-GB" sz="2000" dirty="0"/>
              <a:t>Approval of </a:t>
            </a:r>
            <a:r>
              <a:rPr lang="en-GB" altLang="en-US" sz="2000" dirty="0"/>
              <a:t>agenda</a:t>
            </a:r>
          </a:p>
          <a:p>
            <a:pPr eaLnBrk="0" hangingPunct="0">
              <a:defRPr/>
            </a:pPr>
            <a:r>
              <a:rPr lang="en-GB" altLang="en-US" sz="2000" dirty="0" smtClean="0"/>
              <a:t>Revisit </a:t>
            </a:r>
            <a:r>
              <a:rPr lang="en-GB" altLang="en-US" sz="2000" dirty="0"/>
              <a:t>Timeline</a:t>
            </a:r>
          </a:p>
          <a:p>
            <a:pPr eaLnBrk="0" hangingPunct="0">
              <a:defRPr/>
            </a:pPr>
            <a:r>
              <a:rPr lang="en-US" altLang="en-GB" sz="2000" dirty="0"/>
              <a:t>Future teleconference plan </a:t>
            </a:r>
          </a:p>
          <a:p>
            <a:pPr eaLnBrk="0" hangingPunct="0">
              <a:defRPr/>
            </a:pPr>
            <a:r>
              <a:rPr lang="en-US" altLang="en-GB" sz="2000" dirty="0"/>
              <a:t>Any other business</a:t>
            </a:r>
            <a:r>
              <a:rPr lang="en-US" altLang="en-GB" sz="2000" dirty="0" smtClean="0"/>
              <a:t>?</a:t>
            </a:r>
          </a:p>
          <a:p>
            <a:pPr lvl="0" eaLnBrk="0" hangingPunct="0">
              <a:defRPr/>
            </a:pPr>
            <a:r>
              <a:rPr lang="en-GB" altLang="en-US" sz="2000" dirty="0" smtClean="0">
                <a:sym typeface="+mn-ea"/>
              </a:rPr>
              <a:t>Adjourn</a:t>
            </a:r>
            <a:endParaRPr lang="en-GB" altLang="en-US" sz="2000"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08903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122217</TotalTime>
  <Words>2370</Words>
  <Application>Microsoft Office PowerPoint</Application>
  <PresentationFormat>宽屏</PresentationFormat>
  <Paragraphs>425</Paragraphs>
  <Slides>34</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34</vt:i4>
      </vt:variant>
    </vt:vector>
  </HeadingPairs>
  <TitlesOfParts>
    <vt:vector size="46"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TGbd Session Plan during IEEE 802.11 Mar Plenary 2022</vt:lpstr>
      <vt:lpstr>TGbd Documents Update</vt:lpstr>
      <vt:lpstr>Current TGbd Timeline</vt:lpstr>
      <vt:lpstr>Submission List (Call for submissions)</vt:lpstr>
      <vt:lpstr>IEEE 802.11 TGbd Session During IEEE 802.11 Mar Plenary 2022</vt:lpstr>
      <vt:lpstr>PowerPoint 演示文稿</vt:lpstr>
      <vt:lpstr>Approval of TGbd meeting minutes</vt:lpstr>
      <vt:lpstr>SP #1 (CR, 11-22/xxxxry) </vt:lpstr>
      <vt:lpstr>Motion #1 (approval of comment resolutions of LB 259)</vt:lpstr>
      <vt:lpstr>Motion #2 (approval of comment resolutions from MDR Report)</vt:lpstr>
      <vt:lpstr>Motion #3 (Generation of D4.0 and WGLB Recirculation)</vt:lpstr>
      <vt:lpstr>Motion #4 (approval of CSD Affirmation)</vt:lpstr>
      <vt:lpstr>Motion #5 (approval of Report to EC on Conditional SA BA)</vt:lpstr>
      <vt:lpstr>Motion #6 (request a motion in WG to approve Conditional SA BA)</vt:lpstr>
      <vt:lpstr>IEEE 802.11 TGbd Session During IEEE 802.11 Mar Plenary 2022</vt:lpstr>
      <vt:lpstr>PowerPoint 演示文稿</vt:lpstr>
      <vt:lpstr>IEEE 802.11 TGbd Session During IEEE 802.11 Mar Plenary 2022</vt:lpstr>
      <vt:lpstr>PowerPoint 演示文稿</vt:lpstr>
      <vt:lpstr>IEEE 802.11 TGbd Session During IEEE 802.11 Mar Plenary 2022</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5372</cp:revision>
  <cp:lastPrinted>2014-11-04T15:04:00Z</cp:lastPrinted>
  <dcterms:created xsi:type="dcterms:W3CDTF">2007-04-17T18:10:00Z</dcterms:created>
  <dcterms:modified xsi:type="dcterms:W3CDTF">2022-03-07T12:16:46Z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