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1159" r:id="rId5"/>
    <p:sldId id="738" r:id="rId6"/>
    <p:sldId id="739" r:id="rId7"/>
    <p:sldId id="740" r:id="rId8"/>
    <p:sldId id="1061" r:id="rId9"/>
    <p:sldId id="1062" r:id="rId10"/>
    <p:sldId id="1063" r:id="rId11"/>
    <p:sldId id="741" r:id="rId12"/>
    <p:sldId id="742" r:id="rId13"/>
    <p:sldId id="793" r:id="rId14"/>
    <p:sldId id="833" r:id="rId15"/>
    <p:sldId id="753" r:id="rId16"/>
    <p:sldId id="885" r:id="rId17"/>
    <p:sldId id="935" r:id="rId18"/>
    <p:sldId id="1107" r:id="rId19"/>
    <p:sldId id="1142" r:id="rId20"/>
    <p:sldId id="1181" r:id="rId21"/>
    <p:sldId id="1191" r:id="rId22"/>
    <p:sldId id="1187" r:id="rId23"/>
    <p:sldId id="1192" r:id="rId24"/>
    <p:sldId id="1193" r:id="rId25"/>
    <p:sldId id="1182" r:id="rId26"/>
    <p:sldId id="1183" r:id="rId27"/>
    <p:sldId id="1196" r:id="rId28"/>
    <p:sldId id="1197" r:id="rId29"/>
    <p:sldId id="1194" r:id="rId30"/>
    <p:sldId id="1195"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192"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Feb</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3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Feb 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0" name="内容占位符 2"/>
          <p:cNvSpPr>
            <a:spLocks noGrp="1"/>
          </p:cNvSpPr>
          <p:nvPr>
            <p:ph idx="1"/>
          </p:nvPr>
        </p:nvSpPr>
        <p:spPr>
          <a:xfrm>
            <a:off x="1878850" y="2020187"/>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smtClean="0">
                <a:solidFill>
                  <a:schemeClr val="bg1">
                    <a:lumMod val="85000"/>
                  </a:schemeClr>
                </a:solidFill>
                <a:cs typeface="+mn-ea"/>
                <a:sym typeface="+mn-ea"/>
              </a:rPr>
              <a:t>Feb 8</a:t>
            </a:r>
            <a:r>
              <a:rPr lang="en-US" altLang="zh-CN" sz="2800" baseline="30000" dirty="0" smtClean="0">
                <a:solidFill>
                  <a:schemeClr val="bg1">
                    <a:lumMod val="85000"/>
                  </a:schemeClr>
                </a:solidFill>
                <a:cs typeface="+mn-ea"/>
                <a:sym typeface="+mn-ea"/>
              </a:rPr>
              <a:t>th</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9:00am </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11:00am</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Feb </a:t>
            </a:r>
            <a:r>
              <a:rPr lang="en-US" altLang="zh-CN" sz="2800" dirty="0" smtClean="0">
                <a:solidFill>
                  <a:schemeClr val="bg1">
                    <a:lumMod val="85000"/>
                  </a:schemeClr>
                </a:solidFill>
                <a:cs typeface="+mn-ea"/>
                <a:sym typeface="+mn-ea"/>
              </a:rPr>
              <a:t>15</a:t>
            </a:r>
            <a:r>
              <a:rPr lang="en-US" altLang="zh-CN" sz="2800" baseline="30000" dirty="0" smtClean="0">
                <a:solidFill>
                  <a:schemeClr val="bg1">
                    <a:lumMod val="85000"/>
                  </a:schemeClr>
                </a:solidFill>
                <a:cs typeface="+mn-ea"/>
                <a:sym typeface="+mn-ea"/>
              </a:rPr>
              <a:t>th</a:t>
            </a:r>
            <a:r>
              <a:rPr lang="en-US" altLang="zh-CN" sz="2800" dirty="0" smtClean="0">
                <a:solidFill>
                  <a:schemeClr val="bg1">
                    <a:lumMod val="85000"/>
                  </a:schemeClr>
                </a:solidFill>
                <a:cs typeface="+mn-ea"/>
                <a:sym typeface="+mn-ea"/>
              </a:rPr>
              <a:t>, 2022</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10:00am </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11:59am</a:t>
            </a:r>
            <a:r>
              <a:rPr lang="en-US" altLang="zh-CN" sz="2800" dirty="0">
                <a:solidFill>
                  <a:schemeClr val="bg1">
                    <a:lumMod val="85000"/>
                  </a:schemeClr>
                </a:solidFill>
                <a:cs typeface="+mn-ea"/>
                <a:sym typeface="+mn-ea"/>
              </a:rPr>
              <a:t>, 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Feb 22</a:t>
            </a:r>
            <a:r>
              <a:rPr lang="en-US" altLang="zh-CN" sz="2800" strike="sngStrike" baseline="30000" dirty="0" smtClean="0">
                <a:solidFill>
                  <a:srgbClr val="FF0000"/>
                </a:solidFill>
                <a:cs typeface="+mn-ea"/>
                <a:sym typeface="+mn-ea"/>
              </a:rPr>
              <a:t>nd</a:t>
            </a:r>
            <a:r>
              <a:rPr lang="en-US" altLang="zh-CN" sz="2800" strike="sngStrike" dirty="0" smtClean="0">
                <a:solidFill>
                  <a:srgbClr val="FF0000"/>
                </a:solidFill>
                <a:cs typeface="+mn-ea"/>
                <a:sym typeface="+mn-ea"/>
              </a:rPr>
              <a:t>, 2022</a:t>
            </a:r>
            <a:r>
              <a:rPr lang="en-US" altLang="zh-CN" sz="2800" strike="sngStrike" dirty="0">
                <a:solidFill>
                  <a:srgbClr val="FF0000"/>
                </a:solidFill>
                <a:cs typeface="+mn-ea"/>
                <a:sym typeface="+mn-ea"/>
              </a:rPr>
              <a:t>,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489731722"/>
              </p:ext>
            </p:extLst>
          </p:nvPr>
        </p:nvGraphicFramePr>
        <p:xfrm>
          <a:off x="1447922" y="1462962"/>
          <a:ext cx="9637599" cy="49377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a:t>
                      </a:r>
                      <a:r>
                        <a:rPr lang="en-US" altLang="zh-CN" sz="1200" baseline="0" dirty="0" smtClean="0">
                          <a:solidFill>
                            <a:srgbClr val="0070C0"/>
                          </a:solidFill>
                        </a:rPr>
                        <a:t>11-22/0283r3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11-21/2018r5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11-22/0021r10</a:t>
                      </a:r>
                      <a:endParaRPr lang="en-US" altLang="zh-CN" sz="1200" dirty="0" smtClean="0">
                        <a:solidFill>
                          <a:srgbClr val="0070C0"/>
                        </a:solidFill>
                      </a:endParaRPr>
                    </a:p>
                  </a:txBody>
                  <a:tcPr/>
                </a:tc>
              </a:tr>
            </a:tbl>
          </a:graphicData>
        </a:graphic>
      </p:graphicFrame>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11-22/0091, D3.0 Comment Resolution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11-22/0150</a:t>
            </a:r>
            <a:r>
              <a:rPr lang="en-US" altLang="zh-CN" sz="1600" dirty="0">
                <a:solidFill>
                  <a:srgbClr val="00B050"/>
                </a:solidFill>
                <a:latin typeface="Calibri" panose="020F0502020204030204" pitchFamily="34" charset="0"/>
                <a:cs typeface="Calibri" panose="020F0502020204030204" pitchFamily="34" charset="0"/>
              </a:rPr>
              <a:t>, CID 3050 for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11-22/0151, D3.0 CR for PHY Introduction,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11-22/152, d3-0-cr-for-receive-specification,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11-22/0330</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lb259-comment-resolution-cid-3088, John Kenney (Toyota)</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a:solidFill>
                <a:srgbClr val="00B050"/>
              </a:solidFill>
              <a:latin typeface="Calibri" panose="020F0502020204030204" pitchFamily="34" charset="0"/>
              <a:cs typeface="Calibri" panose="020F0502020204030204" pitchFamily="34" charset="0"/>
            </a:endParaRPr>
          </a:p>
          <a:p>
            <a:pPr marL="457200" lvl="1" indent="0" algn="just">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LB 259 comment resolutions progress</a:t>
            </a:r>
          </a:p>
          <a:p>
            <a:pPr lvl="0" algn="just" eaLnBrk="0" hangingPunct="0">
              <a:defRPr/>
            </a:pPr>
            <a:r>
              <a:rPr lang="en-GB" altLang="en-US" dirty="0"/>
              <a:t>Straw Polls</a:t>
            </a:r>
          </a:p>
          <a:p>
            <a:pPr lvl="1" eaLnBrk="0" hangingPunct="0">
              <a:defRPr/>
            </a:pPr>
            <a:r>
              <a:rPr lang="en-US" altLang="zh-CN" dirty="0" smtClean="0">
                <a:solidFill>
                  <a:srgbClr val="00B050"/>
                </a:solidFill>
                <a:latin typeface="Calibri" panose="020F0502020204030204" pitchFamily="34" charset="0"/>
                <a:cs typeface="Calibri" panose="020F0502020204030204" pitchFamily="34" charset="0"/>
              </a:rPr>
              <a:t>11-22/0091r3, </a:t>
            </a:r>
            <a:r>
              <a:rPr lang="en-US" altLang="zh-CN" dirty="0">
                <a:solidFill>
                  <a:srgbClr val="00B050"/>
                </a:solidFill>
                <a:latin typeface="Calibri" panose="020F0502020204030204" pitchFamily="34" charset="0"/>
                <a:cs typeface="Calibri" panose="020F0502020204030204" pitchFamily="34" charset="0"/>
              </a:rPr>
              <a:t>D3.0 Comment Resolution related to DMG STA communicating OCB,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lvl="1" eaLnBrk="0" hangingPunct="0">
              <a:defRPr/>
            </a:pPr>
            <a:r>
              <a:rPr lang="en-US" altLang="zh-CN" dirty="0" smtClean="0">
                <a:solidFill>
                  <a:srgbClr val="00B050"/>
                </a:solidFill>
              </a:rPr>
              <a:t>11-22/0150r0, </a:t>
            </a:r>
            <a:r>
              <a:rPr lang="en-US" altLang="zh-CN" dirty="0">
                <a:solidFill>
                  <a:srgbClr val="00B050"/>
                </a:solidFill>
              </a:rPr>
              <a:t>CID 3050 for </a:t>
            </a:r>
            <a:r>
              <a:rPr lang="en-US" altLang="zh-CN" dirty="0" err="1">
                <a:solidFill>
                  <a:srgbClr val="00B050"/>
                </a:solidFill>
              </a:rPr>
              <a:t>Midambles</a:t>
            </a:r>
            <a:r>
              <a:rPr lang="en-US" altLang="zh-CN" dirty="0">
                <a:solidFill>
                  <a:srgbClr val="00B050"/>
                </a:solidFill>
              </a:rPr>
              <a:t>, </a:t>
            </a:r>
            <a:r>
              <a:rPr lang="en-US" altLang="zh-CN" dirty="0" err="1">
                <a:solidFill>
                  <a:srgbClr val="00B050"/>
                </a:solidFill>
              </a:rPr>
              <a:t>Rui</a:t>
            </a:r>
            <a:r>
              <a:rPr lang="en-US" altLang="zh-CN" dirty="0">
                <a:solidFill>
                  <a:srgbClr val="00B050"/>
                </a:solidFill>
              </a:rPr>
              <a:t> Cao (NXP)</a:t>
            </a:r>
          </a:p>
          <a:p>
            <a:pPr lvl="1" eaLnBrk="0" hangingPunct="0">
              <a:defRPr/>
            </a:pPr>
            <a:r>
              <a:rPr lang="en-US" altLang="zh-CN" dirty="0" smtClean="0">
                <a:solidFill>
                  <a:srgbClr val="00B050"/>
                </a:solidFill>
              </a:rPr>
              <a:t>11-22/0151r0, </a:t>
            </a:r>
            <a:r>
              <a:rPr lang="en-US" altLang="zh-CN" dirty="0">
                <a:solidFill>
                  <a:srgbClr val="00B050"/>
                </a:solidFill>
              </a:rPr>
              <a:t>D3.0 CR for PHY Introduction, </a:t>
            </a:r>
            <a:r>
              <a:rPr lang="en-US" altLang="zh-CN" dirty="0" err="1">
                <a:solidFill>
                  <a:srgbClr val="00B050"/>
                </a:solidFill>
              </a:rPr>
              <a:t>Rui</a:t>
            </a:r>
            <a:r>
              <a:rPr lang="en-US" altLang="zh-CN" dirty="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p>
          <a:p>
            <a:pPr lvl="1" algn="just" eaLnBrk="0" hangingPunct="0">
              <a:defRPr/>
            </a:pPr>
            <a:r>
              <a:rPr lang="en-US" altLang="zh-CN" dirty="0" smtClean="0">
                <a:solidFill>
                  <a:srgbClr val="00B050"/>
                </a:solidFill>
              </a:rPr>
              <a:t>11-22/152r0, d3-0-cr-for-receive-specification, </a:t>
            </a:r>
            <a:r>
              <a:rPr lang="en-US" altLang="zh-CN" dirty="0" err="1" smtClean="0">
                <a:solidFill>
                  <a:srgbClr val="00B050"/>
                </a:solidFill>
              </a:rPr>
              <a:t>Rui</a:t>
            </a:r>
            <a:r>
              <a:rPr lang="en-US" altLang="zh-CN" dirty="0" smtClean="0">
                <a:solidFill>
                  <a:srgbClr val="00B050"/>
                </a:solidFill>
              </a:rPr>
              <a:t> Cao (NXP)</a:t>
            </a:r>
            <a:endParaRPr lang="en-US" altLang="zh-CN" dirty="0">
              <a:solidFill>
                <a:srgbClr val="00B050"/>
              </a:solidFill>
            </a:endParaRPr>
          </a:p>
          <a:p>
            <a:pPr algn="just" eaLnBrk="0" hangingPunct="0">
              <a:defRPr/>
            </a:pPr>
            <a:r>
              <a:rPr lang="en-US" altLang="en-GB" dirty="0" smtClean="0"/>
              <a:t>11bd MDR Report, </a:t>
            </a:r>
            <a:r>
              <a:rPr lang="en-US" altLang="en-GB" dirty="0" err="1" smtClean="0"/>
              <a:t>Yujin</a:t>
            </a:r>
            <a:r>
              <a:rPr lang="en-US" altLang="en-GB" dirty="0" smtClean="0"/>
              <a:t> Noh (</a:t>
            </a:r>
            <a:r>
              <a:rPr lang="en-US" altLang="en-GB" dirty="0" err="1" smtClean="0"/>
              <a:t>Senscomm</a:t>
            </a:r>
            <a:r>
              <a:rPr lang="en-US" altLang="en-GB" dirty="0" smtClean="0"/>
              <a:t>)</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Feb 15</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Comment Resolution Progress Since Jan Interim 2022</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Feb 2022</a:t>
            </a:r>
            <a:endParaRPr lang="en-US" dirty="0"/>
          </a:p>
        </p:txBody>
      </p:sp>
      <p:graphicFrame>
        <p:nvGraphicFramePr>
          <p:cNvPr id="7" name="Table 2"/>
          <p:cNvGraphicFramePr>
            <a:graphicFrameLocks noGrp="1"/>
          </p:cNvGraphicFramePr>
          <p:nvPr>
            <p:extLst>
              <p:ext uri="{D42A27DB-BD31-4B8C-83A1-F6EECF244321}">
                <p14:modId xmlns:p14="http://schemas.microsoft.com/office/powerpoint/2010/main" val="2167697236"/>
              </p:ext>
            </p:extLst>
          </p:nvPr>
        </p:nvGraphicFramePr>
        <p:xfrm>
          <a:off x="2057506" y="2133634"/>
          <a:ext cx="7772195" cy="3499407"/>
        </p:xfrm>
        <a:graphic>
          <a:graphicData uri="http://schemas.openxmlformats.org/drawingml/2006/table">
            <a:tbl>
              <a:tblPr/>
              <a:tblGrid>
                <a:gridCol w="1998657"/>
                <a:gridCol w="1884168"/>
                <a:gridCol w="1848188"/>
                <a:gridCol w="2041182"/>
              </a:tblGrid>
              <a:tr h="377134">
                <a:tc>
                  <a:txBody>
                    <a:bodyPr/>
                    <a:lstStyle/>
                    <a:p>
                      <a:pPr algn="ctr" fontAlgn="ctr"/>
                      <a:r>
                        <a:rPr lang="en-US" sz="1800" b="1" i="0" u="none" strike="noStrike" dirty="0">
                          <a:solidFill>
                            <a:srgbClr val="000000"/>
                          </a:solidFill>
                          <a:effectLst/>
                          <a:latin typeface="+mn-lt"/>
                        </a:rPr>
                        <a:t>Assignee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Total</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Assigned</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smtClean="0">
                          <a:solidFill>
                            <a:srgbClr val="000000"/>
                          </a:solidFill>
                          <a:effectLst/>
                          <a:latin typeface="+mn-lt"/>
                        </a:rPr>
                        <a:t>Approved</a:t>
                      </a:r>
                      <a:endParaRPr lang="en-US" sz="1800" b="1" i="0" u="none" strike="noStrike" dirty="0">
                        <a:solidFill>
                          <a:srgbClr val="000000"/>
                        </a:solidFill>
                        <a:effectLst/>
                        <a:latin typeface="+mn-lt"/>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34948">
                <a:tc>
                  <a:txBody>
                    <a:bodyPr/>
                    <a:lstStyle/>
                    <a:p>
                      <a:pPr algn="ctr" fontAlgn="ctr"/>
                      <a:r>
                        <a:rPr lang="en-US" sz="1800" b="0" i="0" u="none" strike="noStrike" dirty="0">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Editor</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Hiroyuki Motozuka</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John Kenney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Joseph Levy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Liwen Chu</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Rui Cao</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Stephan Sand</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yujin noh</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Total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107</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20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87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213825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11-22/0091r3)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11-22/0091r3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3014, 3044, 3048, 3062, 3071, 3076, 3080, 3081, 3082, 3083, and 3084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11-22/0150r0)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3053 </a:t>
            </a:r>
            <a:r>
              <a:rPr lang="en-US" altLang="zh-CN" sz="2400" dirty="0" smtClean="0"/>
              <a:t>and </a:t>
            </a:r>
            <a:r>
              <a:rPr lang="en-US" altLang="zh-CN" sz="2400" dirty="0"/>
              <a:t>proposed </a:t>
            </a:r>
            <a:r>
              <a:rPr lang="en-US" altLang="zh-CN" sz="2400" dirty="0" smtClean="0"/>
              <a:t>modification to IEEE P802.11bd D3.0 as in 11-22/0150r0</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160330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11-22/0151r0)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11-22/0151r0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3089 and 3090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1283555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solidFill>
                  <a:srgbClr val="00B050"/>
                </a:solidFill>
              </a:rPr>
              <a:t>11-22/152r1, </a:t>
            </a:r>
            <a:r>
              <a:rPr lang="en-US" altLang="zh-CN" dirty="0">
                <a:solidFill>
                  <a:srgbClr val="00B050"/>
                </a:solidFill>
              </a:rPr>
              <a:t>d3-0-cr-for-receive-specification, </a:t>
            </a:r>
            <a:r>
              <a:rPr lang="en-US" altLang="zh-CN" dirty="0" err="1">
                <a:solidFill>
                  <a:srgbClr val="00B050"/>
                </a:solidFill>
              </a:rPr>
              <a:t>Rui</a:t>
            </a:r>
            <a:r>
              <a:rPr lang="en-US" altLang="zh-CN" dirty="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lvl="1" algn="just" eaLnBrk="0" hangingPunct="0">
              <a:defRPr/>
            </a:pPr>
            <a:r>
              <a:rPr lang="en-US" altLang="zh-CN" dirty="0">
                <a:solidFill>
                  <a:srgbClr val="00B050"/>
                </a:solidFill>
              </a:rPr>
              <a:t>11-22/0330, lb259-comment-resolution-cid-3088, John Kenney (Toyota)</a:t>
            </a:r>
          </a:p>
          <a:p>
            <a:pPr algn="just" eaLnBrk="0" hangingPunct="0">
              <a:defRPr/>
            </a:pPr>
            <a:r>
              <a:rPr lang="en-US" altLang="en-GB" dirty="0"/>
              <a:t>11bd MDR report update</a:t>
            </a:r>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on Mar 1</a:t>
            </a:r>
            <a:r>
              <a:rPr lang="en-US" altLang="en-GB" baseline="30000" dirty="0" smtClean="0"/>
              <a:t>st</a:t>
            </a:r>
            <a:r>
              <a:rPr lang="en-US" altLang="en-GB" dirty="0" smtClean="0"/>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11-22/0152r1)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the following 5 </a:t>
            </a:r>
            <a:r>
              <a:rPr lang="en-US" altLang="zh-CN" sz="2400" dirty="0">
                <a:sym typeface="+mn-ea"/>
              </a:rPr>
              <a:t>CIDs </a:t>
            </a:r>
            <a:r>
              <a:rPr lang="en-US" altLang="zh-CN" sz="2400" dirty="0" smtClean="0"/>
              <a:t>and the proposed modification to IEEE P802.11bd D3.0 as in 11-22/0152r1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3067</a:t>
            </a:r>
            <a:r>
              <a:rPr lang="en-GB" altLang="zh-CN" sz="2100" dirty="0">
                <a:latin typeface="Calibri" panose="020F0502020204030204" pitchFamily="34" charset="0"/>
                <a:cs typeface="Calibri" panose="020F0502020204030204" pitchFamily="34" charset="0"/>
              </a:rPr>
              <a:t>, 3068, 3066, 3069, </a:t>
            </a:r>
            <a:r>
              <a:rPr lang="en-GB" altLang="zh-CN" sz="2100" dirty="0" smtClean="0">
                <a:latin typeface="Calibri" panose="020F0502020204030204" pitchFamily="34" charset="0"/>
                <a:cs typeface="Calibri" panose="020F0502020204030204" pitchFamily="34" charset="0"/>
              </a:rPr>
              <a:t>and 3070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3380141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11-22/0330r0)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a:t>
            </a:r>
            <a:r>
              <a:rPr lang="en-US" altLang="zh-CN" sz="2400" dirty="0" smtClean="0"/>
              <a:t> 3088 as proposed in 11-22/0330r0</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5144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55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MDR Report update (Tech Editor)</a:t>
            </a:r>
            <a:endParaRPr lang="en-US" altLang="zh-CN" sz="2100" dirty="0"/>
          </a:p>
          <a:p>
            <a:pPr algn="just" eaLnBrk="0" hangingPunct="0">
              <a:defRPr/>
            </a:pPr>
            <a:r>
              <a:rPr lang="en-US" altLang="en-GB" dirty="0" smtClean="0"/>
              <a:t>Update on progress of report </a:t>
            </a:r>
            <a:r>
              <a:rPr lang="en-US" altLang="en-GB" dirty="0" smtClean="0"/>
              <a:t>to EC on conditional approval for SA BA</a:t>
            </a:r>
          </a:p>
          <a:p>
            <a:pPr algn="just" eaLnBrk="0" hangingPunct="0">
              <a:defRPr/>
            </a:pPr>
            <a:r>
              <a:rPr lang="en-US" altLang="en-GB" dirty="0" smtClean="0"/>
              <a:t>Any </a:t>
            </a:r>
            <a:r>
              <a:rPr lang="en-US" altLang="en-GB" dirty="0" smtClean="0"/>
              <a:t>other business? </a:t>
            </a:r>
          </a:p>
          <a:p>
            <a:pPr algn="just" eaLnBrk="0" hangingPunct="0">
              <a:defRPr/>
            </a:pPr>
            <a:r>
              <a:rPr lang="en-US" altLang="en-GB" dirty="0" smtClean="0"/>
              <a:t>Next </a:t>
            </a:r>
            <a:r>
              <a:rPr lang="en-US" altLang="en-GB" dirty="0"/>
              <a:t>teleconference </a:t>
            </a:r>
            <a:r>
              <a:rPr lang="en-US" altLang="en-GB" dirty="0" smtClean="0"/>
              <a:t>will be on Mar 8</a:t>
            </a:r>
            <a:r>
              <a:rPr lang="en-US" altLang="en-GB" baseline="30000" dirty="0" smtClean="0"/>
              <a:t>th</a:t>
            </a:r>
            <a:r>
              <a:rPr lang="en-US" altLang="en-GB" dirty="0" smtClean="0"/>
              <a:t> during Mar plenary week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93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122889</TotalTime>
  <Words>2428</Words>
  <Application>Microsoft Office PowerPoint</Application>
  <PresentationFormat>宽屏</PresentationFormat>
  <Paragraphs>443</Paragraphs>
  <Slides>30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2022 and future</vt:lpstr>
      <vt:lpstr>TGbd Documents Update</vt:lpstr>
      <vt:lpstr>Current TGbd Timeline</vt:lpstr>
      <vt:lpstr>Submission List (Call for submissions)</vt:lpstr>
      <vt:lpstr>IEEE 802.11 TGbd Teleconference</vt:lpstr>
      <vt:lpstr>PowerPoint 演示文稿</vt:lpstr>
      <vt:lpstr>LB 259 Comment Resolution Progress Since Jan Interim 2022</vt:lpstr>
      <vt:lpstr>SP #1 (CR, 11-22/0091r3) </vt:lpstr>
      <vt:lpstr>SP #2 (CR, 11-22/0150r0) </vt:lpstr>
      <vt:lpstr>SP #3 (CR, 11-22/0151r0) </vt:lpstr>
      <vt:lpstr>IEEE 802.11 TGbd Teleconference</vt:lpstr>
      <vt:lpstr>PowerPoint 演示文稿</vt:lpstr>
      <vt:lpstr>SP #1 (CR, 11-22/0152r1) </vt:lpstr>
      <vt:lpstr>SP #2 (CR, 11-22/0330r0) </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5330</cp:revision>
  <cp:lastPrinted>2014-11-04T15:04:00Z</cp:lastPrinted>
  <dcterms:created xsi:type="dcterms:W3CDTF">2007-04-17T18:10:00Z</dcterms:created>
  <dcterms:modified xsi:type="dcterms:W3CDTF">2022-03-01T16:25:01Z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