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34"/>
  </p:notesMasterIdLst>
  <p:handoutMasterIdLst>
    <p:handoutMasterId r:id="rId35"/>
  </p:handoutMasterIdLst>
  <p:sldIdLst>
    <p:sldId id="256" r:id="rId3"/>
    <p:sldId id="257" r:id="rId4"/>
    <p:sldId id="283" r:id="rId5"/>
    <p:sldId id="2367" r:id="rId6"/>
    <p:sldId id="281" r:id="rId7"/>
    <p:sldId id="262" r:id="rId8"/>
    <p:sldId id="265" r:id="rId9"/>
    <p:sldId id="266" r:id="rId10"/>
    <p:sldId id="267" r:id="rId11"/>
    <p:sldId id="269" r:id="rId12"/>
    <p:sldId id="293" r:id="rId13"/>
    <p:sldId id="2368" r:id="rId14"/>
    <p:sldId id="270" r:id="rId15"/>
    <p:sldId id="278" r:id="rId16"/>
    <p:sldId id="271" r:id="rId17"/>
    <p:sldId id="272" r:id="rId18"/>
    <p:sldId id="273" r:id="rId19"/>
    <p:sldId id="274" r:id="rId20"/>
    <p:sldId id="282" r:id="rId21"/>
    <p:sldId id="277" r:id="rId22"/>
    <p:sldId id="275" r:id="rId23"/>
    <p:sldId id="276" r:id="rId24"/>
    <p:sldId id="279" r:id="rId25"/>
    <p:sldId id="263" r:id="rId26"/>
    <p:sldId id="286" r:id="rId27"/>
    <p:sldId id="288" r:id="rId28"/>
    <p:sldId id="289" r:id="rId29"/>
    <p:sldId id="287" r:id="rId30"/>
    <p:sldId id="290" r:id="rId31"/>
    <p:sldId id="268" r:id="rId32"/>
    <p:sldId id="291"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7BB6784-4DDA-4341-B9C5-A499B73E7070}" v="17" dt="2022-03-14T14:17:00.8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25" autoAdjust="0"/>
    <p:restoredTop sz="94660"/>
  </p:normalViewPr>
  <p:slideViewPr>
    <p:cSldViewPr>
      <p:cViewPr varScale="1">
        <p:scale>
          <a:sx n="127" d="100"/>
          <a:sy n="127" d="100"/>
        </p:scale>
        <p:origin x="354" y="12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handoutMaster" Target="handoutMasters/handout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Ecclesine (pecclesi)" userId="8026f3ca-466d-45df-ae34-64ba14570b27" providerId="ADAL" clId="{27BB6784-4DDA-4341-B9C5-A499B73E7070}"/>
    <pc:docChg chg="undo custSel modSld">
      <pc:chgData name="Peter Ecclesine (pecclesi)" userId="8026f3ca-466d-45df-ae34-64ba14570b27" providerId="ADAL" clId="{27BB6784-4DDA-4341-B9C5-A499B73E7070}" dt="2022-03-14T14:17:25.402" v="2109" actId="14734"/>
      <pc:docMkLst>
        <pc:docMk/>
      </pc:docMkLst>
      <pc:sldChg chg="modSp mod">
        <pc:chgData name="Peter Ecclesine (pecclesi)" userId="8026f3ca-466d-45df-ae34-64ba14570b27" providerId="ADAL" clId="{27BB6784-4DDA-4341-B9C5-A499B73E7070}" dt="2022-03-14T14:02:06.882" v="2061" actId="20577"/>
        <pc:sldMkLst>
          <pc:docMk/>
          <pc:sldMk cId="0" sldId="256"/>
        </pc:sldMkLst>
        <pc:spChg chg="mod">
          <ac:chgData name="Peter Ecclesine (pecclesi)" userId="8026f3ca-466d-45df-ae34-64ba14570b27" providerId="ADAL" clId="{27BB6784-4DDA-4341-B9C5-A499B73E7070}" dt="2022-03-14T14:02:06.882" v="2061" actId="20577"/>
          <ac:spMkLst>
            <pc:docMk/>
            <pc:sldMk cId="0" sldId="256"/>
            <ac:spMk id="3074" creationId="{00000000-0000-0000-0000-000000000000}"/>
          </ac:spMkLst>
        </pc:spChg>
      </pc:sldChg>
      <pc:sldChg chg="modSp mod">
        <pc:chgData name="Peter Ecclesine (pecclesi)" userId="8026f3ca-466d-45df-ae34-64ba14570b27" providerId="ADAL" clId="{27BB6784-4DDA-4341-B9C5-A499B73E7070}" dt="2022-03-08T14:13:05.370" v="2059" actId="20577"/>
        <pc:sldMkLst>
          <pc:docMk/>
          <pc:sldMk cId="0" sldId="262"/>
        </pc:sldMkLst>
        <pc:spChg chg="mod">
          <ac:chgData name="Peter Ecclesine (pecclesi)" userId="8026f3ca-466d-45df-ae34-64ba14570b27" providerId="ADAL" clId="{27BB6784-4DDA-4341-B9C5-A499B73E7070}" dt="2022-03-08T14:13:05.370" v="2059" actId="20577"/>
          <ac:spMkLst>
            <pc:docMk/>
            <pc:sldMk cId="0" sldId="262"/>
            <ac:spMk id="8" creationId="{00000000-0000-0000-0000-000000000000}"/>
          </ac:spMkLst>
        </pc:spChg>
      </pc:sldChg>
      <pc:sldChg chg="modSp mod">
        <pc:chgData name="Peter Ecclesine (pecclesi)" userId="8026f3ca-466d-45df-ae34-64ba14570b27" providerId="ADAL" clId="{27BB6784-4DDA-4341-B9C5-A499B73E7070}" dt="2022-03-07T21:26:01.653" v="1627" actId="20577"/>
        <pc:sldMkLst>
          <pc:docMk/>
          <pc:sldMk cId="1753890201" sldId="265"/>
        </pc:sldMkLst>
        <pc:spChg chg="mod">
          <ac:chgData name="Peter Ecclesine (pecclesi)" userId="8026f3ca-466d-45df-ae34-64ba14570b27" providerId="ADAL" clId="{27BB6784-4DDA-4341-B9C5-A499B73E7070}" dt="2022-03-07T21:26:01.653" v="1627" actId="20577"/>
          <ac:spMkLst>
            <pc:docMk/>
            <pc:sldMk cId="1753890201" sldId="265"/>
            <ac:spMk id="9218" creationId="{00000000-0000-0000-0000-000000000000}"/>
          </ac:spMkLst>
        </pc:spChg>
      </pc:sldChg>
      <pc:sldChg chg="modSp mod">
        <pc:chgData name="Peter Ecclesine (pecclesi)" userId="8026f3ca-466d-45df-ae34-64ba14570b27" providerId="ADAL" clId="{27BB6784-4DDA-4341-B9C5-A499B73E7070}" dt="2022-03-07T21:26:47.938" v="1651" actId="20577"/>
        <pc:sldMkLst>
          <pc:docMk/>
          <pc:sldMk cId="2345770568" sldId="266"/>
        </pc:sldMkLst>
        <pc:spChg chg="mod">
          <ac:chgData name="Peter Ecclesine (pecclesi)" userId="8026f3ca-466d-45df-ae34-64ba14570b27" providerId="ADAL" clId="{27BB6784-4DDA-4341-B9C5-A499B73E7070}" dt="2022-03-07T21:26:47.938" v="1651" actId="20577"/>
          <ac:spMkLst>
            <pc:docMk/>
            <pc:sldMk cId="2345770568" sldId="266"/>
            <ac:spMk id="9218" creationId="{00000000-0000-0000-0000-000000000000}"/>
          </ac:spMkLst>
        </pc:spChg>
      </pc:sldChg>
      <pc:sldChg chg="modSp mod">
        <pc:chgData name="Peter Ecclesine (pecclesi)" userId="8026f3ca-466d-45df-ae34-64ba14570b27" providerId="ADAL" clId="{27BB6784-4DDA-4341-B9C5-A499B73E7070}" dt="2022-03-14T14:03:15.613" v="2062" actId="20577"/>
        <pc:sldMkLst>
          <pc:docMk/>
          <pc:sldMk cId="8243437" sldId="267"/>
        </pc:sldMkLst>
        <pc:spChg chg="mod">
          <ac:chgData name="Peter Ecclesine (pecclesi)" userId="8026f3ca-466d-45df-ae34-64ba14570b27" providerId="ADAL" clId="{27BB6784-4DDA-4341-B9C5-A499B73E7070}" dt="2022-03-14T14:03:15.613" v="2062" actId="20577"/>
          <ac:spMkLst>
            <pc:docMk/>
            <pc:sldMk cId="8243437" sldId="267"/>
            <ac:spMk id="9218" creationId="{00000000-0000-0000-0000-000000000000}"/>
          </ac:spMkLst>
        </pc:spChg>
      </pc:sldChg>
      <pc:sldChg chg="modSp mod">
        <pc:chgData name="Peter Ecclesine (pecclesi)" userId="8026f3ca-466d-45df-ae34-64ba14570b27" providerId="ADAL" clId="{27BB6784-4DDA-4341-B9C5-A499B73E7070}" dt="2022-03-07T21:38:23.844" v="1710" actId="20577"/>
        <pc:sldMkLst>
          <pc:docMk/>
          <pc:sldMk cId="3096812942" sldId="269"/>
        </pc:sldMkLst>
        <pc:spChg chg="mod">
          <ac:chgData name="Peter Ecclesine (pecclesi)" userId="8026f3ca-466d-45df-ae34-64ba14570b27" providerId="ADAL" clId="{27BB6784-4DDA-4341-B9C5-A499B73E7070}" dt="2022-03-07T21:38:23.844" v="1710" actId="20577"/>
          <ac:spMkLst>
            <pc:docMk/>
            <pc:sldMk cId="3096812942" sldId="269"/>
            <ac:spMk id="9218" creationId="{00000000-0000-0000-0000-000000000000}"/>
          </ac:spMkLst>
        </pc:spChg>
      </pc:sldChg>
      <pc:sldChg chg="modSp mod">
        <pc:chgData name="Peter Ecclesine (pecclesi)" userId="8026f3ca-466d-45df-ae34-64ba14570b27" providerId="ADAL" clId="{27BB6784-4DDA-4341-B9C5-A499B73E7070}" dt="2022-03-07T22:21:30.958" v="1882" actId="20577"/>
        <pc:sldMkLst>
          <pc:docMk/>
          <pc:sldMk cId="3308389912" sldId="270"/>
        </pc:sldMkLst>
        <pc:spChg chg="mod">
          <ac:chgData name="Peter Ecclesine (pecclesi)" userId="8026f3ca-466d-45df-ae34-64ba14570b27" providerId="ADAL" clId="{27BB6784-4DDA-4341-B9C5-A499B73E7070}" dt="2022-03-07T22:21:30.958" v="1882" actId="20577"/>
          <ac:spMkLst>
            <pc:docMk/>
            <pc:sldMk cId="3308389912" sldId="270"/>
            <ac:spMk id="9218" creationId="{00000000-0000-0000-0000-000000000000}"/>
          </ac:spMkLst>
        </pc:spChg>
      </pc:sldChg>
      <pc:sldChg chg="modSp mod">
        <pc:chgData name="Peter Ecclesine (pecclesi)" userId="8026f3ca-466d-45df-ae34-64ba14570b27" providerId="ADAL" clId="{27BB6784-4DDA-4341-B9C5-A499B73E7070}" dt="2022-03-07T22:23:43.602" v="1986" actId="6549"/>
        <pc:sldMkLst>
          <pc:docMk/>
          <pc:sldMk cId="1667763422" sldId="278"/>
        </pc:sldMkLst>
        <pc:spChg chg="mod">
          <ac:chgData name="Peter Ecclesine (pecclesi)" userId="8026f3ca-466d-45df-ae34-64ba14570b27" providerId="ADAL" clId="{27BB6784-4DDA-4341-B9C5-A499B73E7070}" dt="2022-03-07T22:23:43.602" v="1986" actId="6549"/>
          <ac:spMkLst>
            <pc:docMk/>
            <pc:sldMk cId="1667763422" sldId="278"/>
            <ac:spMk id="9218" creationId="{00000000-0000-0000-0000-000000000000}"/>
          </ac:spMkLst>
        </pc:spChg>
      </pc:sldChg>
      <pc:sldChg chg="modSp mod">
        <pc:chgData name="Peter Ecclesine (pecclesi)" userId="8026f3ca-466d-45df-ae34-64ba14570b27" providerId="ADAL" clId="{27BB6784-4DDA-4341-B9C5-A499B73E7070}" dt="2022-03-07T22:30:37.462" v="1999" actId="113"/>
        <pc:sldMkLst>
          <pc:docMk/>
          <pc:sldMk cId="1372385444" sldId="281"/>
        </pc:sldMkLst>
        <pc:spChg chg="mod">
          <ac:chgData name="Peter Ecclesine (pecclesi)" userId="8026f3ca-466d-45df-ae34-64ba14570b27" providerId="ADAL" clId="{27BB6784-4DDA-4341-B9C5-A499B73E7070}" dt="2022-03-07T22:30:37.462" v="1999" actId="113"/>
          <ac:spMkLst>
            <pc:docMk/>
            <pc:sldMk cId="1372385444" sldId="281"/>
            <ac:spMk id="9218" creationId="{00000000-0000-0000-0000-000000000000}"/>
          </ac:spMkLst>
        </pc:spChg>
      </pc:sldChg>
      <pc:sldChg chg="modSp mod">
        <pc:chgData name="Peter Ecclesine (pecclesi)" userId="8026f3ca-466d-45df-ae34-64ba14570b27" providerId="ADAL" clId="{27BB6784-4DDA-4341-B9C5-A499B73E7070}" dt="2022-03-14T14:17:25.402" v="2109" actId="14734"/>
        <pc:sldMkLst>
          <pc:docMk/>
          <pc:sldMk cId="3884957953" sldId="282"/>
        </pc:sldMkLst>
        <pc:graphicFrameChg chg="mod modGraphic">
          <ac:chgData name="Peter Ecclesine (pecclesi)" userId="8026f3ca-466d-45df-ae34-64ba14570b27" providerId="ADAL" clId="{27BB6784-4DDA-4341-B9C5-A499B73E7070}" dt="2022-03-14T14:17:25.402" v="2109" actId="14734"/>
          <ac:graphicFrameMkLst>
            <pc:docMk/>
            <pc:sldMk cId="3884957953" sldId="282"/>
            <ac:graphicFrameMk id="10" creationId="{00000000-0000-0000-0000-000000000000}"/>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47019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01635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62093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43098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565611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10078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982616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9674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166013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789942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7237595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33120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87406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380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2844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910835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3252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64939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dirty="0"/>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fld id="{18043E34-304F-4A15-95D8-3E13B565C04D}" type="datetimeFigureOut">
              <a:rPr lang="en-US" smtClean="0"/>
              <a:t>3/14/2022</a:t>
            </a:fld>
            <a:endParaRPr lang="en-US"/>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2022</a:t>
            </a:r>
            <a:endParaRPr lang="en-GB"/>
          </a:p>
        </p:txBody>
      </p:sp>
      <p:sp>
        <p:nvSpPr>
          <p:cNvPr id="6" name="Footer Placeholder 5"/>
          <p:cNvSpPr>
            <a:spLocks noGrp="1"/>
          </p:cNvSpPr>
          <p:nvPr>
            <p:ph type="ftr" idx="11"/>
          </p:nvPr>
        </p:nvSpPr>
        <p:spPr/>
        <p:txBody>
          <a:bodyPr/>
          <a:lstStyle>
            <a:lvl1pPr>
              <a:defRPr/>
            </a:lvl1pPr>
          </a:lstStyle>
          <a:p>
            <a:r>
              <a:rPr lang="en-GB"/>
              <a:t>Peter Ecclesine (Cisco Systems)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Peter Ecclesine (Cisco Systems)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2022</a:t>
            </a:r>
            <a:endParaRPr lang="en-GB"/>
          </a:p>
        </p:txBody>
      </p:sp>
      <p:sp>
        <p:nvSpPr>
          <p:cNvPr id="4" name="Footer Placeholder 3"/>
          <p:cNvSpPr>
            <a:spLocks noGrp="1"/>
          </p:cNvSpPr>
          <p:nvPr>
            <p:ph type="ftr" idx="11"/>
          </p:nvPr>
        </p:nvSpPr>
        <p:spPr/>
        <p:txBody>
          <a:bodyPr/>
          <a:lstStyle>
            <a:lvl1pPr>
              <a:defRPr/>
            </a:lvl1pPr>
          </a:lstStyle>
          <a:p>
            <a:r>
              <a:rPr lang="en-GB"/>
              <a:t>Peter Ecclesine (Cisco Systems)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2022</a:t>
            </a:r>
            <a:endParaRPr lang="en-GB"/>
          </a:p>
        </p:txBody>
      </p:sp>
      <p:sp>
        <p:nvSpPr>
          <p:cNvPr id="3" name="Footer Placeholder 2"/>
          <p:cNvSpPr>
            <a:spLocks noGrp="1"/>
          </p:cNvSpPr>
          <p:nvPr>
            <p:ph type="ftr" idx="11"/>
          </p:nvPr>
        </p:nvSpPr>
        <p:spPr/>
        <p:txBody>
          <a:bodyPr/>
          <a:lstStyle>
            <a:lvl1pPr>
              <a:defRPr/>
            </a:lvl1pPr>
          </a:lstStyle>
          <a:p>
            <a:r>
              <a:rPr lang="en-GB"/>
              <a:t>Peter Ecclesine (Cisco Systems)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2022</a:t>
            </a:r>
            <a:endParaRPr lang="en-GB"/>
          </a:p>
        </p:txBody>
      </p:sp>
      <p:sp>
        <p:nvSpPr>
          <p:cNvPr id="5" name="Footer Placeholder 4"/>
          <p:cNvSpPr>
            <a:spLocks noGrp="1"/>
          </p:cNvSpPr>
          <p:nvPr>
            <p:ph type="ftr" idx="11"/>
          </p:nvPr>
        </p:nvSpPr>
        <p:spPr/>
        <p:txBody>
          <a:bodyPr/>
          <a:lstStyle>
            <a:lvl1pPr>
              <a:defRPr/>
            </a:lvl1pPr>
          </a:lstStyle>
          <a:p>
            <a:r>
              <a:rPr lang="en-GB"/>
              <a:t>Peter Ecclesine (Cisco Systems)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2022</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Peter Ecclesine (Cisco Systems)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802.11-22/0280r1</a:t>
            </a:r>
          </a:p>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43E34-304F-4A15-95D8-3E13B565C04D}" type="datetimeFigureOut">
              <a:rPr lang="en-US" smtClean="0"/>
              <a:t>3/14/2022</a:t>
            </a:fld>
            <a:endParaRPr lang="en-US"/>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1/11-11-0270-60-0000-ana-database.x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StatusCodes" TargetMode="External"/><Relationship Id="rId3" Type="http://schemas.openxmlformats.org/officeDocument/2006/relationships/hyperlink" Target="dot11StationConfigEntry" TargetMode="External"/><Relationship Id="rId7" Type="http://schemas.openxmlformats.org/officeDocument/2006/relationships/hyperlink" Target="TGbe" TargetMode="External"/><Relationship Id="rId2" Type="http://schemas.openxmlformats.org/officeDocument/2006/relationships/hyperlink" Target="TGbd" TargetMode="External"/><Relationship Id="rId1" Type="http://schemas.openxmlformats.org/officeDocument/2006/relationships/slideLayout" Target="../slideLayouts/slideLayout6.xml"/><Relationship Id="rId6" Type="http://schemas.openxmlformats.org/officeDocument/2006/relationships/hyperlink" Target="dot11Compliances" TargetMode="External"/><Relationship Id="rId11" Type="http://schemas.openxmlformats.org/officeDocument/2006/relationships/hyperlink" Target="TGaz" TargetMode="External"/><Relationship Id="rId5" Type="http://schemas.openxmlformats.org/officeDocument/2006/relationships/hyperlink" Target="dot11Groups" TargetMode="External"/><Relationship Id="rId10" Type="http://schemas.openxmlformats.org/officeDocument/2006/relationships/hyperlink" Target="Extended_RSN_Capabilities" TargetMode="External"/><Relationship Id="rId4" Type="http://schemas.openxmlformats.org/officeDocument/2006/relationships/hyperlink" Target="dot11phy" TargetMode="External"/><Relationship Id="rId9" Type="http://schemas.openxmlformats.org/officeDocument/2006/relationships/hyperlink" Target="TGm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1/11-11-0875-04-0000-editor-s-guid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imeetcentral.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mailto:edward.ks.au@huawei.com" TargetMode="External"/><Relationship Id="rId13" Type="http://schemas.openxmlformats.org/officeDocument/2006/relationships/hyperlink" Target="mailto:Ping.FANG@huawei.com" TargetMode="External"/><Relationship Id="rId1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adrian.p.stephens@ieee.org" TargetMode="External"/><Relationship Id="rId12" Type="http://schemas.openxmlformats.org/officeDocument/2006/relationships/hyperlink" Target="mailto:LRA@tiac.net" TargetMode="External"/><Relationship Id="rId17" Type="http://schemas.openxmlformats.org/officeDocument/2006/relationships/hyperlink" Target="mailto:ddrgal@gmail.com" TargetMode="External"/><Relationship Id="rId2" Type="http://schemas.openxmlformats.org/officeDocument/2006/relationships/hyperlink" Target="mailto:alex.ashley@hotmail.co.uk" TargetMode="External"/><Relationship Id="rId16" Type="http://schemas.openxmlformats.org/officeDocument/2006/relationships/hyperlink" Target="mailto:d3e3e3@gmail.com" TargetMode="External"/><Relationship Id="rId1" Type="http://schemas.openxmlformats.org/officeDocument/2006/relationships/slideLayout" Target="../slideLayouts/slideLayout2.xml"/><Relationship Id="rId6" Type="http://schemas.openxmlformats.org/officeDocument/2006/relationships/hyperlink" Target="mailto:petere@ieee.org" TargetMode="External"/><Relationship Id="rId11" Type="http://schemas.openxmlformats.org/officeDocument/2006/relationships/hyperlink" Target="mailto:aasterja@qti.qualcomm.com" TargetMode="External"/><Relationship Id="rId5" Type="http://schemas.openxmlformats.org/officeDocument/2006/relationships/hyperlink" Target="mailto:henry@LOGOUT.COM" TargetMode="External"/><Relationship Id="rId15" Type="http://schemas.openxmlformats.org/officeDocument/2006/relationships/hyperlink" Target="mailto:shiwenhe@seu.edu.cn" TargetMode="External"/><Relationship Id="rId10" Type="http://schemas.openxmlformats.org/officeDocument/2006/relationships/hyperlink" Target="mailto:yongho.seok@gmail.com" TargetMode="External"/><Relationship Id="rId19" Type="http://schemas.openxmlformats.org/officeDocument/2006/relationships/hyperlink" Target="mailto:bahareh.sagedhi@intel.com" TargetMode="External"/><Relationship Id="rId4" Type="http://schemas.openxmlformats.org/officeDocument/2006/relationships/hyperlink" Target="mailto:carlos.cordeiro@intel.com" TargetMode="External"/><Relationship Id="rId9" Type="http://schemas.openxmlformats.org/officeDocument/2006/relationships/hyperlink" Target="mailto:emily.h.qi@intel.com" TargetMode="External"/><Relationship Id="rId14" Type="http://schemas.openxmlformats.org/officeDocument/2006/relationships/hyperlink" Target="mailto:jiamin.chen@mail01.huawei.com"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1/11-11-1149-52-0000-draft-number-alignment-tool.xlsx"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1/11-21-0789-00-0000-captialization-topic.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mailto:harrybims@me.com" TargetMode="External"/><Relationship Id="rId13"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volker.jungnickel@hhi.fraunhofer.de" TargetMode="External"/><Relationship Id="rId12" Type="http://schemas.openxmlformats.org/officeDocument/2006/relationships/hyperlink" Target="mailto:claudiodasilva@fb.co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mailto:chaochun.wang@mediatek.com" TargetMode="External"/><Relationship Id="rId11" Type="http://schemas.openxmlformats.org/officeDocument/2006/relationships/hyperlink" Target="mailto:edward.ks.au@gmail.com" TargetMode="External"/><Relationship Id="rId5" Type="http://schemas.openxmlformats.org/officeDocument/2006/relationships/hyperlink" Target="mailto:RoyWant@google.com" TargetMode="External"/><Relationship Id="rId10" Type="http://schemas.openxmlformats.org/officeDocument/2006/relationships/hyperlink" Target="mailto:Yujin.Noh@senscomm.com" TargetMode="External"/><Relationship Id="rId4" Type="http://schemas.openxmlformats.org/officeDocument/2006/relationships/hyperlink" Target="mailto:petere@ieee.org" TargetMode="External"/><Relationship Id="rId9" Type="http://schemas.openxmlformats.org/officeDocument/2006/relationships/hyperlink" Target="mailto:carol@ansley.com" TargetMode="External"/><Relationship Id="rId14" Type="http://schemas.openxmlformats.org/officeDocument/2006/relationships/hyperlink" Target="mailto:emily.h.qi@intel.com"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Robert.Stacey@intel.co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(March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2022-03-14</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dirty="0"/>
              <a:t>Peter Ecclesine (Cisco Systems)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762794483"/>
              </p:ext>
            </p:extLst>
          </p:nvPr>
        </p:nvGraphicFramePr>
        <p:xfrm>
          <a:off x="993775" y="2436813"/>
          <a:ext cx="10123488" cy="2460625"/>
        </p:xfrm>
        <a:graphic>
          <a:graphicData uri="http://schemas.openxmlformats.org/presentationml/2006/ole">
            <mc:AlternateContent xmlns:mc="http://schemas.openxmlformats.org/markup-compatibility/2006">
              <mc:Choice xmlns:v="urn:schemas-microsoft-com:vml" Requires="v">
                <p:oleObj name="Document" r:id="rId3" imgW="10439485" imgH="2546686" progId="Word.Document.8">
                  <p:embed/>
                </p:oleObj>
              </mc:Choice>
              <mc:Fallback>
                <p:oleObj name="Document" r:id="rId3" imgW="10439485" imgH="2546686" progId="Word.Document.8">
                  <p:embed/>
                  <p:pic>
                    <p:nvPicPr>
                      <p:cNvPr id="3075" name="Object 3"/>
                      <p:cNvPicPr>
                        <a:picLocks noChangeAspect="1" noChangeArrowheads="1"/>
                      </p:cNvPicPr>
                      <p:nvPr/>
                    </p:nvPicPr>
                    <p:blipFill>
                      <a:blip r:embed="rId4"/>
                      <a:srcRect/>
                      <a:stretch>
                        <a:fillRect/>
                      </a:stretch>
                    </p:blipFill>
                    <p:spPr bwMode="auto">
                      <a:xfrm>
                        <a:off x="993775" y="2436813"/>
                        <a:ext cx="10123488" cy="24606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causes some changes to the draft, so the report is done after the editing is done. </a:t>
            </a:r>
          </a:p>
          <a:p>
            <a:r>
              <a:rPr lang="en-US" sz="1400" dirty="0" err="1"/>
              <a:t>REVmd</a:t>
            </a:r>
            <a:r>
              <a:rPr lang="en-US" sz="1400" dirty="0"/>
              <a:t> on Draft 2.1 was started out of February 2019 (Robert Stacey, Joseph Levy, Carol Ansley, Menzo Wentink, </a:t>
            </a:r>
            <a:r>
              <a:rPr lang="en-US" sz="1400" dirty="0" err="1"/>
              <a:t>Bahar</a:t>
            </a:r>
            <a:r>
              <a:rPr lang="en-US" sz="1400" dirty="0"/>
              <a:t> Sadeghi, Mark Hamilton, Yongho Seok, Emily Qi, Edward Au, Peter Ecclesine) 19/260r15 – IEEE SA staff - mixing normative and informative, see 19/1444r4 MDR complete</a:t>
            </a:r>
          </a:p>
          <a:p>
            <a:r>
              <a:rPr lang="en-US" sz="1400" dirty="0"/>
              <a:t>P802.11ay was started on D3.1 out of March 2019 (Robert Stacey, Solomon </a:t>
            </a:r>
            <a:r>
              <a:rPr lang="en-US" sz="1400" dirty="0" err="1"/>
              <a:t>Trainin</a:t>
            </a:r>
            <a:r>
              <a:rPr lang="en-US" sz="1400" dirty="0"/>
              <a:t>, Edward Au, Emily Qi, Yongho Seok, Peter Ecclesine) 19/681r6 MDR complete</a:t>
            </a:r>
          </a:p>
          <a:p>
            <a:r>
              <a:rPr lang="en-US" sz="1400" dirty="0"/>
              <a:t>P802.11ax was started on D4.1 out of May 2019 (Robert Stacey, Edward Au, Yongho Seok, Naveen Kakani, Perry </a:t>
            </a:r>
            <a:r>
              <a:rPr lang="en-US" sz="1400" dirty="0" err="1"/>
              <a:t>Correll</a:t>
            </a:r>
            <a:r>
              <a:rPr lang="en-US" sz="1400" dirty="0"/>
              <a:t>, Peter Ecclesine, Po-Kai Huang) 19/1015r4 MDR complete</a:t>
            </a:r>
          </a:p>
          <a:p>
            <a:r>
              <a:rPr lang="en-US" sz="1400" dirty="0"/>
              <a:t>P802.11ba was started on D4.0 out of September 2019 (Robert Stacey, Po-Kai Huang, </a:t>
            </a:r>
            <a:r>
              <a:rPr lang="en-US" sz="1400" dirty="0" err="1"/>
              <a:t>Rojan</a:t>
            </a:r>
            <a:r>
              <a:rPr lang="en-US" sz="1400" dirty="0"/>
              <a:t> </a:t>
            </a:r>
            <a:r>
              <a:rPr lang="en-US" sz="1400" dirty="0" err="1"/>
              <a:t>Chitrakar</a:t>
            </a:r>
            <a:r>
              <a:rPr lang="en-US" sz="1400" dirty="0"/>
              <a:t>, </a:t>
            </a:r>
            <a:r>
              <a:rPr lang="en-US" sz="1400" dirty="0" err="1"/>
              <a:t>Yunsong</a:t>
            </a:r>
            <a:r>
              <a:rPr lang="en-US" sz="1400" dirty="0"/>
              <a:t> Yang, </a:t>
            </a:r>
            <a:r>
              <a:rPr lang="en-US" sz="1400" dirty="0" err="1"/>
              <a:t>Yongho</a:t>
            </a:r>
            <a:r>
              <a:rPr lang="en-US" sz="1400" dirty="0"/>
              <a:t> Seok, Mark Hamilton ) 19/176</a:t>
            </a:r>
            <a:r>
              <a:rPr lang="en-US" sz="1400" dirty="0">
                <a:solidFill>
                  <a:schemeClr val="tx1"/>
                </a:solidFill>
              </a:rPr>
              <a:t>5r6 </a:t>
            </a:r>
            <a:r>
              <a:rPr lang="en-US" sz="1400" dirty="0"/>
              <a:t>MDR complete</a:t>
            </a:r>
          </a:p>
          <a:p>
            <a:r>
              <a:rPr lang="en-US" sz="1400" dirty="0"/>
              <a:t>P802.11az was started on D3.0 out of January 2021 (Robert Stacey,  Emily Qi, Edward Au, Carol Ansley, Peter Ecclesine, Yongho Seok, Mark Hamilton) </a:t>
            </a:r>
            <a:r>
              <a:rPr lang="en-US" sz="1400" dirty="0">
                <a:solidFill>
                  <a:schemeClr val="tx1"/>
                </a:solidFill>
              </a:rPr>
              <a:t>21/0329r7 July 15, 2021 MDR complete</a:t>
            </a:r>
          </a:p>
          <a:p>
            <a:r>
              <a:rPr lang="en-US" sz="1800" dirty="0"/>
              <a:t>P802.11bd was started on D3.0 out of November 2021 (Robert Stacey, Emily Qi, Peter Ecclesine, Joseph Levy, Edward Au, Carol Ansley, Yongho Seok, </a:t>
            </a:r>
            <a:r>
              <a:rPr lang="en-US" sz="1800" dirty="0" err="1"/>
              <a:t>Yujin</a:t>
            </a:r>
            <a:r>
              <a:rPr lang="en-US" sz="1800" dirty="0"/>
              <a:t> Noh). Reviewed MDR Report 11-22/0021r12. There was a final MDR meeting in the Editors meeting to  allow the TG to know what all the MDR changes are. </a:t>
            </a:r>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0968129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9B42F-568D-4A28-A05F-BF78B047AADC}"/>
              </a:ext>
            </a:extLst>
          </p:cNvPr>
          <p:cNvSpPr>
            <a:spLocks noGrp="1"/>
          </p:cNvSpPr>
          <p:nvPr>
            <p:ph type="title"/>
          </p:nvPr>
        </p:nvSpPr>
        <p:spPr/>
        <p:txBody>
          <a:bodyPr/>
          <a:lstStyle/>
          <a:p>
            <a:r>
              <a:rPr lang="en-US" dirty="0"/>
              <a:t>WG Style Guide, 11be and </a:t>
            </a:r>
            <a:r>
              <a:rPr lang="en-US" dirty="0" err="1"/>
              <a:t>REVme</a:t>
            </a:r>
            <a:r>
              <a:rPr lang="en-US" dirty="0"/>
              <a:t> practice</a:t>
            </a:r>
          </a:p>
        </p:txBody>
      </p:sp>
      <p:sp>
        <p:nvSpPr>
          <p:cNvPr id="3" name="Content Placeholder 2">
            <a:extLst>
              <a:ext uri="{FF2B5EF4-FFF2-40B4-BE49-F238E27FC236}">
                <a16:creationId xmlns:a16="http://schemas.microsoft.com/office/drawing/2014/main" id="{9E8181F9-FE4E-4B5B-A2BC-D06A058731DB}"/>
              </a:ext>
            </a:extLst>
          </p:cNvPr>
          <p:cNvSpPr>
            <a:spLocks noGrp="1"/>
          </p:cNvSpPr>
          <p:nvPr>
            <p:ph idx="1"/>
          </p:nvPr>
        </p:nvSpPr>
        <p:spPr/>
        <p:txBody>
          <a:bodyPr/>
          <a:lstStyle/>
          <a:p>
            <a:pPr marL="0" marR="0">
              <a:spcBef>
                <a:spcPts val="0"/>
              </a:spcBef>
              <a:spcAft>
                <a:spcPts val="0"/>
              </a:spcAft>
            </a:pPr>
            <a:r>
              <a:rPr lang="en-US" sz="1800" dirty="0">
                <a:solidFill>
                  <a:schemeClr val="tx1"/>
                </a:solidFill>
                <a:effectLst/>
                <a:ea typeface="Times New Roman" panose="02020603050405020304" pitchFamily="18" charset="0"/>
              </a:rPr>
              <a:t>Topics – ANA assignments. </a:t>
            </a:r>
            <a:r>
              <a:rPr lang="en-US" sz="1800" dirty="0">
                <a:solidFill>
                  <a:schemeClr val="tx1"/>
                </a:solidFill>
                <a:ea typeface="Times New Roman" panose="02020603050405020304" pitchFamily="18" charset="0"/>
              </a:rPr>
              <a:t>In October we detected a duplicated assignment. </a:t>
            </a:r>
          </a:p>
          <a:p>
            <a:pPr marL="0" marR="0">
              <a:spcBef>
                <a:spcPts val="0"/>
              </a:spcBef>
              <a:spcAft>
                <a:spcPts val="0"/>
              </a:spcAft>
            </a:pPr>
            <a:endParaRPr lang="en-US" sz="1800" dirty="0">
              <a:solidFill>
                <a:schemeClr val="tx1"/>
              </a:solidFill>
              <a:effectLst/>
              <a:ea typeface="Times New Roman" panose="02020603050405020304" pitchFamily="18" charset="0"/>
            </a:endParaRPr>
          </a:p>
          <a:p>
            <a:pPr marL="0" marR="0">
              <a:spcBef>
                <a:spcPts val="0"/>
              </a:spcBef>
              <a:spcAft>
                <a:spcPts val="0"/>
              </a:spcAft>
            </a:pPr>
            <a:r>
              <a:rPr lang="en-US" sz="1800" dirty="0">
                <a:solidFill>
                  <a:schemeClr val="tx1"/>
                </a:solidFill>
                <a:ea typeface="Times New Roman" panose="02020603050405020304" pitchFamily="18" charset="0"/>
              </a:rPr>
              <a:t>   Always include the latest ANA assignments in Editors meeting on an ANA slide. </a:t>
            </a:r>
            <a:endParaRPr lang="en-US" sz="1800" dirty="0">
              <a:solidFill>
                <a:schemeClr val="tx1"/>
              </a:solidFill>
              <a:effectLst/>
              <a:ea typeface="Times New Roman" panose="02020603050405020304" pitchFamily="18" charset="0"/>
            </a:endParaRPr>
          </a:p>
          <a:p>
            <a:r>
              <a:rPr lang="en-US" dirty="0"/>
              <a:t>  </a:t>
            </a:r>
            <a:r>
              <a:rPr lang="en-US" sz="1800" dirty="0"/>
              <a:t>Request every meeting there is an Editor’s review of latest ANA assignments. </a:t>
            </a:r>
          </a:p>
          <a:p>
            <a:r>
              <a:rPr lang="en-US" sz="1800" dirty="0"/>
              <a:t>   </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rPr>
              <a:t>A new revision of the ANA database is available: </a:t>
            </a:r>
            <a:r>
              <a:rPr kumimoji="0" lang="en-US" altLang="en-US" sz="1800" b="0" i="0" u="none" strike="noStrike" cap="none" normalizeH="0" baseline="0" dirty="0">
                <a:ln>
                  <a:noFill/>
                </a:ln>
                <a:solidFill>
                  <a:schemeClr val="tx1"/>
                </a:solidFill>
                <a:effectLst/>
                <a:latin typeface="Arial" panose="020B0604020202020204" pitchFamily="34" charset="0"/>
                <a:ea typeface="Calibri" panose="020F0502020204030204" pitchFamily="34" charset="0"/>
                <a:hlinkClick r:id="rId2"/>
              </a:rPr>
              <a:t>https://mentor.ieee.org/802.11/dcn/11/11-11-0270-60-0000-ana-database.xls</a:t>
            </a:r>
            <a:endParaRPr kumimoji="0" lang="en-US" altLang="en-US" sz="3200" b="0" i="0" u="none" strike="noStrike" cap="none" normalizeH="0" baseline="0" dirty="0">
              <a:ln>
                <a:noFill/>
              </a:ln>
              <a:solidFill>
                <a:schemeClr val="tx1"/>
              </a:solidFill>
              <a:effectLst/>
              <a:latin typeface="Arial" panose="020B0604020202020204" pitchFamily="34" charset="0"/>
            </a:endParaRPr>
          </a:p>
          <a:p>
            <a:r>
              <a:rPr lang="en-US" sz="1800" dirty="0"/>
              <a:t>   Changes since January 2022:</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0" i="0" u="none" strike="noStrike" cap="none" normalizeH="0" baseline="0" dirty="0">
                <a:ln>
                  <a:noFill/>
                </a:ln>
                <a:solidFill>
                  <a:schemeClr val="tx1"/>
                </a:solidFill>
                <a:effectLst/>
                <a:latin typeface="Arial" panose="020B060402020202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TGbd</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updates to MIB related to MDR</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0" dirty="0">
                <a:solidFill>
                  <a:schemeClr val="tx1"/>
                </a:solidFill>
                <a:latin typeface="Arial" panose="020B0604020202020204" pitchFamily="34" charset="0"/>
                <a:ea typeface="Calibri" panose="020F050202020403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TGbe</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allocated Status Codes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0" dirty="0">
                <a:solidFill>
                  <a:schemeClr val="tx1"/>
                </a:solidFill>
                <a:latin typeface="Arial" panose="020B0604020202020204" pitchFamily="34" charset="0"/>
                <a:ea typeface="Calibri" panose="020F050202020403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TGme</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PBAC in Extended RSN Capabilities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b="0" dirty="0">
                <a:solidFill>
                  <a:schemeClr val="tx1"/>
                </a:solidFill>
                <a:latin typeface="Arial" panose="020B0604020202020204" pitchFamily="34" charset="0"/>
                <a:ea typeface="Calibri" panose="020F0502020204030204" pitchFamily="34" charset="0"/>
              </a:rPr>
              <a:t>	</a:t>
            </a:r>
            <a:r>
              <a:rPr kumimoji="0" lang="en-US" altLang="en-US" sz="1800" b="0" i="0"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TGaz</a:t>
            </a:r>
            <a:r>
              <a:rPr kumimoji="0" lang="en-US" altLang="en-US" sz="18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allocated Status Codes</a:t>
            </a:r>
            <a:endParaRPr kumimoji="0" lang="en-US" altLang="en-US" sz="1100" b="0" i="0" u="none" strike="noStrike" cap="none" normalizeH="0" baseline="0" dirty="0">
              <a:ln>
                <a:noFill/>
              </a:ln>
              <a:solidFill>
                <a:schemeClr val="tx1"/>
              </a:solidFill>
              <a:effectLst/>
              <a:latin typeface="Arial" panose="020B0604020202020204" pitchFamily="34" charset="0"/>
            </a:endParaRPr>
          </a:p>
          <a:p>
            <a:endParaRPr lang="en-US" sz="1800" dirty="0"/>
          </a:p>
        </p:txBody>
      </p:sp>
      <p:sp>
        <p:nvSpPr>
          <p:cNvPr id="4" name="Slide Number Placeholder 3">
            <a:extLst>
              <a:ext uri="{FF2B5EF4-FFF2-40B4-BE49-F238E27FC236}">
                <a16:creationId xmlns:a16="http://schemas.microsoft.com/office/drawing/2014/main" id="{F86D4923-0F53-4009-81E1-26DA9805D96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FEE844F-B623-4838-848F-8BB61EF800D2}"/>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F5D7199-F3CB-464E-B4CD-604E8BD879AB}"/>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1303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FAE9-1E36-467B-9DC7-4B8F70B1E1A4}"/>
              </a:ext>
            </a:extLst>
          </p:cNvPr>
          <p:cNvSpPr>
            <a:spLocks noGrp="1"/>
          </p:cNvSpPr>
          <p:nvPr>
            <p:ph type="title"/>
          </p:nvPr>
        </p:nvSpPr>
        <p:spPr/>
        <p:txBody>
          <a:bodyPr/>
          <a:lstStyle/>
          <a:p>
            <a:r>
              <a:rPr lang="en-US" dirty="0"/>
              <a:t>ANA assignments to March 3, 2022</a:t>
            </a:r>
          </a:p>
        </p:txBody>
      </p:sp>
      <p:sp>
        <p:nvSpPr>
          <p:cNvPr id="3" name="Date Placeholder 2">
            <a:extLst>
              <a:ext uri="{FF2B5EF4-FFF2-40B4-BE49-F238E27FC236}">
                <a16:creationId xmlns:a16="http://schemas.microsoft.com/office/drawing/2014/main" id="{E54D09A5-B4C2-46EA-81A4-9AE6AF560658}"/>
              </a:ext>
            </a:extLst>
          </p:cNvPr>
          <p:cNvSpPr>
            <a:spLocks noGrp="1"/>
          </p:cNvSpPr>
          <p:nvPr>
            <p:ph type="dt" idx="10"/>
          </p:nvPr>
        </p:nvSpPr>
        <p:spPr/>
        <p:txBody>
          <a:bodyPr/>
          <a:lstStyle/>
          <a:p>
            <a:r>
              <a:rPr lang="en-US"/>
              <a:t>March 2022</a:t>
            </a:r>
            <a:endParaRPr lang="en-GB"/>
          </a:p>
        </p:txBody>
      </p:sp>
      <p:sp>
        <p:nvSpPr>
          <p:cNvPr id="4" name="Footer Placeholder 3">
            <a:extLst>
              <a:ext uri="{FF2B5EF4-FFF2-40B4-BE49-F238E27FC236}">
                <a16:creationId xmlns:a16="http://schemas.microsoft.com/office/drawing/2014/main" id="{11F3DC97-7371-4023-8A53-BA93D8D4D363}"/>
              </a:ext>
            </a:extLst>
          </p:cNvPr>
          <p:cNvSpPr>
            <a:spLocks noGrp="1"/>
          </p:cNvSpPr>
          <p:nvPr>
            <p:ph type="ftr" idx="11"/>
          </p:nvPr>
        </p:nvSpPr>
        <p:spPr/>
        <p:txBody>
          <a:bodyPr/>
          <a:lstStyle/>
          <a:p>
            <a:r>
              <a:rPr lang="en-GB"/>
              <a:t>Peter Ecclesine (Cisco Systems)</a:t>
            </a:r>
          </a:p>
        </p:txBody>
      </p:sp>
      <p:sp>
        <p:nvSpPr>
          <p:cNvPr id="5" name="Slide Number Placeholder 4">
            <a:extLst>
              <a:ext uri="{FF2B5EF4-FFF2-40B4-BE49-F238E27FC236}">
                <a16:creationId xmlns:a16="http://schemas.microsoft.com/office/drawing/2014/main" id="{91ABB8DC-F299-4CEE-B12B-479510F51058}"/>
              </a:ext>
            </a:extLst>
          </p:cNvPr>
          <p:cNvSpPr>
            <a:spLocks noGrp="1"/>
          </p:cNvSpPr>
          <p:nvPr>
            <p:ph type="sldNum" idx="12"/>
          </p:nvPr>
        </p:nvSpPr>
        <p:spPr/>
        <p:txBody>
          <a:bodyPr/>
          <a:lstStyle/>
          <a:p>
            <a:r>
              <a:rPr lang="en-GB"/>
              <a:t>Slide </a:t>
            </a:r>
            <a:fld id="{06B781AF-4CCF-49B0-A572-DE54FBE5D942}" type="slidenum">
              <a:rPr lang="en-GB" smtClean="0"/>
              <a:pPr/>
              <a:t>12</a:t>
            </a:fld>
            <a:endParaRPr lang="en-GB"/>
          </a:p>
        </p:txBody>
      </p:sp>
      <p:graphicFrame>
        <p:nvGraphicFramePr>
          <p:cNvPr id="6" name="Table 5">
            <a:extLst>
              <a:ext uri="{FF2B5EF4-FFF2-40B4-BE49-F238E27FC236}">
                <a16:creationId xmlns:a16="http://schemas.microsoft.com/office/drawing/2014/main" id="{F724B95D-AA94-4A9E-A396-A8B4E45D922D}"/>
              </a:ext>
            </a:extLst>
          </p:cNvPr>
          <p:cNvGraphicFramePr>
            <a:graphicFrameLocks noGrp="1"/>
          </p:cNvGraphicFramePr>
          <p:nvPr/>
        </p:nvGraphicFramePr>
        <p:xfrm>
          <a:off x="1025606" y="1958078"/>
          <a:ext cx="10139200" cy="4131001"/>
        </p:xfrm>
        <a:graphic>
          <a:graphicData uri="http://schemas.openxmlformats.org/drawingml/2006/table">
            <a:tbl>
              <a:tblPr firstRow="1" firstCol="1" bandRow="1">
                <a:tableStyleId>{5C22544A-7EE6-4342-B048-85BDC9FD1C3A}</a:tableStyleId>
              </a:tblPr>
              <a:tblGrid>
                <a:gridCol w="631365">
                  <a:extLst>
                    <a:ext uri="{9D8B030D-6E8A-4147-A177-3AD203B41FA5}">
                      <a16:colId xmlns:a16="http://schemas.microsoft.com/office/drawing/2014/main" val="3035916896"/>
                    </a:ext>
                  </a:extLst>
                </a:gridCol>
                <a:gridCol w="427759">
                  <a:extLst>
                    <a:ext uri="{9D8B030D-6E8A-4147-A177-3AD203B41FA5}">
                      <a16:colId xmlns:a16="http://schemas.microsoft.com/office/drawing/2014/main" val="2321957168"/>
                    </a:ext>
                  </a:extLst>
                </a:gridCol>
                <a:gridCol w="427012">
                  <a:extLst>
                    <a:ext uri="{9D8B030D-6E8A-4147-A177-3AD203B41FA5}">
                      <a16:colId xmlns:a16="http://schemas.microsoft.com/office/drawing/2014/main" val="2245682076"/>
                    </a:ext>
                  </a:extLst>
                </a:gridCol>
                <a:gridCol w="614180">
                  <a:extLst>
                    <a:ext uri="{9D8B030D-6E8A-4147-A177-3AD203B41FA5}">
                      <a16:colId xmlns:a16="http://schemas.microsoft.com/office/drawing/2014/main" val="114094439"/>
                    </a:ext>
                  </a:extLst>
                </a:gridCol>
                <a:gridCol w="497620">
                  <a:extLst>
                    <a:ext uri="{9D8B030D-6E8A-4147-A177-3AD203B41FA5}">
                      <a16:colId xmlns:a16="http://schemas.microsoft.com/office/drawing/2014/main" val="597310897"/>
                    </a:ext>
                  </a:extLst>
                </a:gridCol>
                <a:gridCol w="1223877">
                  <a:extLst>
                    <a:ext uri="{9D8B030D-6E8A-4147-A177-3AD203B41FA5}">
                      <a16:colId xmlns:a16="http://schemas.microsoft.com/office/drawing/2014/main" val="2034268460"/>
                    </a:ext>
                  </a:extLst>
                </a:gridCol>
                <a:gridCol w="799854">
                  <a:extLst>
                    <a:ext uri="{9D8B030D-6E8A-4147-A177-3AD203B41FA5}">
                      <a16:colId xmlns:a16="http://schemas.microsoft.com/office/drawing/2014/main" val="2425676410"/>
                    </a:ext>
                  </a:extLst>
                </a:gridCol>
                <a:gridCol w="619784">
                  <a:extLst>
                    <a:ext uri="{9D8B030D-6E8A-4147-A177-3AD203B41FA5}">
                      <a16:colId xmlns:a16="http://schemas.microsoft.com/office/drawing/2014/main" val="3894417669"/>
                    </a:ext>
                  </a:extLst>
                </a:gridCol>
                <a:gridCol w="614180">
                  <a:extLst>
                    <a:ext uri="{9D8B030D-6E8A-4147-A177-3AD203B41FA5}">
                      <a16:colId xmlns:a16="http://schemas.microsoft.com/office/drawing/2014/main" val="374033723"/>
                    </a:ext>
                  </a:extLst>
                </a:gridCol>
                <a:gridCol w="1548152">
                  <a:extLst>
                    <a:ext uri="{9D8B030D-6E8A-4147-A177-3AD203B41FA5}">
                      <a16:colId xmlns:a16="http://schemas.microsoft.com/office/drawing/2014/main" val="2746615134"/>
                    </a:ext>
                  </a:extLst>
                </a:gridCol>
                <a:gridCol w="420661">
                  <a:extLst>
                    <a:ext uri="{9D8B030D-6E8A-4147-A177-3AD203B41FA5}">
                      <a16:colId xmlns:a16="http://schemas.microsoft.com/office/drawing/2014/main" val="714766966"/>
                    </a:ext>
                  </a:extLst>
                </a:gridCol>
                <a:gridCol w="1261609">
                  <a:extLst>
                    <a:ext uri="{9D8B030D-6E8A-4147-A177-3AD203B41FA5}">
                      <a16:colId xmlns:a16="http://schemas.microsoft.com/office/drawing/2014/main" val="375649677"/>
                    </a:ext>
                  </a:extLst>
                </a:gridCol>
                <a:gridCol w="432616">
                  <a:extLst>
                    <a:ext uri="{9D8B030D-6E8A-4147-A177-3AD203B41FA5}">
                      <a16:colId xmlns:a16="http://schemas.microsoft.com/office/drawing/2014/main" val="714859341"/>
                    </a:ext>
                  </a:extLst>
                </a:gridCol>
                <a:gridCol w="620531">
                  <a:extLst>
                    <a:ext uri="{9D8B030D-6E8A-4147-A177-3AD203B41FA5}">
                      <a16:colId xmlns:a16="http://schemas.microsoft.com/office/drawing/2014/main" val="652120597"/>
                    </a:ext>
                  </a:extLst>
                </a:gridCol>
              </a:tblGrid>
              <a:tr h="194266">
                <a:tc>
                  <a:txBody>
                    <a:bodyPr/>
                    <a:lstStyle/>
                    <a:p>
                      <a:pPr marL="0" marR="0">
                        <a:spcBef>
                          <a:spcPts val="0"/>
                        </a:spcBef>
                        <a:spcAft>
                          <a:spcPts val="0"/>
                        </a:spcAft>
                      </a:pPr>
                      <a:r>
                        <a:rPr lang="en-US" sz="600">
                          <a:effectLst/>
                        </a:rPr>
                        <a:t>TransactionID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Type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Status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User</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Group</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Resource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Ref Doc</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Ref Subclause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Ref Location</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Name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Req Value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Description</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Allocated Value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Requested</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3147041608"/>
                  </a:ext>
                </a:extLst>
              </a:tr>
              <a:tr h="186794">
                <a:tc>
                  <a:txBody>
                    <a:bodyPr/>
                    <a:lstStyle/>
                    <a:p>
                      <a:pPr marL="0" marR="0" algn="r">
                        <a:spcBef>
                          <a:spcPts val="0"/>
                        </a:spcBef>
                        <a:spcAft>
                          <a:spcPts val="0"/>
                        </a:spcAft>
                      </a:pPr>
                      <a:r>
                        <a:rPr lang="en-US" sz="600">
                          <a:effectLst/>
                        </a:rPr>
                        <a:t>1295</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Yujin Noh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2"/>
                        </a:rPr>
                        <a:t>TGbd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3"/>
                        </a:rPr>
                        <a:t>dot11StationConfigEntry</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dot11NONNGVRadioEnvironmentSupported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u="sng">
                          <a:effectLst/>
                          <a:hlinkClick r:id="rId3"/>
                        </a:rPr>
                        <a:t>219</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2022-01-31</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798744521"/>
                  </a:ext>
                </a:extLst>
              </a:tr>
              <a:tr h="179323">
                <a:tc>
                  <a:txBody>
                    <a:bodyPr/>
                    <a:lstStyle/>
                    <a:p>
                      <a:pPr marL="0" marR="0" algn="r">
                        <a:spcBef>
                          <a:spcPts val="0"/>
                        </a:spcBef>
                        <a:spcAft>
                          <a:spcPts val="0"/>
                        </a:spcAft>
                      </a:pPr>
                      <a:r>
                        <a:rPr lang="en-US" sz="600">
                          <a:effectLst/>
                        </a:rPr>
                        <a:t>1296</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Yujin Noh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2"/>
                        </a:rPr>
                        <a:t>TGbd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3"/>
                        </a:rPr>
                        <a:t>dot11StationConfigEntry</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dot11NGVActivated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u="sng">
                          <a:effectLst/>
                          <a:hlinkClick r:id="rId3"/>
                        </a:rPr>
                        <a:t>220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2022-01-31</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4276461549"/>
                  </a:ext>
                </a:extLst>
              </a:tr>
              <a:tr h="179323">
                <a:tc>
                  <a:txBody>
                    <a:bodyPr/>
                    <a:lstStyle/>
                    <a:p>
                      <a:pPr marL="0" marR="0" algn="r">
                        <a:spcBef>
                          <a:spcPts val="0"/>
                        </a:spcBef>
                        <a:spcAft>
                          <a:spcPts val="0"/>
                        </a:spcAft>
                      </a:pPr>
                      <a:r>
                        <a:rPr lang="en-US" sz="600">
                          <a:effectLst/>
                        </a:rPr>
                        <a:t>1297</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Yujin Noh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2"/>
                        </a:rPr>
                        <a:t>TGbd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3"/>
                        </a:rPr>
                        <a:t>dot11StationConfigEntry</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dot11StationMeasurementPeriod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u="sng">
                          <a:effectLst/>
                          <a:hlinkClick r:id="rId3"/>
                        </a:rPr>
                        <a:t>221</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2022-01-31</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1579546491"/>
                  </a:ext>
                </a:extLst>
              </a:tr>
              <a:tr h="179323">
                <a:tc>
                  <a:txBody>
                    <a:bodyPr/>
                    <a:lstStyle/>
                    <a:p>
                      <a:pPr marL="0" marR="0" algn="r">
                        <a:spcBef>
                          <a:spcPts val="0"/>
                        </a:spcBef>
                        <a:spcAft>
                          <a:spcPts val="0"/>
                        </a:spcAft>
                      </a:pPr>
                      <a:r>
                        <a:rPr lang="en-US" sz="600">
                          <a:effectLst/>
                        </a:rPr>
                        <a:t>1298</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Yujin Noh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2"/>
                        </a:rPr>
                        <a:t>TGbd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4"/>
                        </a:rPr>
                        <a:t>dot11phy</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dot11PhyNGVTable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u="sng">
                          <a:effectLst/>
                          <a:hlinkClick r:id="rId4"/>
                        </a:rPr>
                        <a:t>37</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2022-01-31</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2759119785"/>
                  </a:ext>
                </a:extLst>
              </a:tr>
              <a:tr h="179323">
                <a:tc>
                  <a:txBody>
                    <a:bodyPr/>
                    <a:lstStyle/>
                    <a:p>
                      <a:pPr marL="0" marR="0" algn="r">
                        <a:spcBef>
                          <a:spcPts val="0"/>
                        </a:spcBef>
                        <a:spcAft>
                          <a:spcPts val="0"/>
                        </a:spcAft>
                      </a:pPr>
                      <a:r>
                        <a:rPr lang="en-US" sz="600">
                          <a:effectLst/>
                        </a:rPr>
                        <a:t>1302</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Yujin Noh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2"/>
                        </a:rPr>
                        <a:t>TGbd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5"/>
                        </a:rPr>
                        <a:t>dot11Groups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dot11PhyNGVComplianceGroup</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u="sng">
                          <a:effectLst/>
                          <a:hlinkClick r:id="rId5"/>
                        </a:rPr>
                        <a:t>126</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2022-01-31</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2593373451"/>
                  </a:ext>
                </a:extLst>
              </a:tr>
              <a:tr h="179323">
                <a:tc>
                  <a:txBody>
                    <a:bodyPr/>
                    <a:lstStyle/>
                    <a:p>
                      <a:pPr marL="0" marR="0" algn="r">
                        <a:spcBef>
                          <a:spcPts val="0"/>
                        </a:spcBef>
                        <a:spcAft>
                          <a:spcPts val="0"/>
                        </a:spcAft>
                      </a:pPr>
                      <a:r>
                        <a:rPr lang="en-US" sz="600">
                          <a:effectLst/>
                        </a:rPr>
                        <a:t>1303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Yujin Noh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2"/>
                        </a:rPr>
                        <a:t>TGbd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5"/>
                        </a:rPr>
                        <a:t>dot11Groups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dot11NGVComplianceGroup</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u="sng">
                          <a:effectLst/>
                          <a:hlinkClick r:id="rId5"/>
                        </a:rPr>
                        <a:t>125</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2022-01-31</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718078965"/>
                  </a:ext>
                </a:extLst>
              </a:tr>
              <a:tr h="179323">
                <a:tc>
                  <a:txBody>
                    <a:bodyPr/>
                    <a:lstStyle/>
                    <a:p>
                      <a:pPr marL="0" marR="0" algn="r">
                        <a:spcBef>
                          <a:spcPts val="0"/>
                        </a:spcBef>
                        <a:spcAft>
                          <a:spcPts val="0"/>
                        </a:spcAft>
                      </a:pPr>
                      <a:r>
                        <a:rPr lang="en-US" sz="600">
                          <a:effectLst/>
                        </a:rPr>
                        <a:t>1304</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Yujin Noh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2"/>
                        </a:rPr>
                        <a:t>TGbd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6"/>
                        </a:rPr>
                        <a:t>dot11Compliances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dot11NGVCompliance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u="sng">
                          <a:effectLst/>
                          <a:hlinkClick r:id="rId6"/>
                        </a:rPr>
                        <a:t>27</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2022-01-31</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2797163983"/>
                  </a:ext>
                </a:extLst>
              </a:tr>
              <a:tr h="186794">
                <a:tc>
                  <a:txBody>
                    <a:bodyPr/>
                    <a:lstStyle/>
                    <a:p>
                      <a:pPr marL="0" marR="0" algn="r">
                        <a:spcBef>
                          <a:spcPts val="0"/>
                        </a:spcBef>
                        <a:spcAft>
                          <a:spcPts val="0"/>
                        </a:spcAft>
                      </a:pPr>
                      <a:r>
                        <a:rPr lang="en-US" sz="600">
                          <a:effectLst/>
                        </a:rPr>
                        <a:t>1305</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Rename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Yujin Noh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2"/>
                        </a:rPr>
                        <a:t>TGbd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3"/>
                        </a:rPr>
                        <a:t>dot11StationConfigEntry</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dot11VirtualCSonOCBSecondaryImplemented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a:effectLst/>
                        </a:rPr>
                        <a:t>2022-02-01</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4051939514"/>
                  </a:ext>
                </a:extLst>
              </a:tr>
              <a:tr h="179323">
                <a:tc>
                  <a:txBody>
                    <a:bodyPr/>
                    <a:lstStyle/>
                    <a:p>
                      <a:pPr marL="0" marR="0" algn="r">
                        <a:spcBef>
                          <a:spcPts val="0"/>
                        </a:spcBef>
                        <a:spcAft>
                          <a:spcPts val="0"/>
                        </a:spcAft>
                      </a:pPr>
                      <a:r>
                        <a:rPr lang="en-US" sz="600">
                          <a:effectLst/>
                        </a:rPr>
                        <a:t>1306</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Release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Yujin Noh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2"/>
                        </a:rPr>
                        <a:t>TGbd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6"/>
                        </a:rPr>
                        <a:t>dot11Compliances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dot11NGVComplianceGroup</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25</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a:effectLst/>
                        </a:rPr>
                        <a:t>2022-02-01</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428877889"/>
                  </a:ext>
                </a:extLst>
              </a:tr>
              <a:tr h="186794">
                <a:tc>
                  <a:txBody>
                    <a:bodyPr/>
                    <a:lstStyle/>
                    <a:p>
                      <a:pPr marL="0" marR="0" algn="r">
                        <a:spcBef>
                          <a:spcPts val="0"/>
                        </a:spcBef>
                        <a:spcAft>
                          <a:spcPts val="0"/>
                        </a:spcAft>
                      </a:pPr>
                      <a:r>
                        <a:rPr lang="en-US" sz="600">
                          <a:effectLst/>
                        </a:rPr>
                        <a:t>1307</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Release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Edward Au</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7"/>
                        </a:rPr>
                        <a:t>TGbe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3"/>
                        </a:rPr>
                        <a:t>dot11StationConfigEntry</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dot11EHTNSEPPriorityAccessActivated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207</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a:effectLst/>
                        </a:rPr>
                        <a:t>2022-02-03</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3243090306"/>
                  </a:ext>
                </a:extLst>
              </a:tr>
              <a:tr h="448307">
                <a:tc>
                  <a:txBody>
                    <a:bodyPr/>
                    <a:lstStyle/>
                    <a:p>
                      <a:pPr marL="0" marR="0" algn="r">
                        <a:spcBef>
                          <a:spcPts val="0"/>
                        </a:spcBef>
                        <a:spcAft>
                          <a:spcPts val="0"/>
                        </a:spcAft>
                      </a:pPr>
                      <a:r>
                        <a:rPr lang="en-US" sz="600">
                          <a:effectLst/>
                        </a:rPr>
                        <a:t>1308</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Rename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Edward Au</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7"/>
                        </a:rPr>
                        <a:t>TGbe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8"/>
                        </a:rPr>
                        <a:t>StatusCodes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9.4.1.9</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Table 9-50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NSEP_DENIED_UNAUTHORIZED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131</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Change "NSEP_DENIED_UNAUTHORIZED" to "EPCS_DENIED_UNAUTHORIZED"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a:effectLst/>
                        </a:rPr>
                        <a:t>2022-02-03</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591479861"/>
                  </a:ext>
                </a:extLst>
              </a:tr>
              <a:tr h="448307">
                <a:tc>
                  <a:txBody>
                    <a:bodyPr/>
                    <a:lstStyle/>
                    <a:p>
                      <a:pPr marL="0" marR="0" algn="r">
                        <a:spcBef>
                          <a:spcPts val="0"/>
                        </a:spcBef>
                        <a:spcAft>
                          <a:spcPts val="0"/>
                        </a:spcAft>
                      </a:pPr>
                      <a:r>
                        <a:rPr lang="en-US" sz="600">
                          <a:effectLst/>
                        </a:rPr>
                        <a:t>1309</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Rename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Edward Au</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7"/>
                        </a:rPr>
                        <a:t>TGbe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8"/>
                        </a:rPr>
                        <a:t>StatusCodes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9.4.1.9</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Table 9-50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EPCS_DENIED_OTHER_REASON</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132</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Change "NSEP_DENIED_OTHER_REASON" to "EPCS_DENIED_OTHER_REASON"</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a:effectLst/>
                        </a:rPr>
                        <a:t>2022-02-03</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941743010"/>
                  </a:ext>
                </a:extLst>
              </a:tr>
              <a:tr h="179323">
                <a:tc>
                  <a:txBody>
                    <a:bodyPr/>
                    <a:lstStyle/>
                    <a:p>
                      <a:pPr marL="0" marR="0" algn="r">
                        <a:spcBef>
                          <a:spcPts val="0"/>
                        </a:spcBef>
                        <a:spcAft>
                          <a:spcPts val="0"/>
                        </a:spcAft>
                      </a:pPr>
                      <a:r>
                        <a:rPr lang="en-US" sz="600">
                          <a:effectLst/>
                        </a:rPr>
                        <a:t>1310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Edward Au</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7"/>
                        </a:rPr>
                        <a:t>TGbe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8"/>
                        </a:rPr>
                        <a:t>StatusCodes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9.4.1.9</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Table 9-50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DENIED_EHT_NOT_SUPPORTED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lgn="r">
                        <a:spcBef>
                          <a:spcPts val="0"/>
                        </a:spcBef>
                        <a:spcAft>
                          <a:spcPts val="0"/>
                        </a:spcAft>
                      </a:pPr>
                      <a:r>
                        <a:rPr lang="en-US" sz="600" u="sng">
                          <a:effectLst/>
                          <a:hlinkClick r:id="rId8"/>
                        </a:rPr>
                        <a:t>135</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2022-02-03</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374365949"/>
                  </a:ext>
                </a:extLst>
              </a:tr>
              <a:tr h="373589">
                <a:tc>
                  <a:txBody>
                    <a:bodyPr/>
                    <a:lstStyle/>
                    <a:p>
                      <a:pPr marL="0" marR="0" algn="r">
                        <a:spcBef>
                          <a:spcPts val="0"/>
                        </a:spcBef>
                        <a:spcAft>
                          <a:spcPts val="0"/>
                        </a:spcAft>
                      </a:pPr>
                      <a:r>
                        <a:rPr lang="en-US" sz="600">
                          <a:effectLst/>
                        </a:rPr>
                        <a:t>1311</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Emily Qi</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9"/>
                        </a:rPr>
                        <a:t>TGme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10"/>
                        </a:rPr>
                        <a:t>Extended RSN Capabilities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9.4.2.241.4</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Table 9-321</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PBAC</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A STA sets the PBAC field to 1 to indicate it can establish a protected block ack agreement and sets it to 0 otherwise.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u="sng">
                          <a:effectLst/>
                          <a:hlinkClick r:id="rId10"/>
                        </a:rPr>
                        <a:t>12</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2022-02-04</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2736027816"/>
                  </a:ext>
                </a:extLst>
              </a:tr>
              <a:tr h="280192">
                <a:tc>
                  <a:txBody>
                    <a:bodyPr/>
                    <a:lstStyle/>
                    <a:p>
                      <a:pPr marL="0" marR="0" algn="r">
                        <a:spcBef>
                          <a:spcPts val="0"/>
                        </a:spcBef>
                        <a:spcAft>
                          <a:spcPts val="0"/>
                        </a:spcAft>
                      </a:pPr>
                      <a:r>
                        <a:rPr lang="en-US" sz="600">
                          <a:effectLst/>
                        </a:rPr>
                        <a:t>1312</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Jonathan Segev</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11"/>
                        </a:rPr>
                        <a:t>TGaz</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8"/>
                        </a:rPr>
                        <a:t>StatusCodes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9.4.1.9</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Table 9-50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INVALID_PUBLIC_KEY</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Public key format is invalid in response to management frame carrying PASN</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u="sng">
                          <a:effectLst/>
                          <a:hlinkClick r:id="rId8"/>
                        </a:rPr>
                        <a:t>136</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2022-02-10</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1282398506"/>
                  </a:ext>
                </a:extLst>
              </a:tr>
              <a:tr h="186794">
                <a:tc>
                  <a:txBody>
                    <a:bodyPr/>
                    <a:lstStyle/>
                    <a:p>
                      <a:pPr marL="0" marR="0" algn="r">
                        <a:spcBef>
                          <a:spcPts val="0"/>
                        </a:spcBef>
                        <a:spcAft>
                          <a:spcPts val="0"/>
                        </a:spcAft>
                      </a:pPr>
                      <a:r>
                        <a:rPr lang="en-US" sz="600">
                          <a:effectLst/>
                        </a:rPr>
                        <a:t>1313</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Jonathan Segev</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11"/>
                        </a:rPr>
                        <a:t>TGaz</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8"/>
                        </a:rPr>
                        <a:t>StatusCodes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9.4.1.9</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Table 9-50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PASN_BASE_AKM_FAILED</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Failure from Base AKM processing during PASN</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u="sng">
                          <a:effectLst/>
                          <a:hlinkClick r:id="rId8"/>
                        </a:rPr>
                        <a:t>137</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a:effectLst/>
                        </a:rPr>
                        <a:t>2022-02-10</a:t>
                      </a:r>
                      <a:endParaRPr lang="en-US" sz="60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420864906"/>
                  </a:ext>
                </a:extLst>
              </a:tr>
              <a:tr h="186794">
                <a:tc>
                  <a:txBody>
                    <a:bodyPr/>
                    <a:lstStyle/>
                    <a:p>
                      <a:pPr marL="0" marR="0" algn="r">
                        <a:spcBef>
                          <a:spcPts val="0"/>
                        </a:spcBef>
                        <a:spcAft>
                          <a:spcPts val="0"/>
                        </a:spcAft>
                      </a:pPr>
                      <a:r>
                        <a:rPr lang="en-US" sz="600">
                          <a:effectLst/>
                        </a:rPr>
                        <a:t>1314</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Allocate</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Pending</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Jonathan Segev</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11"/>
                        </a:rPr>
                        <a:t>TGaz</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u="sng">
                          <a:effectLst/>
                          <a:hlinkClick r:id="rId8"/>
                        </a:rPr>
                        <a:t>StatusCodes</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IEEE Std 802.11-2020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9.4.1.9</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Table 9-50</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spcBef>
                          <a:spcPts val="0"/>
                        </a:spcBef>
                        <a:spcAft>
                          <a:spcPts val="0"/>
                        </a:spcAft>
                      </a:pPr>
                      <a:r>
                        <a:rPr lang="en-US" sz="600">
                          <a:effectLst/>
                        </a:rPr>
                        <a:t>OCI_MISMATCH</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endParaRPr lang="en-US" sz="600">
                        <a:effectLst/>
                        <a:latin typeface="Times New Roman" panose="02020603050405020304" pitchFamily="18" charset="0"/>
                      </a:endParaRPr>
                    </a:p>
                  </a:txBody>
                  <a:tcPr marL="40348" marR="40348" marT="0" marB="0"/>
                </a:tc>
                <a:tc>
                  <a:txBody>
                    <a:bodyPr/>
                    <a:lstStyle/>
                    <a:p>
                      <a:pPr marL="0" marR="0">
                        <a:spcBef>
                          <a:spcPts val="0"/>
                        </a:spcBef>
                        <a:spcAft>
                          <a:spcPts val="0"/>
                        </a:spcAft>
                      </a:pPr>
                      <a:r>
                        <a:rPr lang="en-US" sz="600">
                          <a:effectLst/>
                        </a:rPr>
                        <a:t>OCI does not match received channel information</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u="sng">
                          <a:effectLst/>
                          <a:hlinkClick r:id="rId8"/>
                        </a:rPr>
                        <a:t>138</a:t>
                      </a:r>
                      <a:endParaRPr lang="en-US" sz="600">
                        <a:effectLst/>
                        <a:latin typeface="Calibri" panose="020F0502020204030204" pitchFamily="34" charset="0"/>
                        <a:ea typeface="Calibri" panose="020F0502020204030204" pitchFamily="34" charset="0"/>
                      </a:endParaRPr>
                    </a:p>
                  </a:txBody>
                  <a:tcPr marL="40348" marR="40348" marT="0" marB="0"/>
                </a:tc>
                <a:tc>
                  <a:txBody>
                    <a:bodyPr/>
                    <a:lstStyle/>
                    <a:p>
                      <a:pPr marL="0" marR="0" algn="r">
                        <a:spcBef>
                          <a:spcPts val="0"/>
                        </a:spcBef>
                        <a:spcAft>
                          <a:spcPts val="0"/>
                        </a:spcAft>
                      </a:pPr>
                      <a:r>
                        <a:rPr lang="en-US" sz="600" dirty="0">
                          <a:effectLst/>
                        </a:rPr>
                        <a:t>2022-02-10</a:t>
                      </a:r>
                      <a:endParaRPr lang="en-US" sz="600" dirty="0">
                        <a:effectLst/>
                        <a:latin typeface="Calibri" panose="020F0502020204030204" pitchFamily="34" charset="0"/>
                        <a:ea typeface="Calibri" panose="020F0502020204030204" pitchFamily="34" charset="0"/>
                      </a:endParaRPr>
                    </a:p>
                  </a:txBody>
                  <a:tcPr marL="40348" marR="40348" marT="0" marB="0"/>
                </a:tc>
                <a:extLst>
                  <a:ext uri="{0D108BD9-81ED-4DB2-BD59-A6C34878D82A}">
                    <a16:rowId xmlns:a16="http://schemas.microsoft.com/office/drawing/2014/main" val="1446853057"/>
                  </a:ext>
                </a:extLst>
              </a:tr>
            </a:tbl>
          </a:graphicData>
        </a:graphic>
      </p:graphicFrame>
      <p:sp>
        <p:nvSpPr>
          <p:cNvPr id="7" name="Rectangle 1">
            <a:extLst>
              <a:ext uri="{FF2B5EF4-FFF2-40B4-BE49-F238E27FC236}">
                <a16:creationId xmlns:a16="http://schemas.microsoft.com/office/drawing/2014/main" id="{4171984E-1895-4221-904F-B876997E2F98}"/>
              </a:ext>
            </a:extLst>
          </p:cNvPr>
          <p:cNvSpPr>
            <a:spLocks noChangeArrowheads="1"/>
          </p:cNvSpPr>
          <p:nvPr/>
        </p:nvSpPr>
        <p:spPr bwMode="auto">
          <a:xfrm>
            <a:off x="1025525" y="19573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chemeClr val="tx1"/>
                </a:solidFill>
                <a:effectLst/>
                <a:latin typeface="Arial" panose="020B0604020202020204" pitchFamily="34" charset="0"/>
                <a:ea typeface="Calibri" panose="020F0502020204030204" pitchFamily="34" charset="0"/>
              </a:rPr>
              <a:t>Here are the ANA assignments, releases, etc since the January session:</a:t>
            </a:r>
            <a:endParaRPr kumimoji="0" lang="en-US" altLang="en-US" sz="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625554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r>
              <a:rPr lang="en-US" sz="1800" b="0" dirty="0"/>
              <a:t>the male or female pronoun alone or the variation he/she/they should not be used.]</a:t>
            </a:r>
            <a:r>
              <a:rPr lang="en-US" b="0" dirty="0"/>
              <a:t>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3083899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6677634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Editor’s Guide</a:t>
            </a:r>
          </a:p>
        </p:txBody>
      </p:sp>
      <p:sp>
        <p:nvSpPr>
          <p:cNvPr id="9218" name="Rectangle 2"/>
          <p:cNvSpPr>
            <a:spLocks noGrp="1" noChangeArrowheads="1"/>
          </p:cNvSpPr>
          <p:nvPr>
            <p:ph idx="1"/>
          </p:nvPr>
        </p:nvSpPr>
        <p:spPr>
          <a:ln/>
        </p:spPr>
        <p:txBody>
          <a:bodyPr/>
          <a:lstStyle/>
          <a:p>
            <a:r>
              <a:rPr lang="en-GB" sz="2000" dirty="0">
                <a:hlinkClick r:id="rId3"/>
              </a:rPr>
              <a:t>https://mentor.ieee.org/802.11/dcn/11/11-11-0875-04-0000-editor-s-guide.docx</a:t>
            </a:r>
            <a:endParaRPr lang="en-GB" sz="2000" dirty="0"/>
          </a:p>
          <a:p>
            <a:r>
              <a:rPr lang="en-GB" dirty="0"/>
              <a:t>This document contains material relevant to the job of being an 802.11 editor.</a:t>
            </a:r>
            <a:endParaRPr lang="en-US" dirty="0"/>
          </a:p>
          <a:p>
            <a:r>
              <a:rPr lang="en-GB" dirty="0"/>
              <a:t>It is recommended that editors read this material before they start, as it may avoid them needlessly re-inventing the wheel. Frame is used at IEEE-SA.</a:t>
            </a:r>
            <a:endParaRPr lang="en-US" dirty="0"/>
          </a:p>
          <a:p>
            <a:r>
              <a:rPr lang="en-US" dirty="0"/>
              <a:t>Creating a Redline, Graphics, Numbering and ANA, Source Control. Sub-version server for source control. Once a draft is stable then request number allocation.</a:t>
            </a:r>
          </a:p>
          <a:p>
            <a:r>
              <a:rPr lang="en-US" dirty="0"/>
              <a:t>Comment Resolution and Publication</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6148051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Amendment &amp; other ordering notes </a:t>
            </a:r>
          </a:p>
        </p:txBody>
      </p:sp>
      <p:sp>
        <p:nvSpPr>
          <p:cNvPr id="9218" name="Rectangle 2"/>
          <p:cNvSpPr>
            <a:spLocks noGrp="1" noChangeArrowheads="1"/>
          </p:cNvSpPr>
          <p:nvPr>
            <p:ph idx="1"/>
          </p:nvPr>
        </p:nvSpPr>
        <p:spPr>
          <a:ln/>
        </p:spPr>
        <p:txBody>
          <a:bodyPr/>
          <a:lstStyle/>
          <a:p>
            <a:r>
              <a:rPr lang="en-US" dirty="0"/>
              <a:t>Editors define publication order independent of working group public timelines:</a:t>
            </a:r>
          </a:p>
          <a:p>
            <a:pPr lvl="1"/>
            <a:r>
              <a:rPr lang="en-US" dirty="0"/>
              <a:t>Since official timeline is volatile and moves around</a:t>
            </a:r>
          </a:p>
          <a:p>
            <a:pPr lvl="1"/>
            <a:r>
              <a:rPr lang="en-US" dirty="0"/>
              <a:t>Publication order helps provide stability in amendment numbering, figures, clauses and other numbering assignments</a:t>
            </a:r>
          </a:p>
          <a:p>
            <a:pPr lvl="1"/>
            <a:r>
              <a:rPr lang="en-US" dirty="0"/>
              <a:t>Editors are committed to maintain a rational publication order</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9756863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14401" y="1146176"/>
            <a:ext cx="10361084"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Mar 2022</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t>We will revisit the running order in</a:t>
            </a:r>
            <a:r>
              <a:rPr lang="en-US" sz="1800" dirty="0">
                <a:solidFill>
                  <a:srgbClr val="FF0000"/>
                </a:solidFill>
              </a:rPr>
              <a:t> May, 2022. </a:t>
            </a:r>
            <a:r>
              <a:rPr lang="en-US" sz="1800" dirty="0">
                <a:solidFill>
                  <a:schemeClr val="tx1"/>
                </a:solidFill>
              </a:rPr>
              <a:t>Changes are usually based on MDR suitability.</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3346634084"/>
              </p:ext>
            </p:extLst>
          </p:nvPr>
        </p:nvGraphicFramePr>
        <p:xfrm>
          <a:off x="838200" y="2057400"/>
          <a:ext cx="10546268" cy="4673777"/>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3336049185"/>
                    </a:ext>
                  </a:extLst>
                </a:gridCol>
                <a:gridCol w="4297243">
                  <a:extLst>
                    <a:ext uri="{9D8B030D-6E8A-4147-A177-3AD203B41FA5}">
                      <a16:colId xmlns:a16="http://schemas.microsoft.com/office/drawing/2014/main" val="1921072032"/>
                    </a:ext>
                  </a:extLst>
                </a:gridCol>
                <a:gridCol w="3124825">
                  <a:extLst>
                    <a:ext uri="{9D8B030D-6E8A-4147-A177-3AD203B41FA5}">
                      <a16:colId xmlns:a16="http://schemas.microsoft.com/office/drawing/2014/main" val="3834352144"/>
                    </a:ext>
                  </a:extLst>
                </a:gridCol>
              </a:tblGrid>
              <a:tr h="47244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REVCOM Date</a:t>
                      </a:r>
                    </a:p>
                  </a:txBody>
                  <a:tcPr horzOverflow="overflow">
                    <a:noFill/>
                  </a:tcPr>
                </a:tc>
                <a:extLst>
                  <a:ext uri="{0D108BD9-81ED-4DB2-BD59-A6C34878D82A}">
                    <a16:rowId xmlns:a16="http://schemas.microsoft.com/office/drawing/2014/main" val="357855414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5</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TGaz</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283</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TGbd</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143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Nov 2022</a:t>
                      </a:r>
                    </a:p>
                  </a:txBody>
                  <a:tcPr horzOverflow="overflow">
                    <a:noFill/>
                  </a:tcPr>
                </a:tc>
                <a:extLst>
                  <a:ext uri="{0D108BD9-81ED-4DB2-BD59-A6C34878D82A}">
                    <a16:rowId xmlns:a16="http://schemas.microsoft.com/office/drawing/2014/main" val="1982380037"/>
                  </a:ext>
                </a:extLst>
              </a:tr>
              <a:tr h="34747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6</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103</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FF0000"/>
                          </a:solidFill>
                          <a:effectLst/>
                          <a:latin typeface="Times New Roman" pitchFamily="18" charset="0"/>
                        </a:rPr>
                        <a:t>May 2023</a:t>
                      </a:r>
                    </a:p>
                  </a:txBody>
                  <a:tcPr horzOverflow="overflow">
                    <a:noFill/>
                  </a:tcPr>
                </a:tc>
                <a:extLst>
                  <a:ext uri="{0D108BD9-81ED-4DB2-BD59-A6C34878D82A}">
                    <a16:rowId xmlns:a16="http://schemas.microsoft.com/office/drawing/2014/main" val="3514100842"/>
                  </a:ext>
                </a:extLst>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r>
                        <a:rPr kumimoji="0" lang="en-US" sz="1600" b="0" i="0" u="none" strike="noStrike" cap="none" normalizeH="0" baseline="0" dirty="0">
                          <a:ln>
                            <a:noFill/>
                          </a:ln>
                          <a:solidFill>
                            <a:schemeClr val="tx1"/>
                          </a:solidFill>
                          <a:effectLst/>
                          <a:latin typeface="Times New Roman" pitchFamily="18" charset="0"/>
                        </a:rPr>
                        <a:t> – 27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Dec 2022</a:t>
                      </a:r>
                    </a:p>
                  </a:txBody>
                  <a:tcPr horzOverflow="overflow">
                    <a:noFill/>
                  </a:tcPr>
                </a:tc>
                <a:extLst>
                  <a:ext uri="{0D108BD9-81ED-4DB2-BD59-A6C34878D82A}">
                    <a16:rowId xmlns:a16="http://schemas.microsoft.com/office/drawing/2014/main" val="1422524201"/>
                  </a:ext>
                </a:extLst>
              </a:tr>
              <a:tr h="51352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802.11-2024 </a:t>
                      </a:r>
                      <a:r>
                        <a:rPr kumimoji="0" lang="en-US" sz="1600" b="0" i="0" u="none" strike="noStrike" cap="none" normalizeH="0" baseline="0" dirty="0">
                          <a:ln>
                            <a:noFill/>
                          </a:ln>
                          <a:solidFill>
                            <a:schemeClr val="tx1"/>
                          </a:solidFill>
                          <a:effectLst/>
                          <a:latin typeface="Times New Roman" pitchFamily="18" charset="0"/>
                        </a:rPr>
                        <a:t>Amendment 1</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6097</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TGbe</a:t>
                      </a:r>
                      <a:r>
                        <a:rPr kumimoji="0" lang="en-US" sz="1600" b="0" i="0" u="none" strike="noStrike" cap="none" normalizeH="0" baseline="0" dirty="0">
                          <a:ln>
                            <a:noFill/>
                          </a:ln>
                          <a:solidFill>
                            <a:schemeClr val="tx1"/>
                          </a:solidFill>
                          <a:effectLst/>
                          <a:latin typeface="Times New Roman" pitchFamily="18" charset="0"/>
                        </a:rPr>
                        <a:t> – </a:t>
                      </a:r>
                      <a:r>
                        <a:rPr kumimoji="0" lang="en-US" sz="1600" b="0" i="0" u="none" strike="noStrike" cap="none" normalizeH="0" baseline="0" dirty="0">
                          <a:ln>
                            <a:noFill/>
                          </a:ln>
                          <a:solidFill>
                            <a:srgbClr val="FF0000"/>
                          </a:solidFill>
                          <a:effectLst/>
                          <a:latin typeface="Times New Roman" pitchFamily="18" charset="0"/>
                        </a:rPr>
                        <a:t>787</a:t>
                      </a: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May 2024</a:t>
                      </a:r>
                    </a:p>
                  </a:txBody>
                  <a:tcPr horzOverflow="overflow">
                    <a:noFill/>
                  </a:tcPr>
                </a:tc>
                <a:extLst>
                  <a:ext uri="{0D108BD9-81ED-4DB2-BD59-A6C34878D82A}">
                    <a16:rowId xmlns:a16="http://schemas.microsoft.com/office/drawing/2014/main" val="1253177727"/>
                  </a:ext>
                </a:extLst>
              </a:tr>
              <a:tr h="677849">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accent2"/>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416790517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1182416159"/>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502494330"/>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extLst>
                  <a:ext uri="{0D108BD9-81ED-4DB2-BD59-A6C34878D82A}">
                    <a16:rowId xmlns:a16="http://schemas.microsoft.com/office/drawing/2014/main" val="3939065581"/>
                  </a:ext>
                </a:extLst>
              </a:tr>
              <a:tr h="267031">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0" i="0" u="none" strike="noStrike" cap="none" normalizeH="0" baseline="0" dirty="0">
                        <a:ln>
                          <a:noFill/>
                        </a:ln>
                        <a:solidFill>
                          <a:srgbClr val="FF0000"/>
                        </a:solidFill>
                        <a:effectLst/>
                        <a:latin typeface="Times New Roman" pitchFamily="18" charset="0"/>
                      </a:endParaRPr>
                    </a:p>
                  </a:txBody>
                  <a:tcPr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Email your draft status updates!</a:t>
            </a:r>
          </a:p>
        </p:txBody>
      </p:sp>
      <p:sp>
        <p:nvSpPr>
          <p:cNvPr id="9218" name="Rectangle 2"/>
          <p:cNvSpPr>
            <a:spLocks noGrp="1" noChangeArrowheads="1"/>
          </p:cNvSpPr>
          <p:nvPr>
            <p:ph idx="1"/>
          </p:nvPr>
        </p:nvSpPr>
        <p:spPr>
          <a:ln/>
        </p:spPr>
        <p:txBody>
          <a:bodyPr/>
          <a:lstStyle/>
          <a:p>
            <a:r>
              <a:rPr lang="en-US" dirty="0"/>
              <a:t>Each editor, please send update for next page via the editor’s reflector </a:t>
            </a:r>
            <a:r>
              <a:rPr lang="en-US" dirty="0">
                <a:solidFill>
                  <a:srgbClr val="FF0000"/>
                </a:solidFill>
              </a:rPr>
              <a:t>no later than Monday Mar 14 end of am1 (8am ET) to update table on next page</a:t>
            </a:r>
            <a:r>
              <a:rPr lang="en-US" dirty="0"/>
              <a: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1779882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912267871"/>
              </p:ext>
            </p:extLst>
          </p:nvPr>
        </p:nvGraphicFramePr>
        <p:xfrm>
          <a:off x="737392" y="1374227"/>
          <a:ext cx="9032625" cy="5085579"/>
        </p:xfrm>
        <a:graphic>
          <a:graphicData uri="http://schemas.openxmlformats.org/drawingml/2006/table">
            <a:tbl>
              <a:tblPr firstRow="1">
                <a:tableStyleId>{073A0DAA-6AF3-43AB-8588-CEC1D06C72B9}</a:tableStyleId>
              </a:tblPr>
              <a:tblGrid>
                <a:gridCol w="590113">
                  <a:extLst>
                    <a:ext uri="{9D8B030D-6E8A-4147-A177-3AD203B41FA5}">
                      <a16:colId xmlns:a16="http://schemas.microsoft.com/office/drawing/2014/main" val="4261970102"/>
                    </a:ext>
                  </a:extLst>
                </a:gridCol>
                <a:gridCol w="425095">
                  <a:extLst>
                    <a:ext uri="{9D8B030D-6E8A-4147-A177-3AD203B41FA5}">
                      <a16:colId xmlns:a16="http://schemas.microsoft.com/office/drawing/2014/main" val="78877518"/>
                    </a:ext>
                  </a:extLst>
                </a:gridCol>
                <a:gridCol w="533400">
                  <a:extLst>
                    <a:ext uri="{9D8B030D-6E8A-4147-A177-3AD203B41FA5}">
                      <a16:colId xmlns:a16="http://schemas.microsoft.com/office/drawing/2014/main" val="3029749347"/>
                    </a:ext>
                  </a:extLst>
                </a:gridCol>
                <a:gridCol w="457200">
                  <a:extLst>
                    <a:ext uri="{9D8B030D-6E8A-4147-A177-3AD203B41FA5}">
                      <a16:colId xmlns:a16="http://schemas.microsoft.com/office/drawing/2014/main" val="119763689"/>
                    </a:ext>
                  </a:extLst>
                </a:gridCol>
                <a:gridCol w="457200">
                  <a:extLst>
                    <a:ext uri="{9D8B030D-6E8A-4147-A177-3AD203B41FA5}">
                      <a16:colId xmlns:a16="http://schemas.microsoft.com/office/drawing/2014/main" val="948022760"/>
                    </a:ext>
                  </a:extLst>
                </a:gridCol>
                <a:gridCol w="457200">
                  <a:extLst>
                    <a:ext uri="{9D8B030D-6E8A-4147-A177-3AD203B41FA5}">
                      <a16:colId xmlns:a16="http://schemas.microsoft.com/office/drawing/2014/main" val="3821760127"/>
                    </a:ext>
                  </a:extLst>
                </a:gridCol>
                <a:gridCol w="533400">
                  <a:extLst>
                    <a:ext uri="{9D8B030D-6E8A-4147-A177-3AD203B41FA5}">
                      <a16:colId xmlns:a16="http://schemas.microsoft.com/office/drawing/2014/main" val="1625024730"/>
                    </a:ext>
                  </a:extLst>
                </a:gridCol>
                <a:gridCol w="381000">
                  <a:extLst>
                    <a:ext uri="{9D8B030D-6E8A-4147-A177-3AD203B41FA5}">
                      <a16:colId xmlns:a16="http://schemas.microsoft.com/office/drawing/2014/main" val="2849464904"/>
                    </a:ext>
                  </a:extLst>
                </a:gridCol>
                <a:gridCol w="304800">
                  <a:extLst>
                    <a:ext uri="{9D8B030D-6E8A-4147-A177-3AD203B41FA5}">
                      <a16:colId xmlns:a16="http://schemas.microsoft.com/office/drawing/2014/main" val="3784159027"/>
                    </a:ext>
                  </a:extLst>
                </a:gridCol>
                <a:gridCol w="408610">
                  <a:extLst>
                    <a:ext uri="{9D8B030D-6E8A-4147-A177-3AD203B41FA5}">
                      <a16:colId xmlns:a16="http://schemas.microsoft.com/office/drawing/2014/main" val="3327754882"/>
                    </a:ext>
                  </a:extLst>
                </a:gridCol>
                <a:gridCol w="1221132">
                  <a:extLst>
                    <a:ext uri="{9D8B030D-6E8A-4147-A177-3AD203B41FA5}">
                      <a16:colId xmlns:a16="http://schemas.microsoft.com/office/drawing/2014/main" val="309422106"/>
                    </a:ext>
                  </a:extLst>
                </a:gridCol>
                <a:gridCol w="416614">
                  <a:extLst>
                    <a:ext uri="{9D8B030D-6E8A-4147-A177-3AD203B41FA5}">
                      <a16:colId xmlns:a16="http://schemas.microsoft.com/office/drawing/2014/main" val="2746800865"/>
                    </a:ext>
                  </a:extLst>
                </a:gridCol>
                <a:gridCol w="1766493">
                  <a:extLst>
                    <a:ext uri="{9D8B030D-6E8A-4147-A177-3AD203B41FA5}">
                      <a16:colId xmlns:a16="http://schemas.microsoft.com/office/drawing/2014/main" val="664609411"/>
                    </a:ext>
                  </a:extLst>
                </a:gridCol>
                <a:gridCol w="1080368">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8">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u="none" strike="noStrike" cap="none" normalizeH="0" baseline="0" dirty="0">
                          <a:ln>
                            <a:noFill/>
                          </a:ln>
                          <a:solidFill>
                            <a:schemeClr val="bg1"/>
                          </a:solidFill>
                          <a:effectLst/>
                        </a:rPr>
                        <a:t>Source</a:t>
                      </a:r>
                      <a:endParaRPr kumimoji="0" lang="en-US" sz="9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dirty="0">
                          <a:ln>
                            <a:noFill/>
                          </a:ln>
                          <a:solidFill>
                            <a:schemeClr val="bg1"/>
                          </a:solidFill>
                          <a:effectLst/>
                          <a:latin typeface="Times New Roman" pitchFamily="18" charset="0"/>
                        </a:rPr>
                        <a:t>MDR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Editor</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u="none" strike="noStrike" cap="none" normalizeH="0" baseline="0" dirty="0">
                        <a:ln>
                          <a:noFill/>
                        </a:ln>
                        <a:solidFill>
                          <a:schemeClr val="bg1"/>
                        </a:solidFill>
                        <a:effectLst/>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00" u="none" strike="noStrike" cap="none" normalizeH="0" baseline="0" dirty="0">
                          <a:ln>
                            <a:noFill/>
                          </a:ln>
                          <a:solidFill>
                            <a:schemeClr val="bg1"/>
                          </a:solidFill>
                          <a:effectLst/>
                        </a:rPr>
                        <a:t>Snapshot Date</a:t>
                      </a:r>
                      <a:endParaRPr kumimoji="0" lang="en-US" sz="900" b="1" i="0" u="none" strike="noStrike" cap="none" normalizeH="0" baseline="0" dirty="0">
                        <a:ln>
                          <a:noFill/>
                        </a:ln>
                        <a:solidFill>
                          <a:schemeClr val="bg1"/>
                        </a:solidFill>
                        <a:effectLst/>
                        <a:latin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900" b="1" i="0" u="none" strike="noStrike" cap="none" normalizeH="0" baseline="0" dirty="0">
                        <a:ln>
                          <a:noFill/>
                        </a:ln>
                        <a:solidFill>
                          <a:schemeClr val="bg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Published</a:t>
                      </a:r>
                      <a:endParaRPr kumimoji="0" lang="en-US" sz="1100" b="1" i="0" u="none" strike="noStrike" cap="none" normalizeH="0" baseline="0" dirty="0">
                        <a:ln>
                          <a:noFill/>
                        </a:ln>
                        <a:solidFill>
                          <a:srgbClr val="00B05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az</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Times New Roman" pitchFamily="18" charset="0"/>
                        </a:rPr>
                        <a:t>bd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effectLst/>
                        </a:rPr>
                        <a:t>bc</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effectLst/>
                        </a:rPr>
                        <a:t>bb</a:t>
                      </a:r>
                      <a:endParaRPr kumimoji="0" lang="en-US" sz="14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me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chemeClr val="tx1"/>
                          </a:solidFill>
                          <a:effectLst/>
                        </a:rPr>
                        <a:t>be</a:t>
                      </a:r>
                      <a:endParaRPr kumimoji="0" lang="en-US" sz="14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 </a:t>
                      </a:r>
                      <a:endParaRPr kumimoji="0" lang="en-US" sz="1100" b="1" i="0" u="none" strike="noStrike" cap="none" normalizeH="0" baseline="0" dirty="0">
                        <a:ln>
                          <a:noFill/>
                        </a:ln>
                        <a:solidFill>
                          <a:schemeClr val="folHlink"/>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accent4"/>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48301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az</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4.1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Word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Yes</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Roy Want, Chao </a:t>
                      </a:r>
                      <a:r>
                        <a:rPr kumimoji="0" lang="en-US" sz="1400" b="0" i="0" u="none" strike="noStrike" cap="none" normalizeH="0" baseline="0">
                          <a:ln>
                            <a:noFill/>
                          </a:ln>
                          <a:solidFill>
                            <a:schemeClr val="tx1"/>
                          </a:solidFill>
                          <a:effectLst/>
                          <a:latin typeface="Times New Roman" pitchFamily="18" charset="0"/>
                        </a:rPr>
                        <a:t>Chun Wang</a:t>
                      </a:r>
                      <a:endParaRPr kumimoji="0" lang="en-US" sz="14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FF0000"/>
                          </a:solidFill>
                          <a:effectLst/>
                          <a:latin typeface="Times New Roman" pitchFamily="18" charset="0"/>
                        </a:rPr>
                        <a:t>7-Feb</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307337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bd</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1.04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a:t>
                      </a:r>
                    </a:p>
                    <a:p>
                      <a:pPr algn="ctr"/>
                      <a:r>
                        <a:rPr lang="en-US" sz="1200" kern="1200" dirty="0">
                          <a:solidFill>
                            <a:schemeClr val="tx1">
                              <a:lumMod val="95000"/>
                              <a:lumOff val="5000"/>
                            </a:schemeClr>
                          </a:solidFill>
                          <a:effectLst/>
                          <a:latin typeface="+mn-lt"/>
                          <a:ea typeface="+mn-ea"/>
                          <a:cs typeface="+mn-cs"/>
                        </a:rPr>
                        <a:t>2020 release</a:t>
                      </a:r>
                      <a:endParaRPr lang="en-US" sz="1200" dirty="0">
                        <a:solidFill>
                          <a:schemeClr val="tx1">
                            <a:lumMod val="95000"/>
                            <a:lumOff val="5000"/>
                          </a:schemeClr>
                        </a:solidFill>
                      </a:endParaRPr>
                    </a:p>
                    <a:p>
                      <a:pPr algn="ct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err="1">
                          <a:ln>
                            <a:noFill/>
                          </a:ln>
                          <a:solidFill>
                            <a:schemeClr val="tx1"/>
                          </a:solidFill>
                          <a:effectLst/>
                          <a:latin typeface="Times New Roman" pitchFamily="18" charset="0"/>
                        </a:rPr>
                        <a:t>Yujin</a:t>
                      </a:r>
                      <a:r>
                        <a:rPr kumimoji="0" lang="en-US" sz="1400" b="0" i="0" u="none" strike="noStrike" cap="none" normalizeH="0" baseline="0" dirty="0">
                          <a:ln>
                            <a:noFill/>
                          </a:ln>
                          <a:solidFill>
                            <a:schemeClr val="tx1"/>
                          </a:solidFill>
                          <a:effectLst/>
                          <a:latin typeface="Times New Roman" pitchFamily="18" charset="0"/>
                        </a:rPr>
                        <a:t> Noh</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a:ln>
                            <a:noFill/>
                          </a:ln>
                          <a:solidFill>
                            <a:srgbClr val="FF0000"/>
                          </a:solidFill>
                          <a:effectLst/>
                          <a:latin typeface="Times New Roman" pitchFamily="18" charset="0"/>
                        </a:rPr>
                        <a:t>7-Mar</a:t>
                      </a:r>
                      <a:endParaRPr kumimoji="0" lang="en-US" sz="12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044148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bc</a:t>
                      </a: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rgbClr val="002060"/>
                          </a:solidFill>
                          <a:effectLst/>
                          <a:latin typeface="Times New Roman" pitchFamily="18" charset="0"/>
                        </a:rPr>
                        <a:t>N</a:t>
                      </a:r>
                      <a:endParaRPr kumimoji="0" lang="en-US"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3.0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FF0000"/>
                          </a:solidFill>
                          <a:effectLst/>
                          <a:latin typeface="+mn-lt"/>
                        </a:rPr>
                        <a:t>2.2</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accent2"/>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FrameMaker 2020 release</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400" b="0" i="0" u="none" strike="noStrike" cap="none" normalizeH="0" baseline="0" dirty="0">
                          <a:ln>
                            <a:noFill/>
                          </a:ln>
                          <a:solidFill>
                            <a:schemeClr val="tx1"/>
                          </a:solidFill>
                          <a:effectLst/>
                          <a:latin typeface="Times New Roman" pitchFamily="18" charset="0"/>
                        </a:rPr>
                        <a:t>Carol Ansley</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a:ln>
                            <a:noFill/>
                          </a:ln>
                          <a:solidFill>
                            <a:srgbClr val="FF0000"/>
                          </a:solidFill>
                          <a:effectLst/>
                          <a:latin typeface="Times New Roman" pitchFamily="18" charset="0"/>
                        </a:rPr>
                        <a:t>7-Mar</a:t>
                      </a:r>
                      <a:endParaRPr kumimoji="0" lang="en-US" sz="1200" b="0" i="0" u="none" strike="noStrike" cap="none" normalizeH="0" baseline="0" dirty="0">
                        <a:ln>
                          <a:noFill/>
                        </a:ln>
                        <a:solidFill>
                          <a:srgbClr val="FF000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572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bb</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1.0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lumMod val="95000"/>
                              <a:lumOff val="5000"/>
                            </a:schemeClr>
                          </a:solidFill>
                          <a:effectLst/>
                          <a:latin typeface="+mn-lt"/>
                          <a:ea typeface="+mn-ea"/>
                          <a:cs typeface="+mn-cs"/>
                        </a:rPr>
                        <a:t>Word</a:t>
                      </a:r>
                      <a:endParaRPr lang="en-US" sz="12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rgbClr val="002060"/>
                          </a:solidFill>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Volker Jungnickel, Harry </a:t>
                      </a:r>
                      <a:r>
                        <a:rPr lang="en-US" sz="1400" dirty="0" err="1">
                          <a:solidFill>
                            <a:schemeClr val="tx1"/>
                          </a:solidFill>
                        </a:rPr>
                        <a:t>Bims</a:t>
                      </a:r>
                      <a:endParaRPr lang="en-US" sz="1400" dirty="0">
                        <a:solidFill>
                          <a:schemeClr val="tx1"/>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7-Mar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0612243"/>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Y</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1.1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 2020 release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Emily Qi, 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4-Mar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be</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0" i="0" u="none" strike="noStrike" cap="none" normalizeH="0" baseline="0" dirty="0">
                          <a:ln>
                            <a:noFill/>
                          </a:ln>
                          <a:solidFill>
                            <a:srgbClr val="002060"/>
                          </a:solidFill>
                          <a:effectLst/>
                          <a:latin typeface="Times New Roman" pitchFamily="18" charset="0"/>
                        </a:rPr>
                        <a:t>N</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4.0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2.1</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cap="none" normalizeH="0" baseline="0" dirty="0">
                          <a:ln>
                            <a:noFill/>
                          </a:ln>
                          <a:solidFill>
                            <a:srgbClr val="002060"/>
                          </a:solidFill>
                          <a:effectLst/>
                          <a:latin typeface="+mn-lt"/>
                        </a:rPr>
                        <a:t>2.0</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mn-lt"/>
                        </a:rPr>
                        <a:t>0.7</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002060"/>
                          </a:solidFill>
                          <a:effectLst/>
                          <a:latin typeface="+mn-lt"/>
                        </a:rPr>
                        <a:t>0.4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1.4</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lumMod val="95000"/>
                              <a:lumOff val="5000"/>
                            </a:schemeClr>
                          </a:solidFill>
                        </a:rPr>
                        <a:t>FrameMaker</a:t>
                      </a:r>
                    </a:p>
                    <a:p>
                      <a:pPr algn="ctr"/>
                      <a:r>
                        <a:rPr lang="en-US" sz="1200" dirty="0">
                          <a:solidFill>
                            <a:schemeClr val="tx1">
                              <a:lumMod val="95000"/>
                              <a:lumOff val="5000"/>
                            </a:schemeClr>
                          </a:solidFill>
                        </a:rPr>
                        <a:t>(old)</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002060"/>
                          </a:solidFill>
                          <a:effectLst/>
                          <a:latin typeface="Times New Roman" pitchFamily="18" charset="0"/>
                        </a:rPr>
                        <a:t>No</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Edward Au</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Times New Roman" pitchFamily="18" charset="0"/>
                        </a:rPr>
                        <a:t>7-Mar</a:t>
                      </a: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600" b="0" i="0" u="none" strike="noStrike" cap="none" normalizeH="0" baseline="0" dirty="0">
                        <a:ln>
                          <a:noFill/>
                        </a:ln>
                        <a:solidFill>
                          <a:srgbClr val="002060"/>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rgbClr val="FF000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lumMod val="95000"/>
                            <a:lumOff val="5000"/>
                          </a:schemeClr>
                        </a:solidFill>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400" b="0" i="0" u="none" strike="noStrike" cap="none" normalizeH="0" baseline="0" dirty="0">
                        <a:ln>
                          <a:noFill/>
                        </a:ln>
                        <a:solidFill>
                          <a:srgbClr val="002060"/>
                        </a:solidFill>
                        <a:effectLst/>
                        <a:latin typeface="Times New Roman" pitchFamily="18" charset="0"/>
                      </a:endParaRPr>
                    </a:p>
                  </a:txBody>
                  <a:tcPr marR="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lumMod val="95000"/>
                            <a:lumOff val="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00206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4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rgbClr val="00206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
        <p:nvSpPr>
          <p:cNvPr id="7" name="Text Box 116"/>
          <p:cNvSpPr txBox="1">
            <a:spLocks noChangeArrowheads="1"/>
          </p:cNvSpPr>
          <p:nvPr/>
        </p:nvSpPr>
        <p:spPr bwMode="auto">
          <a:xfrm>
            <a:off x="9753600" y="670986"/>
            <a:ext cx="1295400" cy="646331"/>
          </a:xfrm>
          <a:prstGeom prst="rect">
            <a:avLst/>
          </a:prstGeom>
          <a:solidFill>
            <a:srgbClr val="92D050"/>
          </a:solidFill>
          <a:ln w="12700">
            <a:noFill/>
            <a:miter lim="800000"/>
            <a:headEnd type="none" w="sm" len="sm"/>
            <a:tailEnd type="none" w="sm" len="sm"/>
          </a:ln>
        </p:spPr>
        <p:txBody>
          <a:bodyPr>
            <a:spAutoFit/>
          </a:bodyPr>
          <a:lstStyle/>
          <a:p>
            <a:pPr algn="ctr"/>
            <a:r>
              <a:rPr lang="en-US" sz="1200" dirty="0"/>
              <a:t>Most current doc shaded green.</a:t>
            </a:r>
            <a:endParaRPr lang="en-US" sz="1200" b="1" dirty="0"/>
          </a:p>
        </p:txBody>
      </p:sp>
      <p:sp>
        <p:nvSpPr>
          <p:cNvPr id="8" name="Text Box 231"/>
          <p:cNvSpPr txBox="1">
            <a:spLocks noChangeArrowheads="1"/>
          </p:cNvSpPr>
          <p:nvPr/>
        </p:nvSpPr>
        <p:spPr bwMode="auto">
          <a:xfrm>
            <a:off x="687316" y="580101"/>
            <a:ext cx="1219200"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Mar 2022</a:t>
            </a:r>
            <a:endParaRPr lang="en-US" sz="1800" dirty="0">
              <a:solidFill>
                <a:srgbClr val="FF0000"/>
              </a:solidFill>
              <a:latin typeface="Arial" charset="0"/>
            </a:endParaRPr>
          </a:p>
        </p:txBody>
      </p:sp>
      <p:sp>
        <p:nvSpPr>
          <p:cNvPr id="9" name="Text Box 116"/>
          <p:cNvSpPr txBox="1">
            <a:spLocks noChangeArrowheads="1"/>
          </p:cNvSpPr>
          <p:nvPr/>
        </p:nvSpPr>
        <p:spPr bwMode="auto">
          <a:xfrm>
            <a:off x="687316" y="761104"/>
            <a:ext cx="1676400" cy="461665"/>
          </a:xfrm>
          <a:prstGeom prst="rect">
            <a:avLst/>
          </a:prstGeom>
          <a:noFill/>
          <a:ln w="12700">
            <a:noFill/>
            <a:miter lim="800000"/>
            <a:headEnd type="none" w="sm" len="sm"/>
            <a:tailEnd type="none" w="sm" len="sm"/>
          </a:ln>
        </p:spPr>
        <p:txBody>
          <a:bodyPr>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3884957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 Backup Practices</a:t>
            </a:r>
            <a:endParaRPr lang="en-GB" dirty="0"/>
          </a:p>
        </p:txBody>
      </p:sp>
      <p:sp>
        <p:nvSpPr>
          <p:cNvPr id="9218" name="Rectangle 2"/>
          <p:cNvSpPr>
            <a:spLocks noGrp="1" noChangeArrowheads="1"/>
          </p:cNvSpPr>
          <p:nvPr>
            <p:ph idx="1"/>
          </p:nvPr>
        </p:nvSpPr>
        <p:spPr>
          <a:ln/>
        </p:spPr>
        <p:txBody>
          <a:bodyPr/>
          <a:lstStyle/>
          <a:p>
            <a:r>
              <a:rPr lang="en-US" dirty="0"/>
              <a:t>The IEEE Servers provide durable places to retain the 802.11 source files, drawing files, and other components of drafts.</a:t>
            </a:r>
          </a:p>
          <a:p>
            <a:r>
              <a:rPr lang="en-US" dirty="0"/>
              <a:t>Our best practice is that after a draft is posted in the Member’s Area, a zip file containing all the clean source files, drawing files and other components should be created and sent to the </a:t>
            </a:r>
            <a:r>
              <a:rPr lang="en-US" dirty="0" err="1"/>
              <a:t>iMeetCentral</a:t>
            </a:r>
            <a:r>
              <a:rPr lang="en-US" dirty="0"/>
              <a:t> source code archive for safekeeping.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4277178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IEEE </a:t>
            </a:r>
            <a:r>
              <a:rPr lang="en-GB" dirty="0" err="1"/>
              <a:t>iMeet</a:t>
            </a:r>
            <a:r>
              <a:rPr lang="en-GB" dirty="0"/>
              <a:t> central</a:t>
            </a:r>
          </a:p>
        </p:txBody>
      </p:sp>
      <p:sp>
        <p:nvSpPr>
          <p:cNvPr id="9218" name="Rectangle 2"/>
          <p:cNvSpPr>
            <a:spLocks noGrp="1" noChangeArrowheads="1"/>
          </p:cNvSpPr>
          <p:nvPr>
            <p:ph idx="1"/>
          </p:nvPr>
        </p:nvSpPr>
        <p:spPr>
          <a:ln/>
        </p:spPr>
        <p:txBody>
          <a:bodyPr/>
          <a:lstStyle/>
          <a:p>
            <a:r>
              <a:rPr lang="en-GB" dirty="0"/>
              <a:t>IEEE-SA </a:t>
            </a:r>
            <a:r>
              <a:rPr lang="en-GB" dirty="0" err="1"/>
              <a:t>iMeet</a:t>
            </a:r>
            <a:r>
              <a:rPr lang="en-GB" dirty="0"/>
              <a:t> central site</a:t>
            </a:r>
          </a:p>
          <a:p>
            <a:r>
              <a:rPr lang="en-US" dirty="0">
                <a:hlinkClick r:id="rId3"/>
              </a:rPr>
              <a:t>https://imeetcentral.com/</a:t>
            </a:r>
            <a:endParaRPr lang="en-US" dirty="0"/>
          </a:p>
          <a:p>
            <a:r>
              <a:rPr lang="en-US" dirty="0"/>
              <a:t>Also used to share emails and large files</a:t>
            </a:r>
          </a:p>
          <a:p>
            <a:r>
              <a:rPr lang="en-US" dirty="0"/>
              <a:t>Upload zip files to central site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21</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0238996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22</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8813065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Two Technical Editors</a:t>
            </a:r>
          </a:p>
        </p:txBody>
      </p:sp>
      <p:sp>
        <p:nvSpPr>
          <p:cNvPr id="9218" name="Rectangle 2"/>
          <p:cNvSpPr>
            <a:spLocks noGrp="1" noChangeArrowheads="1"/>
          </p:cNvSpPr>
          <p:nvPr>
            <p:ph idx="1"/>
          </p:nvPr>
        </p:nvSpPr>
        <p:spPr>
          <a:ln/>
        </p:spPr>
        <p:txBody>
          <a:bodyPr/>
          <a:lstStyle/>
          <a:p>
            <a:r>
              <a:rPr lang="en-US" dirty="0"/>
              <a:t>Peter Ecclesine will run the face to face meetings</a:t>
            </a:r>
          </a:p>
          <a:p>
            <a:r>
              <a:rPr lang="en-US" dirty="0"/>
              <a:t>Robert Stacey will run the publication process</a:t>
            </a:r>
          </a:p>
          <a:p>
            <a:r>
              <a:rPr lang="en-US" dirty="0"/>
              <a:t>Robert Stacey is the ANA administrator</a:t>
            </a:r>
          </a:p>
          <a:p>
            <a:r>
              <a:rPr lang="en-US" dirty="0"/>
              <a:t>All are on the Editor’s email list.</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23</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379823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 a list of Editor’s meeting discussion topics</a:t>
            </a:r>
            <a:endParaRPr lang="en-GB" dirty="0"/>
          </a:p>
        </p:txBody>
      </p:sp>
      <p:sp>
        <p:nvSpPr>
          <p:cNvPr id="3" name="Content Placeholder 2"/>
          <p:cNvSpPr>
            <a:spLocks noGrp="1"/>
          </p:cNvSpPr>
          <p:nvPr>
            <p:ph idx="1"/>
          </p:nvPr>
        </p:nvSpPr>
        <p:spPr/>
        <p:txBody>
          <a:bodyPr/>
          <a:lstStyle/>
          <a:p>
            <a:r>
              <a:rPr lang="en-GB" sz="2000" dirty="0"/>
              <a:t>Jan 2022 – </a:t>
            </a:r>
            <a:r>
              <a:rPr lang="en-GB" sz="2000" dirty="0" err="1"/>
              <a:t>imeetcentral</a:t>
            </a:r>
            <a:r>
              <a:rPr lang="en-GB" sz="2000" dirty="0"/>
              <a:t> assess to the file system and management</a:t>
            </a:r>
          </a:p>
          <a:p>
            <a:r>
              <a:rPr lang="en-GB" sz="2000" dirty="0"/>
              <a:t>Volker asks about Word macro issues on version numbers? Figure numbers. Carol Ansley volunteers. </a:t>
            </a:r>
          </a:p>
          <a:p>
            <a:r>
              <a:rPr lang="en-GB" sz="1800" dirty="0"/>
              <a:t>Jan 21 - MIB normative text that should be in the main body? The default values are used outside the standard</a:t>
            </a:r>
          </a:p>
          <a:p>
            <a:r>
              <a:rPr lang="en-GB" sz="1800" dirty="0"/>
              <a:t>Sept 21 - How well the MAC description supports multiple PHY descriptions? </a:t>
            </a:r>
          </a:p>
          <a:p>
            <a:r>
              <a:rPr lang="en-GB" sz="1800" dirty="0"/>
              <a:t>	11ba is a mix; security is in baseline clause, remainder is more modular. </a:t>
            </a:r>
          </a:p>
          <a:p>
            <a:r>
              <a:rPr lang="en-GB" sz="1800" dirty="0"/>
              <a:t>	11az has no separate MAC</a:t>
            </a:r>
          </a:p>
          <a:p>
            <a:r>
              <a:rPr lang="en-GB" sz="1800" dirty="0"/>
              <a:t>	11bb three PHYs and separate MAC, keep the MAC close to the PHYs</a:t>
            </a:r>
          </a:p>
          <a:p>
            <a:r>
              <a:rPr lang="en-GB" sz="1800" dirty="0"/>
              <a:t> 	11bc not far enough along –</a:t>
            </a:r>
          </a:p>
          <a:p>
            <a:r>
              <a:rPr lang="en-GB" sz="1800" dirty="0"/>
              <a:t>     11bd has short MAC (~3 pages), MAC changes are in main clauses</a:t>
            </a:r>
          </a:p>
          <a:p>
            <a:r>
              <a:rPr lang="en-GB" sz="2000" dirty="0"/>
              <a:t>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BA557-60AB-4DAC-9CCA-0C1A5AC3841D}"/>
              </a:ext>
            </a:extLst>
          </p:cNvPr>
          <p:cNvSpPr>
            <a:spLocks noGrp="1"/>
          </p:cNvSpPr>
          <p:nvPr>
            <p:ph type="title"/>
          </p:nvPr>
        </p:nvSpPr>
        <p:spPr/>
        <p:txBody>
          <a:bodyPr/>
          <a:lstStyle/>
          <a:p>
            <a:r>
              <a:rPr lang="en-US" dirty="0"/>
              <a:t>Editors Emeritus</a:t>
            </a:r>
            <a:br>
              <a:rPr lang="en-US" dirty="0"/>
            </a:br>
            <a:endParaRPr lang="en-US" dirty="0"/>
          </a:p>
        </p:txBody>
      </p:sp>
      <p:sp>
        <p:nvSpPr>
          <p:cNvPr id="3" name="Content Placeholder 2">
            <a:extLst>
              <a:ext uri="{FF2B5EF4-FFF2-40B4-BE49-F238E27FC236}">
                <a16:creationId xmlns:a16="http://schemas.microsoft.com/office/drawing/2014/main" id="{B35E45FD-9FA1-4E6D-818A-38E342C9400E}"/>
              </a:ext>
            </a:extLst>
          </p:cNvPr>
          <p:cNvSpPr>
            <a:spLocks noGrp="1"/>
          </p:cNvSpPr>
          <p:nvPr>
            <p:ph idx="1"/>
          </p:nvPr>
        </p:nvSpPr>
        <p:spPr/>
        <p:txBody>
          <a:bodyPr/>
          <a:lstStyle/>
          <a:p>
            <a:pPr lvl="1"/>
            <a:r>
              <a:rPr lang="en-US" sz="1400" dirty="0" err="1"/>
              <a:t>TGaa</a:t>
            </a:r>
            <a:r>
              <a:rPr lang="en-US" sz="1400" dirty="0"/>
              <a:t> – Alex Ashley – </a:t>
            </a:r>
            <a:r>
              <a:rPr lang="en-US" sz="1400" dirty="0">
                <a:hlinkClick r:id="rId2"/>
              </a:rPr>
              <a:t>alex.ashley@hotmail.co.uk</a:t>
            </a:r>
            <a:r>
              <a:rPr lang="en-US" sz="1400" dirty="0"/>
              <a:t>	</a:t>
            </a:r>
          </a:p>
          <a:p>
            <a:pPr lvl="1"/>
            <a:r>
              <a:rPr lang="en-US" sz="1400" dirty="0" err="1"/>
              <a:t>TGac</a:t>
            </a:r>
            <a:r>
              <a:rPr lang="en-US" sz="1400" dirty="0"/>
              <a:t> – Robert Stacey – </a:t>
            </a:r>
            <a:r>
              <a:rPr lang="en-US" sz="1400" dirty="0">
                <a:hlinkClick r:id="rId3"/>
              </a:rPr>
              <a:t>robert.stacey@intel.com</a:t>
            </a:r>
            <a:r>
              <a:rPr lang="en-US" sz="1400" dirty="0"/>
              <a:t> </a:t>
            </a:r>
          </a:p>
          <a:p>
            <a:pPr lvl="1"/>
            <a:r>
              <a:rPr lang="en-US" sz="1400" dirty="0" err="1"/>
              <a:t>TGad</a:t>
            </a:r>
            <a:r>
              <a:rPr lang="en-US" sz="1400" dirty="0"/>
              <a:t> – Carlos </a:t>
            </a:r>
            <a:r>
              <a:rPr lang="en-US" sz="1400" dirty="0" err="1"/>
              <a:t>Cordeiro</a:t>
            </a:r>
            <a:r>
              <a:rPr lang="en-US" sz="1400" dirty="0"/>
              <a:t> – </a:t>
            </a:r>
            <a:r>
              <a:rPr lang="en-US" sz="1400" dirty="0">
                <a:hlinkClick r:id="rId4"/>
              </a:rPr>
              <a:t>carlos.cordeiro@intel.com</a:t>
            </a:r>
            <a:r>
              <a:rPr lang="en-US" sz="1400" dirty="0"/>
              <a:t>  </a:t>
            </a:r>
          </a:p>
          <a:p>
            <a:pPr lvl="1"/>
            <a:r>
              <a:rPr lang="en-US" sz="1400" dirty="0" err="1"/>
              <a:t>TGae</a:t>
            </a:r>
            <a:r>
              <a:rPr lang="en-US" sz="1400" dirty="0"/>
              <a:t> – Henry </a:t>
            </a:r>
            <a:r>
              <a:rPr lang="en-US" sz="1400" dirty="0" err="1"/>
              <a:t>Ptasinski</a:t>
            </a:r>
            <a:r>
              <a:rPr lang="en-US" sz="1400" dirty="0"/>
              <a:t> – </a:t>
            </a:r>
            <a:r>
              <a:rPr lang="en-US" sz="1400" dirty="0">
                <a:hlinkClick r:id="rId5"/>
              </a:rPr>
              <a:t>henry@LOGOUT.COM</a:t>
            </a:r>
            <a:r>
              <a:rPr lang="en-US" sz="1400" dirty="0"/>
              <a:t> </a:t>
            </a:r>
          </a:p>
          <a:p>
            <a:pPr lvl="1"/>
            <a:r>
              <a:rPr lang="en-US" sz="1400" dirty="0" err="1"/>
              <a:t>TGaf</a:t>
            </a:r>
            <a:r>
              <a:rPr lang="en-US" sz="1400" dirty="0"/>
              <a:t> – Peter Ecclesine – </a:t>
            </a:r>
            <a:r>
              <a:rPr lang="en-US" sz="1400" dirty="0">
                <a:hlinkClick r:id="rId6"/>
              </a:rPr>
              <a:t>petere@ieee.org</a:t>
            </a:r>
            <a:r>
              <a:rPr lang="en-US" sz="1400" dirty="0"/>
              <a:t>  </a:t>
            </a:r>
          </a:p>
          <a:p>
            <a:pPr lvl="1"/>
            <a:r>
              <a:rPr lang="en-US" sz="1400" dirty="0" err="1"/>
              <a:t>REVmc</a:t>
            </a:r>
            <a:r>
              <a:rPr lang="en-US" sz="1400" dirty="0"/>
              <a:t> – Adrian Stephens – </a:t>
            </a:r>
            <a:r>
              <a:rPr lang="en-US" sz="1400" dirty="0">
                <a:hlinkClick r:id="rId7"/>
              </a:rPr>
              <a:t>adrian.p.stephens@ieee.org</a:t>
            </a:r>
            <a:r>
              <a:rPr lang="en-US" sz="1400" dirty="0"/>
              <a:t> , Edward Au – </a:t>
            </a:r>
            <a:r>
              <a:rPr lang="en-US" sz="1400" u="sng" dirty="0">
                <a:hlinkClick r:id="rId8"/>
              </a:rPr>
              <a:t>edward.ks.au@huawei.com</a:t>
            </a:r>
            <a:r>
              <a:rPr lang="en-US" sz="1400" dirty="0"/>
              <a:t>, Emily Qi – </a:t>
            </a:r>
            <a:r>
              <a:rPr lang="en-US" sz="1400" dirty="0">
                <a:hlinkClick r:id="rId9"/>
              </a:rPr>
              <a:t>emily.h.qi@intel.com</a:t>
            </a:r>
            <a:r>
              <a:rPr lang="en-US" sz="1400" dirty="0"/>
              <a:t> </a:t>
            </a:r>
          </a:p>
          <a:p>
            <a:pPr lvl="1"/>
            <a:r>
              <a:rPr lang="en-US" sz="1400" dirty="0" err="1"/>
              <a:t>TGah</a:t>
            </a:r>
            <a:r>
              <a:rPr lang="en-US" sz="1400" dirty="0"/>
              <a:t> – </a:t>
            </a:r>
            <a:r>
              <a:rPr lang="en-US" sz="1400" dirty="0" err="1"/>
              <a:t>Yongho</a:t>
            </a:r>
            <a:r>
              <a:rPr lang="en-US" sz="1400" dirty="0"/>
              <a:t> Seok </a:t>
            </a:r>
            <a:r>
              <a:rPr lang="en-US" sz="1400" dirty="0">
                <a:hlinkClick r:id="rId10"/>
              </a:rPr>
              <a:t>yongho.seok@gmail.com</a:t>
            </a:r>
            <a:r>
              <a:rPr lang="en-US" sz="1400" dirty="0"/>
              <a:t>,  Alfred </a:t>
            </a:r>
            <a:r>
              <a:rPr lang="en-US" sz="1400" dirty="0" err="1"/>
              <a:t>Asterjadhi</a:t>
            </a:r>
            <a:r>
              <a:rPr lang="en-US" sz="1400" dirty="0"/>
              <a:t> – </a:t>
            </a:r>
            <a:r>
              <a:rPr lang="en-US" sz="1400" dirty="0">
                <a:hlinkClick r:id="rId11"/>
              </a:rPr>
              <a:t>aasterja@qti.qualcomm.com</a:t>
            </a:r>
            <a:r>
              <a:rPr lang="en-US" sz="1400" dirty="0"/>
              <a:t>  </a:t>
            </a:r>
          </a:p>
          <a:p>
            <a:pPr lvl="1"/>
            <a:r>
              <a:rPr lang="en-US" sz="1400" dirty="0" err="1"/>
              <a:t>TGai</a:t>
            </a:r>
            <a:r>
              <a:rPr lang="en-US" sz="1400" dirty="0"/>
              <a:t> - </a:t>
            </a:r>
            <a:r>
              <a:rPr lang="en-US" sz="1400" dirty="0">
                <a:hlinkClick r:id="rId12"/>
              </a:rPr>
              <a:t>LRA@tiac.net</a:t>
            </a:r>
            <a:r>
              <a:rPr lang="en-US" sz="1400" dirty="0"/>
              <a:t>, Ping FANG </a:t>
            </a:r>
            <a:r>
              <a:rPr lang="en-US" sz="1400" dirty="0">
                <a:hlinkClick r:id="rId13"/>
              </a:rPr>
              <a:t>Ping.FANG@huawei.com </a:t>
            </a:r>
            <a:endParaRPr lang="en-US" sz="1400" dirty="0"/>
          </a:p>
          <a:p>
            <a:pPr lvl="1"/>
            <a:r>
              <a:rPr lang="en-US" sz="1200" dirty="0" err="1"/>
              <a:t>TGaj</a:t>
            </a:r>
            <a:r>
              <a:rPr lang="en-US" sz="1200" dirty="0"/>
              <a:t> – </a:t>
            </a:r>
            <a:r>
              <a:rPr lang="en-US" sz="1200" dirty="0" err="1"/>
              <a:t>Jiamin</a:t>
            </a:r>
            <a:r>
              <a:rPr lang="en-US" sz="1200" dirty="0"/>
              <a:t> CHEN – </a:t>
            </a:r>
            <a:r>
              <a:rPr lang="en-US" sz="1200" dirty="0">
                <a:hlinkClick r:id="rId14"/>
              </a:rPr>
              <a:t>jiamin.chen@mail01.huawei.com</a:t>
            </a:r>
            <a:r>
              <a:rPr lang="en-US" sz="1200" dirty="0"/>
              <a:t> , </a:t>
            </a:r>
            <a:r>
              <a:rPr lang="en-US" sz="1200" dirty="0" err="1"/>
              <a:t>Shiwen</a:t>
            </a:r>
            <a:r>
              <a:rPr lang="en-US" sz="1200" dirty="0"/>
              <a:t> He – </a:t>
            </a:r>
            <a:r>
              <a:rPr lang="en-US" sz="1200" u="sng" dirty="0">
                <a:hlinkClick r:id="rId15"/>
              </a:rPr>
              <a:t>shiwenhe@seu.edu.cn</a:t>
            </a:r>
            <a:endParaRPr lang="en-US" sz="1200" u="sng" dirty="0"/>
          </a:p>
          <a:p>
            <a:pPr lvl="1"/>
            <a:r>
              <a:rPr lang="en-US" sz="1200" dirty="0" err="1"/>
              <a:t>TGak</a:t>
            </a:r>
            <a:r>
              <a:rPr lang="en-US" sz="1200" dirty="0"/>
              <a:t> – Donald Eastlake – </a:t>
            </a:r>
            <a:r>
              <a:rPr lang="en-US" sz="1200" dirty="0">
                <a:hlinkClick r:id="rId16"/>
              </a:rPr>
              <a:t>d3e3e3@gmail.com</a:t>
            </a:r>
            <a:r>
              <a:rPr lang="en-US" sz="1200" dirty="0"/>
              <a:t> </a:t>
            </a:r>
          </a:p>
          <a:p>
            <a:pPr lvl="1"/>
            <a:r>
              <a:rPr lang="en-US" sz="1400" dirty="0" err="1"/>
              <a:t>TGaq</a:t>
            </a:r>
            <a:r>
              <a:rPr lang="en-US" sz="1400" dirty="0"/>
              <a:t> – Dan Gal –  </a:t>
            </a:r>
            <a:r>
              <a:rPr lang="en-US" sz="1400" dirty="0">
                <a:hlinkClick r:id="rId17"/>
              </a:rPr>
              <a:t>ddrgal@gmail.com</a:t>
            </a:r>
            <a:r>
              <a:rPr lang="en-US" sz="1400" dirty="0"/>
              <a:t> , Lee Armstrong – </a:t>
            </a:r>
            <a:r>
              <a:rPr lang="en-US" sz="1400" dirty="0">
                <a:solidFill>
                  <a:schemeClr val="accent2"/>
                </a:solidFill>
                <a:hlinkClick r:id="rId12"/>
              </a:rPr>
              <a:t>LRA@tiac.net</a:t>
            </a:r>
            <a:r>
              <a:rPr lang="en-US" sz="1400" dirty="0">
                <a:solidFill>
                  <a:schemeClr val="accent2"/>
                </a:solidFill>
              </a:rPr>
              <a:t> </a:t>
            </a:r>
          </a:p>
          <a:p>
            <a:pPr lvl="1"/>
            <a:r>
              <a:rPr lang="en-US" sz="1400" dirty="0" err="1"/>
              <a:t>TGax</a:t>
            </a:r>
            <a:r>
              <a:rPr lang="en-US" sz="1400" dirty="0"/>
              <a:t> – Robert Stacey – </a:t>
            </a:r>
            <a:r>
              <a:rPr lang="en-US" sz="1400" dirty="0">
                <a:hlinkClick r:id="rId3"/>
              </a:rPr>
              <a:t>robert.stacey@intel.com</a:t>
            </a:r>
            <a:r>
              <a:rPr lang="en-US" sz="1400" dirty="0"/>
              <a:t> </a:t>
            </a:r>
          </a:p>
          <a:p>
            <a:pPr lvl="1"/>
            <a:r>
              <a:rPr lang="en-US" sz="1400" dirty="0" err="1"/>
              <a:t>TGay</a:t>
            </a:r>
            <a:r>
              <a:rPr lang="en-US" sz="1400" dirty="0"/>
              <a:t> – Carlos Cordeiro – </a:t>
            </a:r>
            <a:r>
              <a:rPr lang="en-US" sz="1400" dirty="0">
                <a:hlinkClick r:id="rId4"/>
              </a:rPr>
              <a:t>carlos.cordeiro@intel.com</a:t>
            </a:r>
            <a:r>
              <a:rPr lang="en-US" sz="1400" dirty="0"/>
              <a:t>  </a:t>
            </a:r>
          </a:p>
          <a:p>
            <a:pPr lvl="1"/>
            <a:r>
              <a:rPr lang="en-US" sz="1400" dirty="0" err="1"/>
              <a:t>TGba</a:t>
            </a:r>
            <a:r>
              <a:rPr lang="en-US" sz="1400" dirty="0"/>
              <a:t> – Po-kai Huang – </a:t>
            </a:r>
            <a:r>
              <a:rPr lang="en-US" sz="1400" dirty="0">
                <a:hlinkClick r:id="rId18"/>
              </a:rPr>
              <a:t>po-kai.huang@intel.com</a:t>
            </a:r>
            <a:r>
              <a:rPr lang="en-US" sz="1400" dirty="0"/>
              <a:t> </a:t>
            </a:r>
          </a:p>
          <a:p>
            <a:pPr lvl="1"/>
            <a:r>
              <a:rPr lang="en-US" sz="1400" dirty="0" err="1"/>
              <a:t>TGbd</a:t>
            </a:r>
            <a:r>
              <a:rPr lang="en-US" sz="1400" dirty="0"/>
              <a:t> – </a:t>
            </a:r>
            <a:r>
              <a:rPr lang="en-US" sz="1400" dirty="0" err="1"/>
              <a:t>Bahar</a:t>
            </a:r>
            <a:r>
              <a:rPr lang="en-US" sz="1400" dirty="0"/>
              <a:t> Sadeghi –</a:t>
            </a:r>
            <a:r>
              <a:rPr lang="en-US" sz="1400" b="1" dirty="0"/>
              <a:t> </a:t>
            </a:r>
            <a:r>
              <a:rPr lang="en-US" sz="1400" dirty="0">
                <a:hlinkClick r:id="rId19"/>
              </a:rPr>
              <a:t>bahareh.sagedhi@intel.com</a:t>
            </a:r>
            <a:r>
              <a:rPr lang="en-US" sz="1400" dirty="0"/>
              <a:t> </a:t>
            </a:r>
          </a:p>
          <a:p>
            <a:pPr lvl="1"/>
            <a:endParaRPr lang="en-US" sz="1400" dirty="0"/>
          </a:p>
          <a:p>
            <a:pPr lvl="1"/>
            <a:endParaRPr lang="en-US" sz="1400" dirty="0"/>
          </a:p>
          <a:p>
            <a:endParaRPr lang="en-US" dirty="0"/>
          </a:p>
        </p:txBody>
      </p:sp>
      <p:sp>
        <p:nvSpPr>
          <p:cNvPr id="4" name="Slide Number Placeholder 3">
            <a:extLst>
              <a:ext uri="{FF2B5EF4-FFF2-40B4-BE49-F238E27FC236}">
                <a16:creationId xmlns:a16="http://schemas.microsoft.com/office/drawing/2014/main" id="{322CA700-5042-42BF-A0FD-3870030534C6}"/>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2190AEC-3C24-4981-898F-D58B5201CBA9}"/>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F0C11C0F-FD95-4686-A48B-EA1D999C93A5}"/>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929828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(1)</a:t>
            </a:r>
          </a:p>
        </p:txBody>
      </p:sp>
      <p:sp>
        <p:nvSpPr>
          <p:cNvPr id="9218" name="Rectangle 2"/>
          <p:cNvSpPr>
            <a:spLocks noGrp="1" noChangeArrowheads="1"/>
          </p:cNvSpPr>
          <p:nvPr>
            <p:ph idx="1"/>
          </p:nvPr>
        </p:nvSpPr>
        <p:spPr>
          <a:xfrm>
            <a:off x="609601" y="1414308"/>
            <a:ext cx="11125200" cy="4952998"/>
          </a:xfrm>
          <a:ln/>
        </p:spPr>
        <p:txBody>
          <a:bodyPr/>
          <a:lstStyle/>
          <a:p>
            <a:pPr>
              <a:buFont typeface="Arial" panose="020B0604020202020204" pitchFamily="34" charset="0"/>
              <a:buChar char="•"/>
            </a:pPr>
            <a:r>
              <a:rPr lang="en-US" dirty="0"/>
              <a:t>Frame format figures</a:t>
            </a:r>
          </a:p>
          <a:p>
            <a:pPr lvl="1">
              <a:buFont typeface="Arial" panose="020B0604020202020204" pitchFamily="34" charset="0"/>
              <a:buChar char="•"/>
            </a:pPr>
            <a:r>
              <a:rPr lang="en-GB" dirty="0"/>
              <a:t>Figure titles: Figure &lt;number)—Name [frame, field, element, etc] </a:t>
            </a:r>
            <a:r>
              <a:rPr lang="en-GB" u="sng" dirty="0"/>
              <a:t>format</a:t>
            </a:r>
          </a:p>
          <a:p>
            <a:pPr lvl="1">
              <a:buFont typeface="Arial" panose="020B0604020202020204" pitchFamily="34" charset="0"/>
              <a:buChar char="•"/>
            </a:pPr>
            <a:r>
              <a:rPr lang="en-GB" dirty="0"/>
              <a:t>Repeating fields should be avoided in the frame/element/field format figure. If a field needs to be repeated, create a container field with “List” in the name, e.g., Name List field. </a:t>
            </a:r>
            <a:endParaRPr lang="en-US" dirty="0"/>
          </a:p>
          <a:p>
            <a:pPr lvl="1">
              <a:buFont typeface="Arial" panose="020B0604020202020204" pitchFamily="34" charset="0"/>
              <a:buChar char="•"/>
            </a:pPr>
            <a:r>
              <a:rPr lang="en-US" dirty="0"/>
              <a:t>Arrows in frame format figures should not be used, except where labelling parts of the structure (e.g.,  the MAC Header in </a:t>
            </a:r>
            <a:r>
              <a:rPr lang="en-US" u="sng" dirty="0"/>
              <a:t>the top-level frame format).</a:t>
            </a:r>
            <a:r>
              <a:rPr lang="en-US" dirty="0"/>
              <a:t> </a:t>
            </a:r>
          </a:p>
          <a:p>
            <a:pPr lvl="1">
              <a:buFont typeface="Arial" panose="020B0604020202020204" pitchFamily="34" charset="0"/>
              <a:buChar char="•"/>
            </a:pPr>
            <a:r>
              <a:rPr lang="en-GB" dirty="0"/>
              <a:t>In the bit-aligned figure, the bit position should always start with B0.</a:t>
            </a:r>
            <a:endParaRPr lang="en-US" dirty="0"/>
          </a:p>
          <a:p>
            <a:pPr lvl="1">
              <a:buFont typeface="Arial" panose="020B0604020202020204" pitchFamily="34" charset="0"/>
              <a:buChar char="•"/>
            </a:pPr>
            <a:r>
              <a:rPr lang="en-GB" dirty="0"/>
              <a:t>The figures in Clause 9 are normative, do not duplicate length information given in figures in Clause 9 text. For example, “The Y field is x bits/octets in length" or "The Y field is an x-bit/octet field" are redundant. There is no value in duplicating the information. </a:t>
            </a:r>
          </a:p>
          <a:p>
            <a:pPr lvl="1">
              <a:buFont typeface="Arial" panose="020B0604020202020204" pitchFamily="34" charset="0"/>
              <a:buChar char="•"/>
            </a:pPr>
            <a:r>
              <a:rPr lang="en-GB" dirty="0"/>
              <a:t>Do not reference other clauses in Visio figures</a:t>
            </a:r>
            <a:endParaRPr lang="en-US" dirty="0"/>
          </a:p>
          <a:p>
            <a:pPr>
              <a:buFont typeface="Arial" panose="020B0604020202020204" pitchFamily="34" charset="0"/>
              <a:buChar char="•"/>
            </a:pPr>
            <a:r>
              <a:rPr lang="en-US" dirty="0"/>
              <a:t>Interspersed normative and informative text is not allowed.  For example, </a:t>
            </a:r>
          </a:p>
          <a:p>
            <a:pPr lvl="1">
              <a:buFont typeface="Arial" panose="020B0604020202020204" pitchFamily="34" charset="0"/>
              <a:buChar char="•"/>
            </a:pPr>
            <a:r>
              <a:rPr lang="en-US" dirty="0"/>
              <a:t>Neither clauses nor subclauses shall be labeled as informative.</a:t>
            </a:r>
          </a:p>
          <a:p>
            <a:pPr lvl="1">
              <a:buFont typeface="Arial" panose="020B0604020202020204" pitchFamily="34" charset="0"/>
              <a:buChar char="•"/>
            </a:pPr>
            <a:r>
              <a:rPr lang="en-US" dirty="0"/>
              <a:t>Figures or tables in clauses shall not be labeled as informative. </a:t>
            </a:r>
          </a:p>
          <a:p>
            <a:endParaRPr lang="en-US" dirty="0"/>
          </a:p>
          <a:p>
            <a:r>
              <a:rPr lang="en-US" dirty="0"/>
              <a:t>	</a:t>
            </a:r>
          </a:p>
          <a:p>
            <a:endParaRPr lang="en-US"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649811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20398"/>
          </a:xfrm>
        </p:spPr>
        <p:txBody>
          <a:bodyPr/>
          <a:lstStyle/>
          <a:p>
            <a:r>
              <a:rPr lang="en-GB" dirty="0" err="1"/>
              <a:t>REVmd</a:t>
            </a:r>
            <a:r>
              <a:rPr lang="en-GB" dirty="0"/>
              <a:t> Practice (2)</a:t>
            </a:r>
          </a:p>
        </p:txBody>
      </p:sp>
      <p:sp>
        <p:nvSpPr>
          <p:cNvPr id="9218" name="Rectangle 2"/>
          <p:cNvSpPr>
            <a:spLocks noGrp="1" noChangeArrowheads="1"/>
          </p:cNvSpPr>
          <p:nvPr>
            <p:ph idx="1"/>
          </p:nvPr>
        </p:nvSpPr>
        <p:spPr>
          <a:xfrm>
            <a:off x="457200" y="1219200"/>
            <a:ext cx="11429999" cy="5089837"/>
          </a:xfrm>
          <a:ln/>
        </p:spPr>
        <p:txBody>
          <a:bodyPr/>
          <a:lstStyle/>
          <a:p>
            <a:pPr>
              <a:buFont typeface="Arial" panose="020B0604020202020204" pitchFamily="34" charset="0"/>
              <a:buChar char="•"/>
            </a:pPr>
            <a:r>
              <a:rPr lang="en-US" sz="2000" dirty="0"/>
              <a:t>MIB variable deprecation procedure</a:t>
            </a:r>
          </a:p>
          <a:p>
            <a:pPr lvl="1">
              <a:buFont typeface="Arial" panose="020B0604020202020204" pitchFamily="34" charset="0"/>
              <a:buChar char="•"/>
            </a:pPr>
            <a:r>
              <a:rPr lang="en-US" dirty="0"/>
              <a:t>MIB variable can be deprecated, should not be deleted. See 3.9.3 Compliance requirements for the deprecation procedure.</a:t>
            </a:r>
          </a:p>
          <a:p>
            <a:pPr>
              <a:buFont typeface="Arial" panose="020B0604020202020204" pitchFamily="34" charset="0"/>
              <a:buChar char="•"/>
            </a:pPr>
            <a:r>
              <a:rPr lang="en-US" sz="2000" dirty="0"/>
              <a:t>Capitalization</a:t>
            </a:r>
          </a:p>
          <a:p>
            <a:pPr lvl="1">
              <a:buFont typeface="Arial" panose="020B0604020202020204" pitchFamily="34" charset="0"/>
              <a:buChar char="•"/>
            </a:pPr>
            <a:r>
              <a:rPr lang="en-GB" dirty="0"/>
              <a:t>For proper names, all words in the name (excluding acronyms) should be capitalized, including prepositions and conjunctions. This is to avoid ambiguity where the preposition or conjunction might be misinterpreted as part of the sentence. For example, “HT </a:t>
            </a:r>
            <a:r>
              <a:rPr lang="en-GB" dirty="0">
                <a:solidFill>
                  <a:srgbClr val="FF0000"/>
                </a:solidFill>
                <a:highlight>
                  <a:srgbClr val="FFFF00"/>
                </a:highlight>
              </a:rPr>
              <a:t>A</a:t>
            </a:r>
            <a:r>
              <a:rPr lang="en-GB" dirty="0">
                <a:highlight>
                  <a:srgbClr val="FFFF00"/>
                </a:highlight>
              </a:rPr>
              <a:t>nd</a:t>
            </a:r>
            <a:r>
              <a:rPr lang="en-GB" dirty="0"/>
              <a:t> VHT Trigger Frame RX Support subfield.” </a:t>
            </a:r>
          </a:p>
          <a:p>
            <a:pPr>
              <a:buFont typeface="Arial" panose="020B0604020202020204" pitchFamily="34" charset="0"/>
              <a:buChar char="•"/>
            </a:pPr>
            <a:r>
              <a:rPr lang="en-GB" sz="2000" dirty="0"/>
              <a:t>Deprecate terms unicast and multicast</a:t>
            </a:r>
          </a:p>
          <a:p>
            <a:pPr lvl="1">
              <a:buFont typeface="Arial" panose="020B0604020202020204" pitchFamily="34" charset="0"/>
              <a:buChar char="•"/>
            </a:pPr>
            <a:r>
              <a:rPr lang="en-GB" dirty="0"/>
              <a:t>When used to describe MAC entities, the adjectives “unicast” and “directed” are deprecated in </a:t>
            </a:r>
            <a:r>
              <a:rPr lang="en-GB" dirty="0" err="1"/>
              <a:t>favor</a:t>
            </a:r>
            <a:r>
              <a:rPr lang="en-GB" dirty="0"/>
              <a:t> of “individually addressed” or “that is an individual address” and the adjective “multicast” is deprecated in </a:t>
            </a:r>
            <a:r>
              <a:rPr lang="en-GB" dirty="0" err="1"/>
              <a:t>favor</a:t>
            </a:r>
            <a:r>
              <a:rPr lang="en-GB" dirty="0"/>
              <a:t> of “group addressed” or “that is a group address.</a:t>
            </a:r>
          </a:p>
          <a:p>
            <a:pPr>
              <a:buFont typeface="Arial" panose="020B0604020202020204" pitchFamily="34" charset="0"/>
              <a:buChar char="•"/>
            </a:pPr>
            <a:r>
              <a:rPr lang="en-US" sz="2000" dirty="0"/>
              <a:t>Amendment Editor Instruction</a:t>
            </a:r>
          </a:p>
          <a:p>
            <a:pPr lvl="1">
              <a:buFont typeface="Arial" panose="020B0604020202020204" pitchFamily="34" charset="0"/>
              <a:buChar char="•"/>
            </a:pPr>
            <a:r>
              <a:rPr lang="en-GB" dirty="0"/>
              <a:t>When using “Insert” instruction, please identify the starting sentence of the paragraph. For example, “</a:t>
            </a:r>
            <a:r>
              <a:rPr lang="en-GB" b="1" i="1" dirty="0"/>
              <a:t>Insert the following paragraph after the second paragraph </a:t>
            </a:r>
            <a:r>
              <a:rPr lang="en-GB" b="1" i="1" dirty="0">
                <a:highlight>
                  <a:srgbClr val="FFFF00"/>
                </a:highlight>
              </a:rPr>
              <a:t>(“The FT protocol provides ...”</a:t>
            </a:r>
            <a:r>
              <a:rPr lang="en-GB" b="1" i="1" dirty="0"/>
              <a:t>):</a:t>
            </a:r>
            <a:r>
              <a:rPr lang="en-GB" dirty="0"/>
              <a:t>”</a:t>
            </a:r>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endParaRPr lang="en-US" sz="2000" dirty="0"/>
          </a:p>
          <a:p>
            <a:endParaRPr lang="en-US" sz="2000" dirty="0"/>
          </a:p>
          <a:p>
            <a:r>
              <a:rPr lang="en-US" sz="2000" dirty="0"/>
              <a:t>	</a:t>
            </a:r>
          </a:p>
          <a:p>
            <a:endParaRPr lang="en-US"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2287701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600" dirty="0" err="1"/>
              <a:t>REVmc</a:t>
            </a:r>
            <a:r>
              <a:rPr lang="en-US" sz="1600" dirty="0"/>
              <a:t> D3.0 went through MDR process – 802.11-14/781r11 dated Sept 19, 2014</a:t>
            </a:r>
          </a:p>
          <a:p>
            <a:r>
              <a:rPr lang="en-US" sz="1600" dirty="0"/>
              <a:t>P802.11ah D4.0 went through MDR process – 802.11-15/247r3 dated Mar 12, 2015</a:t>
            </a:r>
          </a:p>
          <a:p>
            <a:r>
              <a:rPr lang="en-US" sz="1600" dirty="0"/>
              <a:t>P802.11ai D4.0 went through MDR process – 802.11-15/248r4 dated May 14, 2015</a:t>
            </a:r>
          </a:p>
          <a:p>
            <a:r>
              <a:rPr lang="en-US" sz="1600" dirty="0"/>
              <a:t>P802.11aq D4.0 went through MDR process – 802.11-16/801r0 dated June 22, 2016</a:t>
            </a:r>
          </a:p>
          <a:p>
            <a:r>
              <a:rPr lang="en-US" sz="1600" dirty="0"/>
              <a:t>P802.11aj D3.0 went through MDR process – 802.11-16/1333r5 dated Dec 9, 2016</a:t>
            </a:r>
          </a:p>
          <a:p>
            <a:r>
              <a:rPr lang="en-US" sz="1600" dirty="0"/>
              <a:t>P802.11ak D3.0 went through MDR process – 802.11-17/143r3 dated March 2, 2017</a:t>
            </a:r>
          </a:p>
          <a:p>
            <a:endParaRPr lang="en-US" sz="16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37143815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534988"/>
            <a:ext cx="10361084" cy="1065213"/>
          </a:xfrm>
        </p:spPr>
        <p:txBody>
          <a:bodyPr/>
          <a:lstStyle/>
          <a:p>
            <a:r>
              <a:rPr lang="en-GB" dirty="0"/>
              <a:t>MDR Status</a:t>
            </a:r>
          </a:p>
        </p:txBody>
      </p:sp>
      <p:sp>
        <p:nvSpPr>
          <p:cNvPr id="9218" name="Rectangle 2"/>
          <p:cNvSpPr>
            <a:spLocks noGrp="1" noChangeArrowheads="1"/>
          </p:cNvSpPr>
          <p:nvPr>
            <p:ph idx="1"/>
          </p:nvPr>
        </p:nvSpPr>
        <p:spPr>
          <a:xfrm>
            <a:off x="929217" y="1524000"/>
            <a:ext cx="10361084" cy="4799012"/>
          </a:xfrm>
          <a:ln/>
        </p:spPr>
        <p:txBody>
          <a:bodyPr/>
          <a:lstStyle/>
          <a:p>
            <a:r>
              <a:rPr lang="en-US" dirty="0"/>
              <a:t>802.11 Working Group Mandatory Draft Review</a:t>
            </a:r>
          </a:p>
          <a:p>
            <a:pPr lvl="1">
              <a:buFontTx/>
              <a:buNone/>
            </a:pPr>
            <a:r>
              <a:rPr lang="en-US" sz="1800" dirty="0"/>
              <a:t>802.11-11/615r6 documents the process. MDR now in the 802.11 Operating Manual 802.11-14/0629r8. The process needs some change so the report is done after the editing is done. </a:t>
            </a:r>
          </a:p>
          <a:p>
            <a:r>
              <a:rPr lang="en-US" sz="1800" dirty="0" err="1"/>
              <a:t>REVmd</a:t>
            </a:r>
            <a:r>
              <a:rPr lang="en-US" sz="1800" dirty="0"/>
              <a:t> on Draft 2.1 was started out of February (Robert Stacey, Joseph Levy, Carol Ansley, Menzo Wentink, </a:t>
            </a:r>
            <a:r>
              <a:rPr lang="en-US" sz="1800" dirty="0" err="1"/>
              <a:t>Bahar</a:t>
            </a:r>
            <a:r>
              <a:rPr lang="en-US" sz="1800" dirty="0"/>
              <a:t> Sadeghi, Mark Hamilton, Yongho Seok, Emily Qi, Edward Au, Peter Ecclesine) 19/260r15 – IEEE SA staff - mixing normative and informative, see 19/1444r4 MDR complete</a:t>
            </a:r>
          </a:p>
          <a:p>
            <a:r>
              <a:rPr lang="en-US" sz="1800" dirty="0"/>
              <a:t>P802.11ay was started on D3.1 out of March meeting (Robert Stacey, Solomon </a:t>
            </a:r>
            <a:r>
              <a:rPr lang="en-US" sz="1800" dirty="0" err="1"/>
              <a:t>Trainin</a:t>
            </a:r>
            <a:r>
              <a:rPr lang="en-US" sz="1800" dirty="0"/>
              <a:t>, Edward Au, Emily Qi, Yongho Seok, Peter Ecclesine) 19/681r6 MDR complete</a:t>
            </a:r>
          </a:p>
          <a:p>
            <a:r>
              <a:rPr lang="en-US" sz="1800" dirty="0"/>
              <a:t>P802.11ax was started on D4.1 out of May meeting (Robert Stacey, Edward Au (mid June), Yongho Seok, Naveen Kakani, Perry </a:t>
            </a:r>
            <a:r>
              <a:rPr lang="en-US" sz="1800" dirty="0" err="1"/>
              <a:t>Correll</a:t>
            </a:r>
            <a:r>
              <a:rPr lang="en-US" sz="1800" dirty="0"/>
              <a:t>, Peter Ecclesine, Po-Kai Huang) 19/1015r4 MDR complete</a:t>
            </a:r>
          </a:p>
          <a:p>
            <a:r>
              <a:rPr lang="en-US" sz="1800" dirty="0"/>
              <a:t>P802.11ba was started on D4.0 out of September meeting (Robert Stacey, Po-Kai Huang, </a:t>
            </a:r>
            <a:r>
              <a:rPr lang="en-US" sz="1800" dirty="0" err="1"/>
              <a:t>Rojan</a:t>
            </a:r>
            <a:r>
              <a:rPr lang="en-US" sz="1800" dirty="0"/>
              <a:t> </a:t>
            </a:r>
            <a:r>
              <a:rPr lang="en-US" sz="1800" dirty="0" err="1"/>
              <a:t>Chitrakar</a:t>
            </a:r>
            <a:r>
              <a:rPr lang="en-US" sz="1800" dirty="0"/>
              <a:t>, </a:t>
            </a:r>
            <a:r>
              <a:rPr lang="en-US" sz="1800" dirty="0" err="1"/>
              <a:t>Yunsong</a:t>
            </a:r>
            <a:r>
              <a:rPr lang="en-US" sz="1800" dirty="0"/>
              <a:t> Yang, </a:t>
            </a:r>
            <a:r>
              <a:rPr lang="en-US" sz="1800" dirty="0" err="1"/>
              <a:t>Yongho</a:t>
            </a:r>
            <a:r>
              <a:rPr lang="en-US" sz="1800" dirty="0"/>
              <a:t> Seok, Mark Hamilton ) 19/176</a:t>
            </a:r>
            <a:r>
              <a:rPr lang="en-US" sz="1800" dirty="0">
                <a:solidFill>
                  <a:schemeClr val="tx1"/>
                </a:solidFill>
              </a:rPr>
              <a:t>5r6 </a:t>
            </a:r>
            <a:r>
              <a:rPr lang="en-US" sz="1800" dirty="0"/>
              <a:t>MDR complete</a:t>
            </a:r>
          </a:p>
          <a:p>
            <a:r>
              <a:rPr lang="en-US" sz="1800" dirty="0"/>
              <a:t>P802.11az is nearly ready (one draft before final WG recirc) for a MDR, so editorial changes can be incorporated. Think that Draft 3.0 would be MDR candidate. </a:t>
            </a:r>
          </a:p>
          <a:p>
            <a:endParaRPr lang="en-US" sz="1800" dirty="0"/>
          </a:p>
          <a:p>
            <a:endParaRPr lang="en-US" sz="16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29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758786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2022-03-07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11bd</a:t>
            </a:r>
          </a:p>
          <a:p>
            <a:r>
              <a:rPr lang="en-US" dirty="0"/>
              <a:t>Review WG Style Guide, 11be and </a:t>
            </a:r>
            <a:r>
              <a:rPr lang="en-US" dirty="0" err="1"/>
              <a:t>REVme</a:t>
            </a:r>
            <a:r>
              <a:rPr lang="en-US" dirty="0"/>
              <a:t> practice</a:t>
            </a:r>
          </a:p>
          <a:p>
            <a:r>
              <a:rPr lang="en-US" dirty="0"/>
              <a:t>	“Hyphenation with non” CID 1295 in </a:t>
            </a:r>
            <a:r>
              <a:rPr lang="en-US" dirty="0" err="1"/>
              <a:t>REVme</a:t>
            </a:r>
            <a:endParaRPr lang="en-US" dirty="0"/>
          </a:p>
          <a:p>
            <a:r>
              <a:rPr lang="en-US" dirty="0"/>
              <a:t>WG Style Guide for 802.11 draft </a:t>
            </a:r>
            <a:r>
              <a:rPr lang="en-US" dirty="0">
                <a:solidFill>
                  <a:schemeClr val="tx1"/>
                </a:solidFill>
              </a:rPr>
              <a:t>09/1034r19</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Update on numbering process</a:t>
            </a:r>
          </a:p>
        </p:txBody>
      </p:sp>
      <p:sp>
        <p:nvSpPr>
          <p:cNvPr id="9218" name="Rectangle 2"/>
          <p:cNvSpPr>
            <a:spLocks noGrp="1" noChangeArrowheads="1"/>
          </p:cNvSpPr>
          <p:nvPr>
            <p:ph idx="1"/>
          </p:nvPr>
        </p:nvSpPr>
        <p:spPr>
          <a:ln/>
        </p:spPr>
        <p:txBody>
          <a:bodyPr/>
          <a:lstStyle/>
          <a:p>
            <a:r>
              <a:rPr lang="en-US" dirty="0"/>
              <a:t>Refer to</a:t>
            </a:r>
          </a:p>
          <a:p>
            <a:r>
              <a:rPr lang="en-US" dirty="0">
                <a:hlinkClick r:id="rId3"/>
              </a:rPr>
              <a:t>https://mentor.ieee.org/802.11/dcn/11/11-11-1149-52-0000-draft-number-alignment-tool.xlsx</a:t>
            </a:r>
            <a:r>
              <a:rPr lang="en-US" dirty="0"/>
              <a:t>  Dec 2017 was last update</a:t>
            </a:r>
          </a:p>
          <a:p>
            <a:r>
              <a:rPr lang="en-US" dirty="0"/>
              <a:t>We lost IEEE Diane </a:t>
            </a:r>
            <a:r>
              <a:rPr lang="en-US" dirty="0" err="1"/>
              <a:t>Lacey’s</a:t>
            </a:r>
            <a:r>
              <a:rPr lang="en-US" dirty="0"/>
              <a:t> services, and have to pick up the task.</a:t>
            </a:r>
          </a:p>
          <a:p>
            <a:r>
              <a:rPr lang="en-US" dirty="0"/>
              <a:t>Updated numbering after 11ax shifted to </a:t>
            </a:r>
            <a:r>
              <a:rPr lang="en-US" dirty="0" err="1"/>
              <a:t>REVmd</a:t>
            </a:r>
            <a:r>
              <a:rPr lang="en-US" dirty="0"/>
              <a:t> baseline, will not update 11-11-11-1149, RIP.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30</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298168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29123A-68DE-4834-AA4C-969891C92BAB}"/>
              </a:ext>
            </a:extLst>
          </p:cNvPr>
          <p:cNvSpPr>
            <a:spLocks noGrp="1"/>
          </p:cNvSpPr>
          <p:nvPr>
            <p:ph type="title"/>
          </p:nvPr>
        </p:nvSpPr>
        <p:spPr/>
        <p:txBody>
          <a:bodyPr/>
          <a:lstStyle/>
          <a:p>
            <a:r>
              <a:rPr lang="en-US" dirty="0"/>
              <a:t>Capitalization Topic – 21/0789</a:t>
            </a:r>
          </a:p>
        </p:txBody>
      </p:sp>
      <p:sp>
        <p:nvSpPr>
          <p:cNvPr id="3" name="Content Placeholder 2">
            <a:extLst>
              <a:ext uri="{FF2B5EF4-FFF2-40B4-BE49-F238E27FC236}">
                <a16:creationId xmlns:a16="http://schemas.microsoft.com/office/drawing/2014/main" id="{EC48E38A-151A-4AE2-8A9E-D12AB0227919}"/>
              </a:ext>
            </a:extLst>
          </p:cNvPr>
          <p:cNvSpPr>
            <a:spLocks noGrp="1"/>
          </p:cNvSpPr>
          <p:nvPr>
            <p:ph idx="1"/>
          </p:nvPr>
        </p:nvSpPr>
        <p:spPr/>
        <p:txBody>
          <a:bodyPr/>
          <a:lstStyle/>
          <a:p>
            <a:r>
              <a:rPr lang="en-US" sz="1800" u="sng" dirty="0">
                <a:solidFill>
                  <a:srgbClr val="0000FF"/>
                </a:solidFill>
                <a:effectLst/>
                <a:latin typeface="Arial" panose="020B0604020202020204" pitchFamily="34" charset="0"/>
                <a:ea typeface="Times New Roman" panose="02020603050405020304" pitchFamily="18" charset="0"/>
                <a:hlinkClick r:id="rId2"/>
              </a:rPr>
              <a:t>https://mentor.ieee.org/802.11/dcn/21/11-21-0789-00-0000-captialization-topic.pptx</a:t>
            </a:r>
            <a:endParaRPr lang="en-US" sz="1800" u="sng" dirty="0">
              <a:solidFill>
                <a:srgbClr val="0000FF"/>
              </a:solidFill>
              <a:effectLst/>
              <a:latin typeface="Arial" panose="020B0604020202020204" pitchFamily="34" charset="0"/>
              <a:ea typeface="Times New Roman" panose="02020603050405020304" pitchFamily="18" charset="0"/>
            </a:endParaRPr>
          </a:p>
          <a:p>
            <a:r>
              <a:rPr lang="en-US" sz="1800" dirty="0"/>
              <a:t>	Brian Hart (Cisco Systems)</a:t>
            </a:r>
          </a:p>
          <a:p>
            <a:r>
              <a:rPr lang="en-US" sz="1800" dirty="0"/>
              <a:t>Edward Au notes “Tail” and “Encoding Block” or similar terms in PHY clause could be added to the 802.11 Style Guide</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Edward Au will add ‘Tail’ to Grandfathered term list.</a:t>
            </a:r>
          </a:p>
          <a:p>
            <a:r>
              <a:rPr lang="en-US" sz="1800"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And take editing actions on Encoded block </a:t>
            </a:r>
            <a:r>
              <a:rPr lang="en-US" sz="1800" dirty="0">
                <a:solidFill>
                  <a:srgbClr val="0000FF"/>
                </a:solidFill>
                <a:latin typeface="Arial" panose="020B0604020202020204" pitchFamily="34"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D135AAB7-B482-45CE-A7DB-0ACAE57A6D56}"/>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A6563B07-2514-444F-8FFB-1F89B5328EF5}"/>
              </a:ext>
            </a:extLst>
          </p:cNvPr>
          <p:cNvSpPr>
            <a:spLocks noGrp="1"/>
          </p:cNvSpPr>
          <p:nvPr>
            <p:ph type="ftr" idx="14"/>
          </p:nvPr>
        </p:nvSpPr>
        <p:spPr/>
        <p:txBody>
          <a:bodyPr/>
          <a:lstStyle/>
          <a:p>
            <a:r>
              <a:rPr lang="en-GB"/>
              <a:t>Peter Ecclesine (Cisco Systems)</a:t>
            </a:r>
            <a:endParaRPr lang="en-GB" dirty="0"/>
          </a:p>
        </p:txBody>
      </p:sp>
      <p:sp>
        <p:nvSpPr>
          <p:cNvPr id="6" name="Date Placeholder 5">
            <a:extLst>
              <a:ext uri="{FF2B5EF4-FFF2-40B4-BE49-F238E27FC236}">
                <a16:creationId xmlns:a16="http://schemas.microsoft.com/office/drawing/2014/main" id="{2BE8FD74-A324-4DAA-A4A8-61ADD6433124}"/>
              </a:ext>
            </a:extLst>
          </p:cNvPr>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0102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048134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Roll Call – 2022-03-07</a:t>
            </a:r>
            <a:endParaRPr lang="en-GB" dirty="0"/>
          </a:p>
        </p:txBody>
      </p:sp>
      <p:sp>
        <p:nvSpPr>
          <p:cNvPr id="9218" name="Rectangle 2"/>
          <p:cNvSpPr>
            <a:spLocks noGrp="1" noChangeArrowheads="1"/>
          </p:cNvSpPr>
          <p:nvPr>
            <p:ph idx="1"/>
          </p:nvPr>
        </p:nvSpPr>
        <p:spPr>
          <a:xfrm>
            <a:off x="914401" y="1447800"/>
            <a:ext cx="10361084" cy="4800600"/>
          </a:xfrm>
          <a:ln/>
        </p:spPr>
        <p:txBody>
          <a:bodyPr/>
          <a:lstStyle/>
          <a:p>
            <a:pPr>
              <a:lnSpc>
                <a:spcPct val="80000"/>
              </a:lnSpc>
              <a:defRPr/>
            </a:pPr>
            <a:r>
              <a:rPr lang="en-US" sz="1600" dirty="0"/>
              <a:t>802.11 </a:t>
            </a:r>
            <a:r>
              <a:rPr lang="en-US" sz="1800" dirty="0"/>
              <a:t>Editor’s Present</a:t>
            </a:r>
          </a:p>
          <a:p>
            <a:pPr lvl="1">
              <a:lnSpc>
                <a:spcPct val="80000"/>
              </a:lnSpc>
              <a:buFont typeface="Arial" panose="020B0604020202020204" pitchFamily="34" charset="0"/>
              <a:buChar char="•"/>
              <a:defRPr/>
            </a:pPr>
            <a:r>
              <a:rPr lang="en-US" sz="1600" dirty="0"/>
              <a:t>P802.11az Amendment (NGP) – Roy Want</a:t>
            </a:r>
          </a:p>
          <a:p>
            <a:pPr lvl="1">
              <a:lnSpc>
                <a:spcPct val="80000"/>
              </a:lnSpc>
              <a:buFontTx/>
              <a:buChar char="•"/>
              <a:defRPr/>
            </a:pPr>
            <a:r>
              <a:rPr lang="en-US" sz="1600" dirty="0"/>
              <a:t>P802.11bb Amendment (LC) – Volker Jungnickel, Harry Bims</a:t>
            </a:r>
          </a:p>
          <a:p>
            <a:pPr lvl="1">
              <a:lnSpc>
                <a:spcPct val="80000"/>
              </a:lnSpc>
              <a:buFontTx/>
              <a:buChar char="•"/>
              <a:defRPr/>
            </a:pPr>
            <a:r>
              <a:rPr lang="en-US" sz="1600" dirty="0"/>
              <a:t>P802.11bc Amendment (</a:t>
            </a:r>
            <a:r>
              <a:rPr lang="en-US" sz="1600" dirty="0" err="1"/>
              <a:t>eBCS</a:t>
            </a:r>
            <a:r>
              <a:rPr lang="en-US" sz="1600" dirty="0"/>
              <a:t>) – Carol Ansley</a:t>
            </a:r>
          </a:p>
          <a:p>
            <a:pPr lvl="1">
              <a:lnSpc>
                <a:spcPct val="80000"/>
              </a:lnSpc>
              <a:buFontTx/>
              <a:buChar char="•"/>
              <a:defRPr/>
            </a:pPr>
            <a:r>
              <a:rPr lang="en-US" sz="1600" dirty="0"/>
              <a:t>P802.11bd Amendment (NGV) – </a:t>
            </a:r>
            <a:r>
              <a:rPr lang="en-US" sz="1600" dirty="0" err="1"/>
              <a:t>Yujin</a:t>
            </a:r>
            <a:r>
              <a:rPr lang="en-US" sz="1600" dirty="0"/>
              <a:t> Noh</a:t>
            </a:r>
          </a:p>
          <a:p>
            <a:pPr lvl="1">
              <a:lnSpc>
                <a:spcPct val="80000"/>
              </a:lnSpc>
              <a:buFontTx/>
              <a:buChar char="•"/>
              <a:defRPr/>
            </a:pPr>
            <a:r>
              <a:rPr lang="en-US" sz="1600" dirty="0"/>
              <a:t>P802.11be Amendment (EHT) – Edward Au </a:t>
            </a:r>
          </a:p>
          <a:p>
            <a:pPr lvl="1">
              <a:lnSpc>
                <a:spcPct val="80000"/>
              </a:lnSpc>
              <a:buFontTx/>
              <a:buChar char="•"/>
              <a:defRPr/>
            </a:pPr>
            <a:r>
              <a:rPr lang="en-US" sz="1600" dirty="0"/>
              <a:t>P802.11bf Amendment (SENS) – Claudio da Silva</a:t>
            </a:r>
          </a:p>
          <a:p>
            <a:pPr lvl="1">
              <a:lnSpc>
                <a:spcPct val="80000"/>
              </a:lnSpc>
              <a:buFontTx/>
              <a:buChar char="•"/>
              <a:defRPr/>
            </a:pPr>
            <a:r>
              <a:rPr lang="en-US" sz="1600" dirty="0"/>
              <a:t>P802.11bh Amendment (RCM) – Carol Ansley</a:t>
            </a:r>
          </a:p>
          <a:p>
            <a:pPr lvl="1">
              <a:lnSpc>
                <a:spcPct val="80000"/>
              </a:lnSpc>
              <a:buFontTx/>
              <a:buChar char="•"/>
              <a:defRPr/>
            </a:pPr>
            <a:r>
              <a:rPr lang="en-US" sz="1600" dirty="0"/>
              <a:t>P802.11bi Amendment (EDP) – Po-kai Huang</a:t>
            </a:r>
          </a:p>
          <a:p>
            <a:pPr lvl="1">
              <a:lnSpc>
                <a:spcPct val="80000"/>
              </a:lnSpc>
              <a:buFontTx/>
              <a:buChar char="•"/>
              <a:defRPr/>
            </a:pPr>
            <a:r>
              <a:rPr lang="en-US" sz="1600" dirty="0" err="1"/>
              <a:t>REVme</a:t>
            </a:r>
            <a:r>
              <a:rPr lang="en-US" sz="1600" dirty="0"/>
              <a:t> – Emily Qi, Edward Au</a:t>
            </a:r>
          </a:p>
          <a:p>
            <a:pPr>
              <a:lnSpc>
                <a:spcPct val="80000"/>
              </a:lnSpc>
              <a:buFont typeface="Arial" panose="020B0604020202020204" pitchFamily="34" charset="0"/>
              <a:buChar char="•"/>
              <a:defRPr/>
            </a:pPr>
            <a:r>
              <a:rPr lang="en-US" sz="1800" dirty="0"/>
              <a:t>Editors Not Present</a:t>
            </a:r>
          </a:p>
          <a:p>
            <a:pPr lvl="1">
              <a:lnSpc>
                <a:spcPct val="80000"/>
              </a:lnSpc>
              <a:buFont typeface="Arial" panose="020B0604020202020204" pitchFamily="34" charset="0"/>
              <a:buChar char="•"/>
              <a:defRPr/>
            </a:pPr>
            <a:r>
              <a:rPr lang="en-US" sz="1400" dirty="0"/>
              <a:t>P802.11az Amendment (NGP) – Chao-Chun Wang,</a:t>
            </a:r>
          </a:p>
          <a:p>
            <a:pPr>
              <a:lnSpc>
                <a:spcPct val="80000"/>
              </a:lnSpc>
              <a:buFont typeface="Arial" panose="020B0604020202020204" pitchFamily="34" charset="0"/>
              <a:buChar char="•"/>
              <a:defRPr/>
            </a:pPr>
            <a:r>
              <a:rPr lang="en-US" sz="1800" dirty="0"/>
              <a:t>Also present: </a:t>
            </a:r>
            <a:r>
              <a:rPr lang="en-US" sz="1800" b="0" dirty="0"/>
              <a:t>Jon Rosdahl</a:t>
            </a:r>
          </a:p>
          <a:p>
            <a:pPr>
              <a:lnSpc>
                <a:spcPct val="80000"/>
              </a:lnSpc>
              <a:buFont typeface="Arial" panose="020B0604020202020204" pitchFamily="34" charset="0"/>
              <a:buChar char="•"/>
              <a:defRPr/>
            </a:pPr>
            <a:r>
              <a:rPr lang="en-US" sz="2200" dirty="0"/>
              <a:t>IEEE Staff present and always welcome! </a:t>
            </a:r>
            <a:endParaRPr lang="en-US" sz="1800" dirty="0"/>
          </a:p>
          <a:p>
            <a:pPr lvl="1">
              <a:lnSpc>
                <a:spcPct val="80000"/>
              </a:lnSpc>
              <a:buFont typeface="Arial" panose="020B0604020202020204" pitchFamily="34" charset="0"/>
              <a:buChar char="•"/>
              <a:defRPr/>
            </a:pPr>
            <a:r>
              <a:rPr lang="en-US" sz="1600" dirty="0"/>
              <a:t>Christy Bahn, Michelle Turner</a:t>
            </a:r>
          </a:p>
          <a:p>
            <a:pPr lvl="1">
              <a:lnSpc>
                <a:spcPct val="80000"/>
              </a:lnSpc>
              <a:buFont typeface="Arial" panose="020B0604020202020204" pitchFamily="34" charset="0"/>
              <a:buChar char="•"/>
              <a:defRPr/>
            </a:pPr>
            <a:r>
              <a:rPr lang="en-US" sz="1600" dirty="0"/>
              <a:t>Note: editors request that an IEEE staff member should be present at least during Plenary meetings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37238544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6</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Peter Ecclesine –</a:t>
            </a:r>
            <a:r>
              <a:rPr lang="en-US" sz="1600" dirty="0"/>
              <a:t> </a:t>
            </a:r>
            <a:r>
              <a:rPr lang="en-US" sz="1600" dirty="0">
                <a:hlinkClick r:id="rId4"/>
              </a:rPr>
              <a:t>petere@ieee.org</a:t>
            </a:r>
            <a:r>
              <a:rPr lang="en-US" sz="1600" dirty="0"/>
              <a:t> </a:t>
            </a:r>
            <a:endParaRPr lang="en-US" sz="1600" b="1" dirty="0"/>
          </a:p>
          <a:p>
            <a:pPr marL="342900" lvl="1" indent="-342900">
              <a:buFontTx/>
              <a:buChar char="•"/>
            </a:pPr>
            <a:r>
              <a:rPr lang="en-US" sz="1600" b="1" dirty="0" err="1"/>
              <a:t>TGaz</a:t>
            </a:r>
            <a:r>
              <a:rPr lang="en-US" sz="1600" b="1" dirty="0"/>
              <a:t> – Roy Want </a:t>
            </a:r>
            <a:r>
              <a:rPr lang="en-US" sz="1600" dirty="0">
                <a:hlinkClick r:id="rId5"/>
              </a:rPr>
              <a:t>RoyWant@google.com</a:t>
            </a:r>
            <a:r>
              <a:rPr lang="en-US" sz="1600" dirty="0"/>
              <a:t> , </a:t>
            </a:r>
            <a:r>
              <a:rPr lang="en-US" sz="1600" b="1" dirty="0"/>
              <a:t>Chao Chun Wang </a:t>
            </a:r>
            <a:r>
              <a:rPr lang="en-US" sz="1600" dirty="0"/>
              <a:t>– </a:t>
            </a:r>
            <a:r>
              <a:rPr lang="en-US" sz="1600" dirty="0">
                <a:hlinkClick r:id="rId6"/>
              </a:rPr>
              <a:t>chaochun.wang@mediatek.com</a:t>
            </a:r>
            <a:r>
              <a:rPr lang="en-US" sz="1600" dirty="0"/>
              <a:t> </a:t>
            </a:r>
          </a:p>
          <a:p>
            <a:pPr marL="342900" lvl="1" indent="-342900">
              <a:buFontTx/>
              <a:buChar char="•"/>
            </a:pPr>
            <a:r>
              <a:rPr lang="en-US" sz="1600" b="1" dirty="0" err="1"/>
              <a:t>TGbb</a:t>
            </a:r>
            <a:r>
              <a:rPr lang="en-US" sz="1600" b="1" dirty="0"/>
              <a:t> – Volker Jungnickel </a:t>
            </a:r>
            <a:r>
              <a:rPr lang="en-US" sz="1600" dirty="0"/>
              <a:t>– </a:t>
            </a:r>
            <a:r>
              <a:rPr lang="en-US" sz="1600" dirty="0">
                <a:hlinkClick r:id="rId7"/>
              </a:rPr>
              <a:t>volker.jungnickel@hhi.fraunhofer.de</a:t>
            </a:r>
            <a:r>
              <a:rPr lang="en-US" sz="1600" dirty="0"/>
              <a:t> , </a:t>
            </a:r>
            <a:r>
              <a:rPr lang="en-US" sz="1600" b="1" dirty="0"/>
              <a:t>Harry </a:t>
            </a:r>
            <a:r>
              <a:rPr lang="en-US" sz="1600" b="1" dirty="0" err="1"/>
              <a:t>Bims</a:t>
            </a:r>
            <a:r>
              <a:rPr lang="en-US" sz="1600" b="1" dirty="0"/>
              <a:t> </a:t>
            </a:r>
            <a:r>
              <a:rPr lang="en-US" sz="1600" dirty="0">
                <a:hlinkClick r:id="rId8"/>
              </a:rPr>
              <a:t>harrybims@me.com</a:t>
            </a:r>
            <a:r>
              <a:rPr lang="en-US" sz="1600" dirty="0"/>
              <a:t> </a:t>
            </a:r>
          </a:p>
          <a:p>
            <a:pPr marL="342900" lvl="1" indent="-342900">
              <a:buFontTx/>
              <a:buChar char="•"/>
            </a:pPr>
            <a:r>
              <a:rPr lang="en-US" sz="1600" b="1" dirty="0" err="1"/>
              <a:t>TGbc</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TGbd</a:t>
            </a:r>
            <a:r>
              <a:rPr lang="en-US" sz="1600" b="1" dirty="0"/>
              <a:t> – </a:t>
            </a:r>
            <a:r>
              <a:rPr lang="en-US" sz="1600" b="1" dirty="0" err="1"/>
              <a:t>Yujin</a:t>
            </a:r>
            <a:r>
              <a:rPr lang="en-US" sz="1600" b="1" dirty="0"/>
              <a:t> Noh </a:t>
            </a:r>
            <a:r>
              <a:rPr lang="en-US" sz="1600" dirty="0"/>
              <a:t>–</a:t>
            </a:r>
            <a:r>
              <a:rPr lang="en-US" sz="1600" b="1" dirty="0"/>
              <a:t> </a:t>
            </a:r>
            <a:r>
              <a:rPr lang="fi-FI" sz="1600" dirty="0">
                <a:hlinkClick r:id="rId10"/>
              </a:rPr>
              <a:t>Yujin.Noh@senscomm.com</a:t>
            </a:r>
            <a:r>
              <a:rPr lang="fi-FI" sz="1600" dirty="0"/>
              <a:t> </a:t>
            </a:r>
            <a:endParaRPr lang="en-US" sz="1600" dirty="0"/>
          </a:p>
          <a:p>
            <a:pPr marL="342900" lvl="1" indent="-342900">
              <a:buFontTx/>
              <a:buChar char="•"/>
            </a:pPr>
            <a:r>
              <a:rPr lang="en-US" sz="1600" b="1" dirty="0" err="1"/>
              <a:t>TGbe</a:t>
            </a:r>
            <a:r>
              <a:rPr lang="en-US" sz="1600" b="1" dirty="0"/>
              <a:t> – Edward Au </a:t>
            </a:r>
            <a:r>
              <a:rPr lang="en-US" sz="1600" dirty="0"/>
              <a:t>– </a:t>
            </a:r>
            <a:r>
              <a:rPr lang="en-US" sz="1600" u="sng" dirty="0">
                <a:hlinkClick r:id="rId11"/>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12"/>
              </a:rPr>
              <a:t>claudiodasilva@fb.com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9"/>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13"/>
              </a:rPr>
              <a:t>po-kai.huang@intel.com</a:t>
            </a:r>
            <a:r>
              <a:rPr lang="en-US" sz="1600" dirty="0"/>
              <a:t> </a:t>
            </a:r>
          </a:p>
          <a:p>
            <a:pPr marL="342900" lvl="1" indent="-342900">
              <a:buFontTx/>
              <a:buChar char="•"/>
            </a:pPr>
            <a:r>
              <a:rPr lang="en-US" sz="1600" b="1" dirty="0" err="1"/>
              <a:t>REVme</a:t>
            </a:r>
            <a:r>
              <a:rPr lang="en-US" sz="1600" b="1" dirty="0"/>
              <a:t> – Emily Qi </a:t>
            </a:r>
            <a:r>
              <a:rPr lang="en-US" sz="1600" dirty="0"/>
              <a:t>– </a:t>
            </a:r>
            <a:r>
              <a:rPr lang="en-US" sz="1600" b="0" dirty="0">
                <a:hlinkClick r:id="rId14"/>
              </a:rPr>
              <a:t>emily.h.qi@intel.com</a:t>
            </a:r>
            <a:r>
              <a:rPr lang="en-US" sz="1600" dirty="0"/>
              <a:t>, </a:t>
            </a:r>
            <a:r>
              <a:rPr lang="en-US" sz="1600" b="1" dirty="0"/>
              <a:t>Edward Au </a:t>
            </a:r>
            <a:r>
              <a:rPr lang="en-US" sz="1600" dirty="0"/>
              <a:t>– </a:t>
            </a:r>
            <a:r>
              <a:rPr lang="en-US" sz="1600" b="0" u="sng" dirty="0">
                <a:hlinkClick r:id="rId11"/>
              </a:rPr>
              <a:t>edward.ks.au@</a:t>
            </a:r>
            <a:r>
              <a:rPr lang="en-US" sz="1600" u="sng" dirty="0">
                <a:hlinkClick r:id="rId11"/>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March 7</a:t>
            </a:r>
            <a:r>
              <a:rPr lang="en-GB" baseline="30000" dirty="0"/>
              <a:t>th</a:t>
            </a:r>
            <a:r>
              <a:rPr lang="en-GB" dirty="0"/>
              <a:t> roundtable status report</a:t>
            </a:r>
          </a:p>
        </p:txBody>
      </p:sp>
      <p:sp>
        <p:nvSpPr>
          <p:cNvPr id="9218" name="Rectangle 2"/>
          <p:cNvSpPr>
            <a:spLocks noGrp="1" noChangeArrowheads="1"/>
          </p:cNvSpPr>
          <p:nvPr>
            <p:ph idx="1"/>
          </p:nvPr>
        </p:nvSpPr>
        <p:spPr>
          <a:xfrm>
            <a:off x="965200" y="1600200"/>
            <a:ext cx="10361084" cy="4800600"/>
          </a:xfrm>
          <a:ln/>
        </p:spPr>
        <p:txBody>
          <a:bodyPr/>
          <a:lstStyle/>
          <a:p>
            <a:r>
              <a:rPr lang="en-GB" sz="1600" dirty="0"/>
              <a:t>11az – </a:t>
            </a:r>
            <a:r>
              <a:rPr lang="en-GB" sz="1600" b="0" dirty="0"/>
              <a:t>SA1 ballot comment resolutions , on D4.1, resolved &gt; 50% comments, expect to complete and recirc out of May meeting</a:t>
            </a:r>
          </a:p>
          <a:p>
            <a:r>
              <a:rPr lang="en-GB" sz="1600" dirty="0"/>
              <a:t>11bb –  </a:t>
            </a:r>
            <a:r>
              <a:rPr lang="en-GB" sz="1600" b="0" dirty="0"/>
              <a:t>D1.0 comment resolutions, 70% resolved, Hope to recirc D2.0 out of March</a:t>
            </a:r>
          </a:p>
          <a:p>
            <a:r>
              <a:rPr lang="en-GB" sz="1600" dirty="0"/>
              <a:t>11bc –  </a:t>
            </a:r>
            <a:r>
              <a:rPr lang="en-GB" sz="1600" b="0" dirty="0"/>
              <a:t>hoping to resolve D2.0 comments and recirc D3.0 out of March</a:t>
            </a:r>
          </a:p>
          <a:p>
            <a:r>
              <a:rPr lang="en-GB" sz="1600" dirty="0"/>
              <a:t>11bd –  </a:t>
            </a:r>
            <a:r>
              <a:rPr lang="en-GB" sz="1600" b="0" dirty="0"/>
              <a:t>all remaining comments ready for approval and will recirc D4.0 out of March</a:t>
            </a:r>
          </a:p>
          <a:p>
            <a:r>
              <a:rPr lang="en-GB" sz="1600" dirty="0"/>
              <a:t>11be – </a:t>
            </a:r>
            <a:r>
              <a:rPr lang="en-US" sz="1600" dirty="0"/>
              <a:t> </a:t>
            </a:r>
            <a:r>
              <a:rPr lang="en-US" sz="1600" b="0" dirty="0"/>
              <a:t>group hopes to complete comment resolution in March; editor will prepare D1.5 (redline and clean) with approved CID resolutions from March meeting, and D2.0 (clean without CID tabs and Editor notes) in April; D2.0 will be larger than 800 pages. Some commenters might want redline from D2.0 to D1.0, editor will prepare it.  </a:t>
            </a:r>
          </a:p>
          <a:p>
            <a:r>
              <a:rPr lang="en-US" sz="1600" dirty="0"/>
              <a:t>11bf </a:t>
            </a:r>
            <a:r>
              <a:rPr lang="en-GB" sz="1600" dirty="0"/>
              <a:t>–</a:t>
            </a:r>
            <a:r>
              <a:rPr lang="en-US" sz="1600" dirty="0"/>
              <a:t>  </a:t>
            </a:r>
            <a:r>
              <a:rPr lang="en-US" sz="1600" b="0" dirty="0"/>
              <a:t>group has been writing D0.1, topic by topic. Have 27 groups and expect to approve 14 groups March 8, with another 8 groups this week. About ~4 topics might need more technical discussion. Editor is preparing the D0.1 (today is ~55 pages in </a:t>
            </a:r>
            <a:r>
              <a:rPr lang="en-US" sz="1600" b="0" dirty="0" err="1"/>
              <a:t>Framemaker</a:t>
            </a:r>
            <a:r>
              <a:rPr lang="en-US" sz="1600" b="0" dirty="0"/>
              <a:t>).  Hope to have the D0.1 by May meeting. Have the commenters review the editor’s work. </a:t>
            </a:r>
          </a:p>
          <a:p>
            <a:r>
              <a:rPr lang="en-GB" sz="1600" dirty="0"/>
              <a:t>11bh –  </a:t>
            </a:r>
            <a:r>
              <a:rPr lang="en-GB" sz="1600" b="0" dirty="0"/>
              <a:t>no draft, hoping for approved approach on record, hope to create a draft from the approved approach texts. </a:t>
            </a:r>
          </a:p>
          <a:p>
            <a:r>
              <a:rPr lang="en-GB" sz="1600" dirty="0"/>
              <a:t>11bi – </a:t>
            </a:r>
            <a:r>
              <a:rPr lang="en-GB" sz="1600" b="0" dirty="0"/>
              <a:t>motioned issue tracking document, focus is on requirement document. </a:t>
            </a:r>
            <a:endParaRPr lang="en-GB" sz="1600" dirty="0"/>
          </a:p>
          <a:p>
            <a:r>
              <a:rPr lang="en-GB" sz="1600" dirty="0" err="1"/>
              <a:t>REVme</a:t>
            </a:r>
            <a:r>
              <a:rPr lang="en-GB" sz="1600" dirty="0"/>
              <a:t> –  </a:t>
            </a:r>
            <a:r>
              <a:rPr lang="en-GB" sz="1600" b="0" dirty="0"/>
              <a:t>D1.1 posted with some CRs, have 256 resolved (~20%), hard ones remain. Plan to recirc out of July. </a:t>
            </a:r>
          </a:p>
          <a:p>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Reflector Updates</a:t>
            </a:r>
          </a:p>
        </p:txBody>
      </p:sp>
      <p:sp>
        <p:nvSpPr>
          <p:cNvPr id="9218" name="Rectangle 2"/>
          <p:cNvSpPr>
            <a:spLocks noGrp="1" noChangeArrowheads="1"/>
          </p:cNvSpPr>
          <p:nvPr>
            <p:ph idx="1"/>
          </p:nvPr>
        </p:nvSpPr>
        <p:spPr>
          <a:ln/>
        </p:spPr>
        <p:txBody>
          <a:bodyPr/>
          <a:lstStyle/>
          <a:p>
            <a:r>
              <a:rPr lang="en-US" dirty="0"/>
              <a:t>Each editor is expected to be on the reflector and current. Others can participate.</a:t>
            </a:r>
          </a:p>
          <a:p>
            <a:r>
              <a:rPr lang="en-US" dirty="0"/>
              <a:t>If you didn’t receive the meeting notice from the reflector, please send email to </a:t>
            </a:r>
            <a:r>
              <a:rPr lang="en-US" dirty="0">
                <a:hlinkClick r:id="rId3"/>
              </a:rPr>
              <a:t>Robert.Stacey@intel.com</a:t>
            </a:r>
            <a:r>
              <a:rPr lang="en-US" dirty="0"/>
              <a:t>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8</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2345770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IEEE </a:t>
            </a:r>
            <a:r>
              <a:rPr lang="en-GB" dirty="0"/>
              <a:t>Publication Status</a:t>
            </a:r>
          </a:p>
        </p:txBody>
      </p:sp>
      <p:sp>
        <p:nvSpPr>
          <p:cNvPr id="9218" name="Rectangle 2"/>
          <p:cNvSpPr>
            <a:spLocks noGrp="1" noChangeArrowheads="1"/>
          </p:cNvSpPr>
          <p:nvPr>
            <p:ph idx="1"/>
          </p:nvPr>
        </p:nvSpPr>
        <p:spPr>
          <a:xfrm>
            <a:off x="914401" y="1751015"/>
            <a:ext cx="10361084" cy="4343400"/>
          </a:xfrm>
          <a:ln/>
        </p:spPr>
        <p:txBody>
          <a:bodyPr/>
          <a:lstStyle/>
          <a:p>
            <a:r>
              <a:rPr lang="en-US" sz="2000" dirty="0"/>
              <a:t>Publication of 11ai announced December 30, 2016</a:t>
            </a:r>
          </a:p>
          <a:p>
            <a:r>
              <a:rPr lang="en-US" sz="2000" dirty="0"/>
              <a:t>Second printing of 11ai in April 2017 </a:t>
            </a:r>
          </a:p>
          <a:p>
            <a:r>
              <a:rPr lang="en-US" sz="2000" dirty="0"/>
              <a:t>Publication of 11ah announced May 9, 2017</a:t>
            </a:r>
          </a:p>
          <a:p>
            <a:r>
              <a:rPr lang="en-US" sz="2000" dirty="0"/>
              <a:t>Publication of 11aj announced April 30, 2018</a:t>
            </a:r>
          </a:p>
          <a:p>
            <a:r>
              <a:rPr lang="en-US" sz="2000" dirty="0"/>
              <a:t>Publication of 11ak announced June 8, 2018</a:t>
            </a:r>
          </a:p>
          <a:p>
            <a:r>
              <a:rPr lang="en-US" sz="2000" dirty="0"/>
              <a:t>Publication of 11aq was August 31, 2018</a:t>
            </a:r>
          </a:p>
          <a:p>
            <a:r>
              <a:rPr lang="en-US" sz="2000" dirty="0"/>
              <a:t>Publication of 802.11-2020 was February 26, 2021</a:t>
            </a:r>
          </a:p>
          <a:p>
            <a:r>
              <a:rPr lang="en-US" sz="2000" dirty="0"/>
              <a:t>Publication of 11ax was May 19, 2021</a:t>
            </a:r>
          </a:p>
          <a:p>
            <a:r>
              <a:rPr lang="en-US" sz="2000" dirty="0"/>
              <a:t>Publication of 11ay was July 28, 2021</a:t>
            </a:r>
          </a:p>
          <a:p>
            <a:r>
              <a:rPr lang="en-US" sz="2000" dirty="0"/>
              <a:t>Publication of 11ba was October 8, 2021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9</a:t>
            </a:fld>
            <a:endParaRPr lang="en-GB"/>
          </a:p>
        </p:txBody>
      </p:sp>
      <p:sp>
        <p:nvSpPr>
          <p:cNvPr id="5" name="Footer Placeholder 4"/>
          <p:cNvSpPr>
            <a:spLocks noGrp="1"/>
          </p:cNvSpPr>
          <p:nvPr>
            <p:ph type="ftr" idx="14"/>
          </p:nvPr>
        </p:nvSpPr>
        <p:spPr/>
        <p:txBody>
          <a:bodyPr/>
          <a:lstStyle/>
          <a:p>
            <a:r>
              <a:rPr lang="en-GB"/>
              <a:t>Peter Ecclesine (Cisco Systems)</a:t>
            </a:r>
            <a:endParaRPr lang="en-GB" dirty="0"/>
          </a:p>
        </p:txBody>
      </p:sp>
      <p:sp>
        <p:nvSpPr>
          <p:cNvPr id="4" name="Date Placeholder 3"/>
          <p:cNvSpPr>
            <a:spLocks noGrp="1"/>
          </p:cNvSpPr>
          <p:nvPr>
            <p:ph type="dt" idx="15"/>
          </p:nvPr>
        </p:nvSpPr>
        <p:spPr/>
        <p:txBody>
          <a:bodyPr/>
          <a:lstStyle/>
          <a:p>
            <a:r>
              <a:rPr lang="en-US"/>
              <a:t>March 2022</a:t>
            </a:r>
            <a:endParaRPr lang="en-GB" dirty="0"/>
          </a:p>
        </p:txBody>
      </p:sp>
    </p:spTree>
    <p:extLst>
      <p:ext uri="{BB962C8B-B14F-4D97-AF65-F5344CB8AC3E}">
        <p14:creationId xmlns:p14="http://schemas.microsoft.com/office/powerpoint/2010/main" val="82434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11861</TotalTime>
  <Words>4624</Words>
  <Application>Microsoft Office PowerPoint</Application>
  <PresentationFormat>Widescreen</PresentationFormat>
  <Paragraphs>752</Paragraphs>
  <Slides>31</Slides>
  <Notes>24</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Calibri Light</vt:lpstr>
      <vt:lpstr>Times New Roman</vt:lpstr>
      <vt:lpstr>Office Theme</vt:lpstr>
      <vt:lpstr>Custom Design</vt:lpstr>
      <vt:lpstr>Document</vt:lpstr>
      <vt:lpstr>802.11 WG Editor’s Meeting (March 2022)</vt:lpstr>
      <vt:lpstr>Abstract</vt:lpstr>
      <vt:lpstr>Agenda for 2022-03-07 meeting</vt:lpstr>
      <vt:lpstr>Registration for the March 802.11 plenary session</vt:lpstr>
      <vt:lpstr>Roll Call – 2022-03-07</vt:lpstr>
      <vt:lpstr>Volunteer Editor Contacts</vt:lpstr>
      <vt:lpstr>March 7th roundtable status report</vt:lpstr>
      <vt:lpstr>Reflector Updates</vt:lpstr>
      <vt:lpstr>IEEE Publication Status</vt:lpstr>
      <vt:lpstr>MDR Status</vt:lpstr>
      <vt:lpstr>WG Style Guide, 11be and REVme practice</vt:lpstr>
      <vt:lpstr>ANA assignments to March 3, 2022</vt:lpstr>
      <vt:lpstr>802.11 Style Guide</vt:lpstr>
      <vt:lpstr>MIB Style, Visio and Frame Practices</vt:lpstr>
      <vt:lpstr>802.11 Editor’s Guide</vt:lpstr>
      <vt:lpstr>Amendment &amp; other ordering notes </vt:lpstr>
      <vt:lpstr>Editor Amendment Ordering</vt:lpstr>
      <vt:lpstr>Email your draft status updates!</vt:lpstr>
      <vt:lpstr>Draft Development Snapshot</vt:lpstr>
      <vt:lpstr>Editor Backup Practices</vt:lpstr>
      <vt:lpstr>IEEE iMeet central</vt:lpstr>
      <vt:lpstr>Publication process</vt:lpstr>
      <vt:lpstr>Two Technical Editors</vt:lpstr>
      <vt:lpstr>Build a list of Editor’s meeting discussion topics</vt:lpstr>
      <vt:lpstr>Editors Emeritus </vt:lpstr>
      <vt:lpstr>REVmd Practice (1)</vt:lpstr>
      <vt:lpstr>REVmd Practice (2)</vt:lpstr>
      <vt:lpstr>MDR Status</vt:lpstr>
      <vt:lpstr>MDR Status</vt:lpstr>
      <vt:lpstr>Update on numbering process</vt:lpstr>
      <vt:lpstr>Capitalization Topic – 21/0789</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Peter Ecclesine (pecclesi)</cp:lastModifiedBy>
  <cp:revision>433</cp:revision>
  <cp:lastPrinted>1601-01-01T00:00:00Z</cp:lastPrinted>
  <dcterms:created xsi:type="dcterms:W3CDTF">2018-01-07T18:30:13Z</dcterms:created>
  <dcterms:modified xsi:type="dcterms:W3CDTF">2022-03-14T14:17:34Z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