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4"/>
  </p:notesMasterIdLst>
  <p:handoutMasterIdLst>
    <p:handoutMasterId r:id="rId35"/>
  </p:handoutMasterIdLst>
  <p:sldIdLst>
    <p:sldId id="256" r:id="rId3"/>
    <p:sldId id="257" r:id="rId4"/>
    <p:sldId id="283" r:id="rId5"/>
    <p:sldId id="2367" r:id="rId6"/>
    <p:sldId id="281" r:id="rId7"/>
    <p:sldId id="262" r:id="rId8"/>
    <p:sldId id="265" r:id="rId9"/>
    <p:sldId id="266" r:id="rId10"/>
    <p:sldId id="267" r:id="rId11"/>
    <p:sldId id="269" r:id="rId12"/>
    <p:sldId id="293" r:id="rId13"/>
    <p:sldId id="2368" r:id="rId14"/>
    <p:sldId id="270" r:id="rId15"/>
    <p:sldId id="278" r:id="rId16"/>
    <p:sldId id="271" r:id="rId17"/>
    <p:sldId id="272" r:id="rId18"/>
    <p:sldId id="273" r:id="rId19"/>
    <p:sldId id="274" r:id="rId20"/>
    <p:sldId id="282" r:id="rId21"/>
    <p:sldId id="277" r:id="rId22"/>
    <p:sldId id="275" r:id="rId23"/>
    <p:sldId id="276" r:id="rId24"/>
    <p:sldId id="279" r:id="rId25"/>
    <p:sldId id="263" r:id="rId26"/>
    <p:sldId id="286" r:id="rId27"/>
    <p:sldId id="288" r:id="rId28"/>
    <p:sldId id="289" r:id="rId29"/>
    <p:sldId id="287" r:id="rId30"/>
    <p:sldId id="290" r:id="rId31"/>
    <p:sldId id="268" r:id="rId32"/>
    <p:sldId id="291"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B6784-4DDA-4341-B9C5-A499B73E7070}" v="17" dt="2022-03-14T14:17:00.8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25" autoAdjust="0"/>
    <p:restoredTop sz="94660"/>
  </p:normalViewPr>
  <p:slideViewPr>
    <p:cSldViewPr>
      <p:cViewPr varScale="1">
        <p:scale>
          <a:sx n="127" d="100"/>
          <a:sy n="127" d="100"/>
        </p:scale>
        <p:origin x="35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27BB6784-4DDA-4341-B9C5-A499B73E7070}"/>
    <pc:docChg chg="undo custSel modSld">
      <pc:chgData name="Peter Ecclesine (pecclesi)" userId="8026f3ca-466d-45df-ae34-64ba14570b27" providerId="ADAL" clId="{27BB6784-4DDA-4341-B9C5-A499B73E7070}" dt="2022-03-14T14:17:25.402" v="2109" actId="14734"/>
      <pc:docMkLst>
        <pc:docMk/>
      </pc:docMkLst>
      <pc:sldChg chg="modSp mod">
        <pc:chgData name="Peter Ecclesine (pecclesi)" userId="8026f3ca-466d-45df-ae34-64ba14570b27" providerId="ADAL" clId="{27BB6784-4DDA-4341-B9C5-A499B73E7070}" dt="2022-03-14T14:02:06.882" v="2061" actId="20577"/>
        <pc:sldMkLst>
          <pc:docMk/>
          <pc:sldMk cId="0" sldId="256"/>
        </pc:sldMkLst>
        <pc:spChg chg="mod">
          <ac:chgData name="Peter Ecclesine (pecclesi)" userId="8026f3ca-466d-45df-ae34-64ba14570b27" providerId="ADAL" clId="{27BB6784-4DDA-4341-B9C5-A499B73E7070}" dt="2022-03-14T14:02:06.882" v="2061" actId="20577"/>
          <ac:spMkLst>
            <pc:docMk/>
            <pc:sldMk cId="0" sldId="256"/>
            <ac:spMk id="3074" creationId="{00000000-0000-0000-0000-000000000000}"/>
          </ac:spMkLst>
        </pc:spChg>
      </pc:sldChg>
      <pc:sldChg chg="modSp mod">
        <pc:chgData name="Peter Ecclesine (pecclesi)" userId="8026f3ca-466d-45df-ae34-64ba14570b27" providerId="ADAL" clId="{27BB6784-4DDA-4341-B9C5-A499B73E7070}" dt="2022-03-08T14:13:05.370" v="2059" actId="20577"/>
        <pc:sldMkLst>
          <pc:docMk/>
          <pc:sldMk cId="0" sldId="262"/>
        </pc:sldMkLst>
        <pc:spChg chg="mod">
          <ac:chgData name="Peter Ecclesine (pecclesi)" userId="8026f3ca-466d-45df-ae34-64ba14570b27" providerId="ADAL" clId="{27BB6784-4DDA-4341-B9C5-A499B73E7070}" dt="2022-03-08T14:13:05.370" v="2059" actId="20577"/>
          <ac:spMkLst>
            <pc:docMk/>
            <pc:sldMk cId="0" sldId="262"/>
            <ac:spMk id="8" creationId="{00000000-0000-0000-0000-000000000000}"/>
          </ac:spMkLst>
        </pc:spChg>
      </pc:sldChg>
      <pc:sldChg chg="modSp mod">
        <pc:chgData name="Peter Ecclesine (pecclesi)" userId="8026f3ca-466d-45df-ae34-64ba14570b27" providerId="ADAL" clId="{27BB6784-4DDA-4341-B9C5-A499B73E7070}" dt="2022-03-07T21:26:01.653" v="1627" actId="20577"/>
        <pc:sldMkLst>
          <pc:docMk/>
          <pc:sldMk cId="1753890201" sldId="265"/>
        </pc:sldMkLst>
        <pc:spChg chg="mod">
          <ac:chgData name="Peter Ecclesine (pecclesi)" userId="8026f3ca-466d-45df-ae34-64ba14570b27" providerId="ADAL" clId="{27BB6784-4DDA-4341-B9C5-A499B73E7070}" dt="2022-03-07T21:26:01.653" v="1627" actId="20577"/>
          <ac:spMkLst>
            <pc:docMk/>
            <pc:sldMk cId="1753890201" sldId="265"/>
            <ac:spMk id="9218" creationId="{00000000-0000-0000-0000-000000000000}"/>
          </ac:spMkLst>
        </pc:spChg>
      </pc:sldChg>
      <pc:sldChg chg="modSp mod">
        <pc:chgData name="Peter Ecclesine (pecclesi)" userId="8026f3ca-466d-45df-ae34-64ba14570b27" providerId="ADAL" clId="{27BB6784-4DDA-4341-B9C5-A499B73E7070}" dt="2022-03-07T21:26:47.938" v="1651" actId="20577"/>
        <pc:sldMkLst>
          <pc:docMk/>
          <pc:sldMk cId="2345770568" sldId="266"/>
        </pc:sldMkLst>
        <pc:spChg chg="mod">
          <ac:chgData name="Peter Ecclesine (pecclesi)" userId="8026f3ca-466d-45df-ae34-64ba14570b27" providerId="ADAL" clId="{27BB6784-4DDA-4341-B9C5-A499B73E7070}" dt="2022-03-07T21:26:47.938" v="1651" actId="20577"/>
          <ac:spMkLst>
            <pc:docMk/>
            <pc:sldMk cId="2345770568" sldId="266"/>
            <ac:spMk id="9218" creationId="{00000000-0000-0000-0000-000000000000}"/>
          </ac:spMkLst>
        </pc:spChg>
      </pc:sldChg>
      <pc:sldChg chg="modSp mod">
        <pc:chgData name="Peter Ecclesine (pecclesi)" userId="8026f3ca-466d-45df-ae34-64ba14570b27" providerId="ADAL" clId="{27BB6784-4DDA-4341-B9C5-A499B73E7070}" dt="2022-03-14T14:03:15.613" v="2062" actId="20577"/>
        <pc:sldMkLst>
          <pc:docMk/>
          <pc:sldMk cId="8243437" sldId="267"/>
        </pc:sldMkLst>
        <pc:spChg chg="mod">
          <ac:chgData name="Peter Ecclesine (pecclesi)" userId="8026f3ca-466d-45df-ae34-64ba14570b27" providerId="ADAL" clId="{27BB6784-4DDA-4341-B9C5-A499B73E7070}" dt="2022-03-14T14:03:15.613" v="2062" actId="20577"/>
          <ac:spMkLst>
            <pc:docMk/>
            <pc:sldMk cId="8243437" sldId="267"/>
            <ac:spMk id="9218" creationId="{00000000-0000-0000-0000-000000000000}"/>
          </ac:spMkLst>
        </pc:spChg>
      </pc:sldChg>
      <pc:sldChg chg="modSp mod">
        <pc:chgData name="Peter Ecclesine (pecclesi)" userId="8026f3ca-466d-45df-ae34-64ba14570b27" providerId="ADAL" clId="{27BB6784-4DDA-4341-B9C5-A499B73E7070}" dt="2022-03-07T21:38:23.844" v="1710" actId="20577"/>
        <pc:sldMkLst>
          <pc:docMk/>
          <pc:sldMk cId="3096812942" sldId="269"/>
        </pc:sldMkLst>
        <pc:spChg chg="mod">
          <ac:chgData name="Peter Ecclesine (pecclesi)" userId="8026f3ca-466d-45df-ae34-64ba14570b27" providerId="ADAL" clId="{27BB6784-4DDA-4341-B9C5-A499B73E7070}" dt="2022-03-07T21:38:23.844" v="1710" actId="20577"/>
          <ac:spMkLst>
            <pc:docMk/>
            <pc:sldMk cId="3096812942" sldId="269"/>
            <ac:spMk id="9218" creationId="{00000000-0000-0000-0000-000000000000}"/>
          </ac:spMkLst>
        </pc:spChg>
      </pc:sldChg>
      <pc:sldChg chg="modSp mod">
        <pc:chgData name="Peter Ecclesine (pecclesi)" userId="8026f3ca-466d-45df-ae34-64ba14570b27" providerId="ADAL" clId="{27BB6784-4DDA-4341-B9C5-A499B73E7070}" dt="2022-03-07T22:21:30.958" v="1882" actId="20577"/>
        <pc:sldMkLst>
          <pc:docMk/>
          <pc:sldMk cId="3308389912" sldId="270"/>
        </pc:sldMkLst>
        <pc:spChg chg="mod">
          <ac:chgData name="Peter Ecclesine (pecclesi)" userId="8026f3ca-466d-45df-ae34-64ba14570b27" providerId="ADAL" clId="{27BB6784-4DDA-4341-B9C5-A499B73E7070}" dt="2022-03-07T22:21:30.958" v="1882" actId="20577"/>
          <ac:spMkLst>
            <pc:docMk/>
            <pc:sldMk cId="3308389912" sldId="270"/>
            <ac:spMk id="9218" creationId="{00000000-0000-0000-0000-000000000000}"/>
          </ac:spMkLst>
        </pc:spChg>
      </pc:sldChg>
      <pc:sldChg chg="modSp mod">
        <pc:chgData name="Peter Ecclesine (pecclesi)" userId="8026f3ca-466d-45df-ae34-64ba14570b27" providerId="ADAL" clId="{27BB6784-4DDA-4341-B9C5-A499B73E7070}" dt="2022-03-07T22:23:43.602" v="1986" actId="6549"/>
        <pc:sldMkLst>
          <pc:docMk/>
          <pc:sldMk cId="1667763422" sldId="278"/>
        </pc:sldMkLst>
        <pc:spChg chg="mod">
          <ac:chgData name="Peter Ecclesine (pecclesi)" userId="8026f3ca-466d-45df-ae34-64ba14570b27" providerId="ADAL" clId="{27BB6784-4DDA-4341-B9C5-A499B73E7070}" dt="2022-03-07T22:23:43.602" v="1986" actId="6549"/>
          <ac:spMkLst>
            <pc:docMk/>
            <pc:sldMk cId="1667763422" sldId="278"/>
            <ac:spMk id="9218" creationId="{00000000-0000-0000-0000-000000000000}"/>
          </ac:spMkLst>
        </pc:spChg>
      </pc:sldChg>
      <pc:sldChg chg="modSp mod">
        <pc:chgData name="Peter Ecclesine (pecclesi)" userId="8026f3ca-466d-45df-ae34-64ba14570b27" providerId="ADAL" clId="{27BB6784-4DDA-4341-B9C5-A499B73E7070}" dt="2022-03-07T22:30:37.462" v="1999" actId="113"/>
        <pc:sldMkLst>
          <pc:docMk/>
          <pc:sldMk cId="1372385444" sldId="281"/>
        </pc:sldMkLst>
        <pc:spChg chg="mod">
          <ac:chgData name="Peter Ecclesine (pecclesi)" userId="8026f3ca-466d-45df-ae34-64ba14570b27" providerId="ADAL" clId="{27BB6784-4DDA-4341-B9C5-A499B73E7070}" dt="2022-03-07T22:30:37.462" v="1999" actId="113"/>
          <ac:spMkLst>
            <pc:docMk/>
            <pc:sldMk cId="1372385444" sldId="281"/>
            <ac:spMk id="9218" creationId="{00000000-0000-0000-0000-000000000000}"/>
          </ac:spMkLst>
        </pc:spChg>
      </pc:sldChg>
      <pc:sldChg chg="modSp mod">
        <pc:chgData name="Peter Ecclesine (pecclesi)" userId="8026f3ca-466d-45df-ae34-64ba14570b27" providerId="ADAL" clId="{27BB6784-4DDA-4341-B9C5-A499B73E7070}" dt="2022-03-14T14:17:25.402" v="2109" actId="14734"/>
        <pc:sldMkLst>
          <pc:docMk/>
          <pc:sldMk cId="3884957953" sldId="282"/>
        </pc:sldMkLst>
        <pc:graphicFrameChg chg="mod modGraphic">
          <ac:chgData name="Peter Ecclesine (pecclesi)" userId="8026f3ca-466d-45df-ae34-64ba14570b27" providerId="ADAL" clId="{27BB6784-4DDA-4341-B9C5-A499B73E7070}" dt="2022-03-14T14:17:25.402" v="2109" actId="14734"/>
          <ac:graphicFrameMkLst>
            <pc:docMk/>
            <pc:sldMk cId="3884957953" sldId="282"/>
            <ac:graphicFrameMk id="10"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fld id="{18043E34-304F-4A15-95D8-3E13B565C04D}" type="datetimeFigureOut">
              <a:rPr lang="en-US" smtClean="0"/>
              <a:t>3/14/2022</a:t>
            </a:fld>
            <a:endParaRPr lang="en-US"/>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802.11-22/0280r1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43E34-304F-4A15-95D8-3E13B565C04D}" type="datetimeFigureOut">
              <a:rPr lang="en-US" smtClean="0"/>
              <a:t>3/14/2022</a:t>
            </a:fld>
            <a:endParaRPr lang="en-US"/>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1/11-11-0270-60-0000-ana-database.x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StatusCodes" TargetMode="External"/><Relationship Id="rId3" Type="http://schemas.openxmlformats.org/officeDocument/2006/relationships/hyperlink" Target="dot11StationConfigEntry" TargetMode="External"/><Relationship Id="rId7" Type="http://schemas.openxmlformats.org/officeDocument/2006/relationships/hyperlink" Target="TGbe" TargetMode="External"/><Relationship Id="rId2" Type="http://schemas.openxmlformats.org/officeDocument/2006/relationships/hyperlink" Target="TGbd" TargetMode="External"/><Relationship Id="rId1" Type="http://schemas.openxmlformats.org/officeDocument/2006/relationships/slideLayout" Target="../slideLayouts/slideLayout6.xml"/><Relationship Id="rId6" Type="http://schemas.openxmlformats.org/officeDocument/2006/relationships/hyperlink" Target="dot11Compliances" TargetMode="External"/><Relationship Id="rId11" Type="http://schemas.openxmlformats.org/officeDocument/2006/relationships/hyperlink" Target="TGaz" TargetMode="External"/><Relationship Id="rId5" Type="http://schemas.openxmlformats.org/officeDocument/2006/relationships/hyperlink" Target="dot11Groups" TargetMode="External"/><Relationship Id="rId10" Type="http://schemas.openxmlformats.org/officeDocument/2006/relationships/hyperlink" Target="Extended_RSN_Capabilities" TargetMode="External"/><Relationship Id="rId4" Type="http://schemas.openxmlformats.org/officeDocument/2006/relationships/hyperlink" Target="dot11phy" TargetMode="External"/><Relationship Id="rId9" Type="http://schemas.openxmlformats.org/officeDocument/2006/relationships/hyperlink" Target="TGm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gmail.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tere@ieee.org"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(March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2022-03-14</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400" dirty="0"/>
              <a:t>P802.11az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was started on D3.0 out of November 2021 (Robert Stacey, Emily Qi, Peter Ecclesine, Joseph Levy, Edward Au, Carol Ansley, Yongho Seok, </a:t>
            </a:r>
            <a:r>
              <a:rPr lang="en-US" sz="1800" dirty="0" err="1"/>
              <a:t>Yujin</a:t>
            </a:r>
            <a:r>
              <a:rPr lang="en-US" sz="1800" dirty="0"/>
              <a:t> Noh). Reviewed MDR Report 11-22/0021r12. There was a final MDR meeting in the Editors meeting to  allow the TG to know what all the MDR changes are. </a:t>
            </a:r>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 </a:t>
            </a:r>
          </a:p>
          <a:p>
            <a:r>
              <a:rPr lang="en-US" sz="1800" dirty="0"/>
              <a:t>   </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 new revision of the ANA database is available: </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hlinkClick r:id="rId2"/>
              </a:rPr>
              <a:t>https://mentor.ieee.org/802.11/dcn/11/11-11-0270-60-0000-ana-database.xls</a:t>
            </a:r>
            <a:endParaRPr kumimoji="0" lang="en-US" altLang="en-US" sz="3200" b="0" i="0" u="none" strike="noStrike" cap="none" normalizeH="0" baseline="0" dirty="0">
              <a:ln>
                <a:noFill/>
              </a:ln>
              <a:solidFill>
                <a:schemeClr val="tx1"/>
              </a:solidFill>
              <a:effectLst/>
              <a:latin typeface="Arial" panose="020B0604020202020204" pitchFamily="34" charset="0"/>
            </a:endParaRPr>
          </a:p>
          <a:p>
            <a:r>
              <a:rPr lang="en-US" sz="1800" dirty="0"/>
              <a:t>   Changes since January 2022: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TGbd</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updates to MIB related to MDR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0" dirty="0">
                <a:solidFill>
                  <a:schemeClr val="tx1"/>
                </a:solidFill>
                <a:latin typeface="Arial" panose="020B0604020202020204" pitchFamily="34" charset="0"/>
                <a:ea typeface="Calibri" panose="020F050202020403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TGbe</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allocated Status Codes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0" dirty="0">
                <a:solidFill>
                  <a:schemeClr val="tx1"/>
                </a:solidFill>
                <a:latin typeface="Arial" panose="020B0604020202020204" pitchFamily="34" charset="0"/>
                <a:ea typeface="Calibri" panose="020F050202020403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TGme</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PBAC in Extended RSN Capabilities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0" dirty="0">
                <a:solidFill>
                  <a:schemeClr val="tx1"/>
                </a:solidFill>
                <a:latin typeface="Arial" panose="020B0604020202020204" pitchFamily="34" charset="0"/>
                <a:ea typeface="Calibri" panose="020F050202020403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TGaz</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allocated Status Codes</a:t>
            </a:r>
            <a:endParaRPr kumimoji="0" lang="en-US" altLang="en-US" sz="1100" b="0" i="0" u="none" strike="noStrike" cap="none" normalizeH="0" baseline="0" dirty="0">
              <a:ln>
                <a:noFill/>
              </a:ln>
              <a:solidFill>
                <a:schemeClr val="tx1"/>
              </a:solidFill>
              <a:effectLst/>
              <a:latin typeface="Arial" panose="020B0604020202020204" pitchFamily="34" charset="0"/>
            </a:endParaRPr>
          </a:p>
          <a:p>
            <a:endParaRPr lang="en-US" sz="1800"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AE9-1E36-467B-9DC7-4B8F70B1E1A4}"/>
              </a:ext>
            </a:extLst>
          </p:cNvPr>
          <p:cNvSpPr>
            <a:spLocks noGrp="1"/>
          </p:cNvSpPr>
          <p:nvPr>
            <p:ph type="title"/>
          </p:nvPr>
        </p:nvSpPr>
        <p:spPr/>
        <p:txBody>
          <a:bodyPr/>
          <a:lstStyle/>
          <a:p>
            <a:r>
              <a:rPr lang="en-US" dirty="0"/>
              <a:t>ANA assignments to March 3, 2022</a:t>
            </a:r>
          </a:p>
        </p:txBody>
      </p:sp>
      <p:sp>
        <p:nvSpPr>
          <p:cNvPr id="3" name="Date Placeholder 2">
            <a:extLst>
              <a:ext uri="{FF2B5EF4-FFF2-40B4-BE49-F238E27FC236}">
                <a16:creationId xmlns:a16="http://schemas.microsoft.com/office/drawing/2014/main" id="{E54D09A5-B4C2-46EA-81A4-9AE6AF560658}"/>
              </a:ext>
            </a:extLst>
          </p:cNvPr>
          <p:cNvSpPr>
            <a:spLocks noGrp="1"/>
          </p:cNvSpPr>
          <p:nvPr>
            <p:ph type="dt" idx="10"/>
          </p:nvPr>
        </p:nvSpPr>
        <p:spPr/>
        <p:txBody>
          <a:bodyPr/>
          <a:lstStyle/>
          <a:p>
            <a:r>
              <a:rPr lang="en-US"/>
              <a:t>March 2022</a:t>
            </a:r>
            <a:endParaRPr lang="en-GB"/>
          </a:p>
        </p:txBody>
      </p:sp>
      <p:sp>
        <p:nvSpPr>
          <p:cNvPr id="4" name="Footer Placeholder 3">
            <a:extLst>
              <a:ext uri="{FF2B5EF4-FFF2-40B4-BE49-F238E27FC236}">
                <a16:creationId xmlns:a16="http://schemas.microsoft.com/office/drawing/2014/main" id="{11F3DC97-7371-4023-8A53-BA93D8D4D363}"/>
              </a:ext>
            </a:extLst>
          </p:cNvPr>
          <p:cNvSpPr>
            <a:spLocks noGrp="1"/>
          </p:cNvSpPr>
          <p:nvPr>
            <p:ph type="ftr" idx="11"/>
          </p:nvPr>
        </p:nvSpPr>
        <p:spPr/>
        <p:txBody>
          <a:bodyPr/>
          <a:lstStyle/>
          <a:p>
            <a:r>
              <a:rPr lang="en-GB"/>
              <a:t>Peter Ecclesine (Cisco Systems)</a:t>
            </a:r>
          </a:p>
        </p:txBody>
      </p:sp>
      <p:sp>
        <p:nvSpPr>
          <p:cNvPr id="5" name="Slide Number Placeholder 4">
            <a:extLst>
              <a:ext uri="{FF2B5EF4-FFF2-40B4-BE49-F238E27FC236}">
                <a16:creationId xmlns:a16="http://schemas.microsoft.com/office/drawing/2014/main" id="{91ABB8DC-F299-4CEE-B12B-479510F51058}"/>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graphicFrame>
        <p:nvGraphicFramePr>
          <p:cNvPr id="6" name="Table 5">
            <a:extLst>
              <a:ext uri="{FF2B5EF4-FFF2-40B4-BE49-F238E27FC236}">
                <a16:creationId xmlns:a16="http://schemas.microsoft.com/office/drawing/2014/main" id="{F724B95D-AA94-4A9E-A396-A8B4E45D922D}"/>
              </a:ext>
            </a:extLst>
          </p:cNvPr>
          <p:cNvGraphicFramePr>
            <a:graphicFrameLocks noGrp="1"/>
          </p:cNvGraphicFramePr>
          <p:nvPr/>
        </p:nvGraphicFramePr>
        <p:xfrm>
          <a:off x="1025606" y="1958078"/>
          <a:ext cx="10139200" cy="4131001"/>
        </p:xfrm>
        <a:graphic>
          <a:graphicData uri="http://schemas.openxmlformats.org/drawingml/2006/table">
            <a:tbl>
              <a:tblPr firstRow="1" firstCol="1" bandRow="1">
                <a:tableStyleId>{5C22544A-7EE6-4342-B048-85BDC9FD1C3A}</a:tableStyleId>
              </a:tblPr>
              <a:tblGrid>
                <a:gridCol w="631365">
                  <a:extLst>
                    <a:ext uri="{9D8B030D-6E8A-4147-A177-3AD203B41FA5}">
                      <a16:colId xmlns:a16="http://schemas.microsoft.com/office/drawing/2014/main" val="3035916896"/>
                    </a:ext>
                  </a:extLst>
                </a:gridCol>
                <a:gridCol w="427759">
                  <a:extLst>
                    <a:ext uri="{9D8B030D-6E8A-4147-A177-3AD203B41FA5}">
                      <a16:colId xmlns:a16="http://schemas.microsoft.com/office/drawing/2014/main" val="2321957168"/>
                    </a:ext>
                  </a:extLst>
                </a:gridCol>
                <a:gridCol w="427012">
                  <a:extLst>
                    <a:ext uri="{9D8B030D-6E8A-4147-A177-3AD203B41FA5}">
                      <a16:colId xmlns:a16="http://schemas.microsoft.com/office/drawing/2014/main" val="2245682076"/>
                    </a:ext>
                  </a:extLst>
                </a:gridCol>
                <a:gridCol w="614180">
                  <a:extLst>
                    <a:ext uri="{9D8B030D-6E8A-4147-A177-3AD203B41FA5}">
                      <a16:colId xmlns:a16="http://schemas.microsoft.com/office/drawing/2014/main" val="114094439"/>
                    </a:ext>
                  </a:extLst>
                </a:gridCol>
                <a:gridCol w="497620">
                  <a:extLst>
                    <a:ext uri="{9D8B030D-6E8A-4147-A177-3AD203B41FA5}">
                      <a16:colId xmlns:a16="http://schemas.microsoft.com/office/drawing/2014/main" val="597310897"/>
                    </a:ext>
                  </a:extLst>
                </a:gridCol>
                <a:gridCol w="1223877">
                  <a:extLst>
                    <a:ext uri="{9D8B030D-6E8A-4147-A177-3AD203B41FA5}">
                      <a16:colId xmlns:a16="http://schemas.microsoft.com/office/drawing/2014/main" val="2034268460"/>
                    </a:ext>
                  </a:extLst>
                </a:gridCol>
                <a:gridCol w="799854">
                  <a:extLst>
                    <a:ext uri="{9D8B030D-6E8A-4147-A177-3AD203B41FA5}">
                      <a16:colId xmlns:a16="http://schemas.microsoft.com/office/drawing/2014/main" val="2425676410"/>
                    </a:ext>
                  </a:extLst>
                </a:gridCol>
                <a:gridCol w="619784">
                  <a:extLst>
                    <a:ext uri="{9D8B030D-6E8A-4147-A177-3AD203B41FA5}">
                      <a16:colId xmlns:a16="http://schemas.microsoft.com/office/drawing/2014/main" val="3894417669"/>
                    </a:ext>
                  </a:extLst>
                </a:gridCol>
                <a:gridCol w="614180">
                  <a:extLst>
                    <a:ext uri="{9D8B030D-6E8A-4147-A177-3AD203B41FA5}">
                      <a16:colId xmlns:a16="http://schemas.microsoft.com/office/drawing/2014/main" val="374033723"/>
                    </a:ext>
                  </a:extLst>
                </a:gridCol>
                <a:gridCol w="1548152">
                  <a:extLst>
                    <a:ext uri="{9D8B030D-6E8A-4147-A177-3AD203B41FA5}">
                      <a16:colId xmlns:a16="http://schemas.microsoft.com/office/drawing/2014/main" val="2746615134"/>
                    </a:ext>
                  </a:extLst>
                </a:gridCol>
                <a:gridCol w="420661">
                  <a:extLst>
                    <a:ext uri="{9D8B030D-6E8A-4147-A177-3AD203B41FA5}">
                      <a16:colId xmlns:a16="http://schemas.microsoft.com/office/drawing/2014/main" val="714766966"/>
                    </a:ext>
                  </a:extLst>
                </a:gridCol>
                <a:gridCol w="1261609">
                  <a:extLst>
                    <a:ext uri="{9D8B030D-6E8A-4147-A177-3AD203B41FA5}">
                      <a16:colId xmlns:a16="http://schemas.microsoft.com/office/drawing/2014/main" val="375649677"/>
                    </a:ext>
                  </a:extLst>
                </a:gridCol>
                <a:gridCol w="432616">
                  <a:extLst>
                    <a:ext uri="{9D8B030D-6E8A-4147-A177-3AD203B41FA5}">
                      <a16:colId xmlns:a16="http://schemas.microsoft.com/office/drawing/2014/main" val="714859341"/>
                    </a:ext>
                  </a:extLst>
                </a:gridCol>
                <a:gridCol w="620531">
                  <a:extLst>
                    <a:ext uri="{9D8B030D-6E8A-4147-A177-3AD203B41FA5}">
                      <a16:colId xmlns:a16="http://schemas.microsoft.com/office/drawing/2014/main" val="652120597"/>
                    </a:ext>
                  </a:extLst>
                </a:gridCol>
              </a:tblGrid>
              <a:tr h="194266">
                <a:tc>
                  <a:txBody>
                    <a:bodyPr/>
                    <a:lstStyle/>
                    <a:p>
                      <a:pPr marL="0" marR="0">
                        <a:spcBef>
                          <a:spcPts val="0"/>
                        </a:spcBef>
                        <a:spcAft>
                          <a:spcPts val="0"/>
                        </a:spcAft>
                      </a:pPr>
                      <a:r>
                        <a:rPr lang="en-US" sz="600">
                          <a:effectLst/>
                        </a:rPr>
                        <a:t>TransactionID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Type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Status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User</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Group</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Resource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Ref Doc</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Ref Subclause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Ref Location</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Name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Req Value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Description</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Allocated Value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Requested</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3147041608"/>
                  </a:ext>
                </a:extLst>
              </a:tr>
              <a:tr h="186794">
                <a:tc>
                  <a:txBody>
                    <a:bodyPr/>
                    <a:lstStyle/>
                    <a:p>
                      <a:pPr marL="0" marR="0" algn="r">
                        <a:spcBef>
                          <a:spcPts val="0"/>
                        </a:spcBef>
                        <a:spcAft>
                          <a:spcPts val="0"/>
                        </a:spcAft>
                      </a:pPr>
                      <a:r>
                        <a:rPr lang="en-US" sz="600">
                          <a:effectLst/>
                        </a:rPr>
                        <a:t>1295</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3"/>
                        </a:rPr>
                        <a:t>dot11StationConfigEntry</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dot11NONNGVRadioEnvironmentSupported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u="sng">
                          <a:effectLst/>
                          <a:hlinkClick r:id="rId3"/>
                        </a:rPr>
                        <a:t>219</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2022-01-31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798744521"/>
                  </a:ext>
                </a:extLst>
              </a:tr>
              <a:tr h="179323">
                <a:tc>
                  <a:txBody>
                    <a:bodyPr/>
                    <a:lstStyle/>
                    <a:p>
                      <a:pPr marL="0" marR="0" algn="r">
                        <a:spcBef>
                          <a:spcPts val="0"/>
                        </a:spcBef>
                        <a:spcAft>
                          <a:spcPts val="0"/>
                        </a:spcAft>
                      </a:pPr>
                      <a:r>
                        <a:rPr lang="en-US" sz="600">
                          <a:effectLst/>
                        </a:rPr>
                        <a:t>1296</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3"/>
                        </a:rPr>
                        <a:t>dot11StationConfigEntry</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dot11NGVActivated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u="sng">
                          <a:effectLst/>
                          <a:hlinkClick r:id="rId3"/>
                        </a:rPr>
                        <a:t>220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2022-01-31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4276461549"/>
                  </a:ext>
                </a:extLst>
              </a:tr>
              <a:tr h="179323">
                <a:tc>
                  <a:txBody>
                    <a:bodyPr/>
                    <a:lstStyle/>
                    <a:p>
                      <a:pPr marL="0" marR="0" algn="r">
                        <a:spcBef>
                          <a:spcPts val="0"/>
                        </a:spcBef>
                        <a:spcAft>
                          <a:spcPts val="0"/>
                        </a:spcAft>
                      </a:pPr>
                      <a:r>
                        <a:rPr lang="en-US" sz="600">
                          <a:effectLst/>
                        </a:rPr>
                        <a:t>1297</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3"/>
                        </a:rPr>
                        <a:t>dot11StationConfigEntry</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dot11StationMeasurementPeriod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u="sng">
                          <a:effectLst/>
                          <a:hlinkClick r:id="rId3"/>
                        </a:rPr>
                        <a:t>221</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2022-01-31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1579546491"/>
                  </a:ext>
                </a:extLst>
              </a:tr>
              <a:tr h="179323">
                <a:tc>
                  <a:txBody>
                    <a:bodyPr/>
                    <a:lstStyle/>
                    <a:p>
                      <a:pPr marL="0" marR="0" algn="r">
                        <a:spcBef>
                          <a:spcPts val="0"/>
                        </a:spcBef>
                        <a:spcAft>
                          <a:spcPts val="0"/>
                        </a:spcAft>
                      </a:pPr>
                      <a:r>
                        <a:rPr lang="en-US" sz="600">
                          <a:effectLst/>
                        </a:rPr>
                        <a:t>1298</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4"/>
                        </a:rPr>
                        <a:t>dot11phy</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dot11PhyNGVTable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u="sng">
                          <a:effectLst/>
                          <a:hlinkClick r:id="rId4"/>
                        </a:rPr>
                        <a:t>37</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2022-01-31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2759119785"/>
                  </a:ext>
                </a:extLst>
              </a:tr>
              <a:tr h="179323">
                <a:tc>
                  <a:txBody>
                    <a:bodyPr/>
                    <a:lstStyle/>
                    <a:p>
                      <a:pPr marL="0" marR="0" algn="r">
                        <a:spcBef>
                          <a:spcPts val="0"/>
                        </a:spcBef>
                        <a:spcAft>
                          <a:spcPts val="0"/>
                        </a:spcAft>
                      </a:pPr>
                      <a:r>
                        <a:rPr lang="en-US" sz="600">
                          <a:effectLst/>
                        </a:rPr>
                        <a:t>1302</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5"/>
                        </a:rPr>
                        <a:t>dot11Groups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dot11PhyNGVComplianceGroup</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u="sng">
                          <a:effectLst/>
                          <a:hlinkClick r:id="rId5"/>
                        </a:rPr>
                        <a:t>126</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2022-01-31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2593373451"/>
                  </a:ext>
                </a:extLst>
              </a:tr>
              <a:tr h="179323">
                <a:tc>
                  <a:txBody>
                    <a:bodyPr/>
                    <a:lstStyle/>
                    <a:p>
                      <a:pPr marL="0" marR="0" algn="r">
                        <a:spcBef>
                          <a:spcPts val="0"/>
                        </a:spcBef>
                        <a:spcAft>
                          <a:spcPts val="0"/>
                        </a:spcAft>
                      </a:pPr>
                      <a:r>
                        <a:rPr lang="en-US" sz="600">
                          <a:effectLst/>
                        </a:rPr>
                        <a:t>1303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5"/>
                        </a:rPr>
                        <a:t>dot11Groups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dot11NGVComplianceGroup</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u="sng">
                          <a:effectLst/>
                          <a:hlinkClick r:id="rId5"/>
                        </a:rPr>
                        <a:t>125</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2022-01-31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718078965"/>
                  </a:ext>
                </a:extLst>
              </a:tr>
              <a:tr h="179323">
                <a:tc>
                  <a:txBody>
                    <a:bodyPr/>
                    <a:lstStyle/>
                    <a:p>
                      <a:pPr marL="0" marR="0" algn="r">
                        <a:spcBef>
                          <a:spcPts val="0"/>
                        </a:spcBef>
                        <a:spcAft>
                          <a:spcPts val="0"/>
                        </a:spcAft>
                      </a:pPr>
                      <a:r>
                        <a:rPr lang="en-US" sz="600">
                          <a:effectLst/>
                        </a:rPr>
                        <a:t>1304</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6"/>
                        </a:rPr>
                        <a:t>dot11Compliances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dot11NGVCompliance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u="sng">
                          <a:effectLst/>
                          <a:hlinkClick r:id="rId6"/>
                        </a:rPr>
                        <a:t>27</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2022-01-31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2797163983"/>
                  </a:ext>
                </a:extLst>
              </a:tr>
              <a:tr h="186794">
                <a:tc>
                  <a:txBody>
                    <a:bodyPr/>
                    <a:lstStyle/>
                    <a:p>
                      <a:pPr marL="0" marR="0" algn="r">
                        <a:spcBef>
                          <a:spcPts val="0"/>
                        </a:spcBef>
                        <a:spcAft>
                          <a:spcPts val="0"/>
                        </a:spcAft>
                      </a:pPr>
                      <a:r>
                        <a:rPr lang="en-US" sz="600">
                          <a:effectLst/>
                        </a:rPr>
                        <a:t>1305</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Rename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3"/>
                        </a:rPr>
                        <a:t>dot11StationConfigEntry</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dot11VirtualCSonOCBSecondaryImplemented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a:effectLst/>
                        </a:rPr>
                        <a:t>2022-02-01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4051939514"/>
                  </a:ext>
                </a:extLst>
              </a:tr>
              <a:tr h="179323">
                <a:tc>
                  <a:txBody>
                    <a:bodyPr/>
                    <a:lstStyle/>
                    <a:p>
                      <a:pPr marL="0" marR="0" algn="r">
                        <a:spcBef>
                          <a:spcPts val="0"/>
                        </a:spcBef>
                        <a:spcAft>
                          <a:spcPts val="0"/>
                        </a:spcAft>
                      </a:pPr>
                      <a:r>
                        <a:rPr lang="en-US" sz="600">
                          <a:effectLst/>
                        </a:rPr>
                        <a:t>1306</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Release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Yujin Noh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2"/>
                        </a:rPr>
                        <a:t>TGbd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6"/>
                        </a:rPr>
                        <a:t>dot11Compliances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dot11NGVComplianceGroup</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25</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a:effectLst/>
                        </a:rPr>
                        <a:t>2022-02-01</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428877889"/>
                  </a:ext>
                </a:extLst>
              </a:tr>
              <a:tr h="186794">
                <a:tc>
                  <a:txBody>
                    <a:bodyPr/>
                    <a:lstStyle/>
                    <a:p>
                      <a:pPr marL="0" marR="0" algn="r">
                        <a:spcBef>
                          <a:spcPts val="0"/>
                        </a:spcBef>
                        <a:spcAft>
                          <a:spcPts val="0"/>
                        </a:spcAft>
                      </a:pPr>
                      <a:r>
                        <a:rPr lang="en-US" sz="600">
                          <a:effectLst/>
                        </a:rPr>
                        <a:t>1307</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Release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Edward Au</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7"/>
                        </a:rPr>
                        <a:t>TGbe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3"/>
                        </a:rPr>
                        <a:t>dot11StationConfigEntry</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dot11EHTNSEPPriorityAccessActivated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207</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a:effectLst/>
                        </a:rPr>
                        <a:t>2022-02-03</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3243090306"/>
                  </a:ext>
                </a:extLst>
              </a:tr>
              <a:tr h="448307">
                <a:tc>
                  <a:txBody>
                    <a:bodyPr/>
                    <a:lstStyle/>
                    <a:p>
                      <a:pPr marL="0" marR="0" algn="r">
                        <a:spcBef>
                          <a:spcPts val="0"/>
                        </a:spcBef>
                        <a:spcAft>
                          <a:spcPts val="0"/>
                        </a:spcAft>
                      </a:pPr>
                      <a:r>
                        <a:rPr lang="en-US" sz="600">
                          <a:effectLst/>
                        </a:rPr>
                        <a:t>1308</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Rename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Edward Au</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7"/>
                        </a:rPr>
                        <a:t>TGbe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8"/>
                        </a:rPr>
                        <a:t>StatusCodes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9.4.1.9</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Table 9-50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NSEP_DENIED_UNAUTHORIZED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131</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Change "NSEP_DENIED_UNAUTHORIZED" to "EPCS_DENIED_UNAUTHORIZED"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a:effectLst/>
                        </a:rPr>
                        <a:t>2022-02-03</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591479861"/>
                  </a:ext>
                </a:extLst>
              </a:tr>
              <a:tr h="448307">
                <a:tc>
                  <a:txBody>
                    <a:bodyPr/>
                    <a:lstStyle/>
                    <a:p>
                      <a:pPr marL="0" marR="0" algn="r">
                        <a:spcBef>
                          <a:spcPts val="0"/>
                        </a:spcBef>
                        <a:spcAft>
                          <a:spcPts val="0"/>
                        </a:spcAft>
                      </a:pPr>
                      <a:r>
                        <a:rPr lang="en-US" sz="600">
                          <a:effectLst/>
                        </a:rPr>
                        <a:t>1309</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Rename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Edward Au</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7"/>
                        </a:rPr>
                        <a:t>TGbe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8"/>
                        </a:rPr>
                        <a:t>StatusCodes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9.4.1.9</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Table 9-50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EPCS_DENIED_OTHER_REASON</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132</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Change "NSEP_DENIED_OTHER_REASON" to "EPCS_DENIED_OTHER_REASON"</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a:effectLst/>
                        </a:rPr>
                        <a:t>2022-02-03</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941743010"/>
                  </a:ext>
                </a:extLst>
              </a:tr>
              <a:tr h="179323">
                <a:tc>
                  <a:txBody>
                    <a:bodyPr/>
                    <a:lstStyle/>
                    <a:p>
                      <a:pPr marL="0" marR="0" algn="r">
                        <a:spcBef>
                          <a:spcPts val="0"/>
                        </a:spcBef>
                        <a:spcAft>
                          <a:spcPts val="0"/>
                        </a:spcAft>
                      </a:pPr>
                      <a:r>
                        <a:rPr lang="en-US" sz="600">
                          <a:effectLst/>
                        </a:rPr>
                        <a:t>1310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Edward Au</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7"/>
                        </a:rPr>
                        <a:t>TGbe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8"/>
                        </a:rPr>
                        <a:t>StatusCodes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9.4.1.9</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Table 9-50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DENIED_EHT_NOT_SUPPORTED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lgn="r">
                        <a:spcBef>
                          <a:spcPts val="0"/>
                        </a:spcBef>
                        <a:spcAft>
                          <a:spcPts val="0"/>
                        </a:spcAft>
                      </a:pPr>
                      <a:r>
                        <a:rPr lang="en-US" sz="600" u="sng">
                          <a:effectLst/>
                          <a:hlinkClick r:id="rId8"/>
                        </a:rPr>
                        <a:t>135</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2022-02-03</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374365949"/>
                  </a:ext>
                </a:extLst>
              </a:tr>
              <a:tr h="373589">
                <a:tc>
                  <a:txBody>
                    <a:bodyPr/>
                    <a:lstStyle/>
                    <a:p>
                      <a:pPr marL="0" marR="0" algn="r">
                        <a:spcBef>
                          <a:spcPts val="0"/>
                        </a:spcBef>
                        <a:spcAft>
                          <a:spcPts val="0"/>
                        </a:spcAft>
                      </a:pPr>
                      <a:r>
                        <a:rPr lang="en-US" sz="600">
                          <a:effectLst/>
                        </a:rPr>
                        <a:t>1311</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Emily Qi</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9"/>
                        </a:rPr>
                        <a:t>TGme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10"/>
                        </a:rPr>
                        <a:t>Extended RSN Capabilities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9.4.2.241.4</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Table 9-321</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PBAC</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A STA sets the PBAC field to 1 to indicate it can establish a protected block ack agreement and sets it to 0 otherwise.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u="sng">
                          <a:effectLst/>
                          <a:hlinkClick r:id="rId10"/>
                        </a:rPr>
                        <a:t>12</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2022-02-04</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2736027816"/>
                  </a:ext>
                </a:extLst>
              </a:tr>
              <a:tr h="280192">
                <a:tc>
                  <a:txBody>
                    <a:bodyPr/>
                    <a:lstStyle/>
                    <a:p>
                      <a:pPr marL="0" marR="0" algn="r">
                        <a:spcBef>
                          <a:spcPts val="0"/>
                        </a:spcBef>
                        <a:spcAft>
                          <a:spcPts val="0"/>
                        </a:spcAft>
                      </a:pPr>
                      <a:r>
                        <a:rPr lang="en-US" sz="600">
                          <a:effectLst/>
                        </a:rPr>
                        <a:t>1312</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Jonathan Segev</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11"/>
                        </a:rPr>
                        <a:t>TGaz</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8"/>
                        </a:rPr>
                        <a:t>StatusCodes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9.4.1.9</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Table 9-50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INVALID_PUBLIC_KEY</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Public key format is invalid in response to management frame carrying PASN</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u="sng">
                          <a:effectLst/>
                          <a:hlinkClick r:id="rId8"/>
                        </a:rPr>
                        <a:t>136</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2022-02-10</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1282398506"/>
                  </a:ext>
                </a:extLst>
              </a:tr>
              <a:tr h="186794">
                <a:tc>
                  <a:txBody>
                    <a:bodyPr/>
                    <a:lstStyle/>
                    <a:p>
                      <a:pPr marL="0" marR="0" algn="r">
                        <a:spcBef>
                          <a:spcPts val="0"/>
                        </a:spcBef>
                        <a:spcAft>
                          <a:spcPts val="0"/>
                        </a:spcAft>
                      </a:pPr>
                      <a:r>
                        <a:rPr lang="en-US" sz="600">
                          <a:effectLst/>
                        </a:rPr>
                        <a:t>1313</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Jonathan Segev</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11"/>
                        </a:rPr>
                        <a:t>TGaz</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8"/>
                        </a:rPr>
                        <a:t>StatusCodes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9.4.1.9</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Table 9-50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PASN_BASE_AKM_FAILED</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Failure from Base AKM processing during PASN</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u="sng">
                          <a:effectLst/>
                          <a:hlinkClick r:id="rId8"/>
                        </a:rPr>
                        <a:t>137</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a:effectLst/>
                        </a:rPr>
                        <a:t>2022-02-10</a:t>
                      </a:r>
                      <a:endParaRPr lang="en-US" sz="60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420864906"/>
                  </a:ext>
                </a:extLst>
              </a:tr>
              <a:tr h="186794">
                <a:tc>
                  <a:txBody>
                    <a:bodyPr/>
                    <a:lstStyle/>
                    <a:p>
                      <a:pPr marL="0" marR="0" algn="r">
                        <a:spcBef>
                          <a:spcPts val="0"/>
                        </a:spcBef>
                        <a:spcAft>
                          <a:spcPts val="0"/>
                        </a:spcAft>
                      </a:pPr>
                      <a:r>
                        <a:rPr lang="en-US" sz="600">
                          <a:effectLst/>
                        </a:rPr>
                        <a:t>1314</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Allocate</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Pending</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Jonathan Segev</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11"/>
                        </a:rPr>
                        <a:t>TGaz</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u="sng">
                          <a:effectLst/>
                          <a:hlinkClick r:id="rId8"/>
                        </a:rPr>
                        <a:t>StatusCodes</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IEEE Std 802.11-2020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9.4.1.9</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Table 9-50</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spcBef>
                          <a:spcPts val="0"/>
                        </a:spcBef>
                        <a:spcAft>
                          <a:spcPts val="0"/>
                        </a:spcAft>
                      </a:pPr>
                      <a:r>
                        <a:rPr lang="en-US" sz="600">
                          <a:effectLst/>
                        </a:rPr>
                        <a:t>OCI_MISMATCH</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endParaRPr lang="en-US" sz="600">
                        <a:effectLst/>
                        <a:latin typeface="Times New Roman" panose="02020603050405020304" pitchFamily="18" charset="0"/>
                      </a:endParaRPr>
                    </a:p>
                  </a:txBody>
                  <a:tcPr marL="40348" marR="40348" marT="0" marB="0"/>
                </a:tc>
                <a:tc>
                  <a:txBody>
                    <a:bodyPr/>
                    <a:lstStyle/>
                    <a:p>
                      <a:pPr marL="0" marR="0">
                        <a:spcBef>
                          <a:spcPts val="0"/>
                        </a:spcBef>
                        <a:spcAft>
                          <a:spcPts val="0"/>
                        </a:spcAft>
                      </a:pPr>
                      <a:r>
                        <a:rPr lang="en-US" sz="600">
                          <a:effectLst/>
                        </a:rPr>
                        <a:t>OCI does not match received channel information</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u="sng">
                          <a:effectLst/>
                          <a:hlinkClick r:id="rId8"/>
                        </a:rPr>
                        <a:t>138</a:t>
                      </a:r>
                      <a:endParaRPr lang="en-US" sz="600">
                        <a:effectLst/>
                        <a:latin typeface="Calibri" panose="020F0502020204030204" pitchFamily="34" charset="0"/>
                        <a:ea typeface="Calibri" panose="020F0502020204030204" pitchFamily="34" charset="0"/>
                      </a:endParaRPr>
                    </a:p>
                  </a:txBody>
                  <a:tcPr marL="40348" marR="40348" marT="0" marB="0"/>
                </a:tc>
                <a:tc>
                  <a:txBody>
                    <a:bodyPr/>
                    <a:lstStyle/>
                    <a:p>
                      <a:pPr marL="0" marR="0" algn="r">
                        <a:spcBef>
                          <a:spcPts val="0"/>
                        </a:spcBef>
                        <a:spcAft>
                          <a:spcPts val="0"/>
                        </a:spcAft>
                      </a:pPr>
                      <a:r>
                        <a:rPr lang="en-US" sz="600" dirty="0">
                          <a:effectLst/>
                        </a:rPr>
                        <a:t>2022-02-10</a:t>
                      </a:r>
                      <a:endParaRPr lang="en-US" sz="600" dirty="0">
                        <a:effectLst/>
                        <a:latin typeface="Calibri" panose="020F0502020204030204" pitchFamily="34" charset="0"/>
                        <a:ea typeface="Calibri" panose="020F0502020204030204" pitchFamily="34" charset="0"/>
                      </a:endParaRPr>
                    </a:p>
                  </a:txBody>
                  <a:tcPr marL="40348" marR="40348" marT="0" marB="0"/>
                </a:tc>
                <a:extLst>
                  <a:ext uri="{0D108BD9-81ED-4DB2-BD59-A6C34878D82A}">
                    <a16:rowId xmlns:a16="http://schemas.microsoft.com/office/drawing/2014/main" val="1446853057"/>
                  </a:ext>
                </a:extLst>
              </a:tr>
            </a:tbl>
          </a:graphicData>
        </a:graphic>
      </p:graphicFrame>
      <p:sp>
        <p:nvSpPr>
          <p:cNvPr id="7" name="Rectangle 1">
            <a:extLst>
              <a:ext uri="{FF2B5EF4-FFF2-40B4-BE49-F238E27FC236}">
                <a16:creationId xmlns:a16="http://schemas.microsoft.com/office/drawing/2014/main" id="{4171984E-1895-4221-904F-B876997E2F98}"/>
              </a:ext>
            </a:extLst>
          </p:cNvPr>
          <p:cNvSpPr>
            <a:spLocks noChangeArrowheads="1"/>
          </p:cNvSpPr>
          <p:nvPr/>
        </p:nvSpPr>
        <p:spPr bwMode="auto">
          <a:xfrm>
            <a:off x="1025525" y="19573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Here are the ANA assignments, releases, etc since the January session:</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2555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r>
              <a:rPr lang="en-US" sz="1800" b="0" dirty="0"/>
              <a:t>the male or female pronoun alone or the variation he/she/they should not be used.]</a:t>
            </a:r>
            <a:r>
              <a:rPr lang="en-US" b="0" dirty="0"/>
              <a:t>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Mar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May,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346634084"/>
              </p:ext>
            </p:extLst>
          </p:nvPr>
        </p:nvGraphicFramePr>
        <p:xfrm>
          <a:off x="838200" y="2057400"/>
          <a:ext cx="10546268" cy="467377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283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143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Nov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103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May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27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6097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787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Mar 14 end of am1 (8am ET)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912267871"/>
              </p:ext>
            </p:extLst>
          </p:nvPr>
        </p:nvGraphicFramePr>
        <p:xfrm>
          <a:off x="737392" y="1374227"/>
          <a:ext cx="9032625" cy="508557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425095">
                  <a:extLst>
                    <a:ext uri="{9D8B030D-6E8A-4147-A177-3AD203B41FA5}">
                      <a16:colId xmlns:a16="http://schemas.microsoft.com/office/drawing/2014/main" val="78877518"/>
                    </a:ext>
                  </a:extLst>
                </a:gridCol>
                <a:gridCol w="533400">
                  <a:extLst>
                    <a:ext uri="{9D8B030D-6E8A-4147-A177-3AD203B41FA5}">
                      <a16:colId xmlns:a16="http://schemas.microsoft.com/office/drawing/2014/main" val="3029749347"/>
                    </a:ext>
                  </a:extLst>
                </a:gridCol>
                <a:gridCol w="457200">
                  <a:extLst>
                    <a:ext uri="{9D8B030D-6E8A-4147-A177-3AD203B41FA5}">
                      <a16:colId xmlns:a16="http://schemas.microsoft.com/office/drawing/2014/main" val="119763689"/>
                    </a:ext>
                  </a:extLst>
                </a:gridCol>
                <a:gridCol w="457200">
                  <a:extLst>
                    <a:ext uri="{9D8B030D-6E8A-4147-A177-3AD203B41FA5}">
                      <a16:colId xmlns:a16="http://schemas.microsoft.com/office/drawing/2014/main" val="948022760"/>
                    </a:ext>
                  </a:extLst>
                </a:gridCol>
                <a:gridCol w="4572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04800">
                  <a:extLst>
                    <a:ext uri="{9D8B030D-6E8A-4147-A177-3AD203B41FA5}">
                      <a16:colId xmlns:a16="http://schemas.microsoft.com/office/drawing/2014/main" val="3784159027"/>
                    </a:ext>
                  </a:extLst>
                </a:gridCol>
                <a:gridCol w="408610">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16614">
                  <a:extLst>
                    <a:ext uri="{9D8B030D-6E8A-4147-A177-3AD203B41FA5}">
                      <a16:colId xmlns:a16="http://schemas.microsoft.com/office/drawing/2014/main" val="2746800865"/>
                    </a:ext>
                  </a:extLst>
                </a:gridCol>
                <a:gridCol w="1766493">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solidFill>
                            <a:schemeClr val="bg1"/>
                          </a:solidFill>
                          <a:effectLst/>
                        </a:rPr>
                        <a:t>Source</a:t>
                      </a:r>
                      <a:endParaRPr kumimoji="0" lang="en-US" sz="9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bg1"/>
                          </a:solidFill>
                          <a:effectLst/>
                          <a:latin typeface="Times New Roman" pitchFamily="18" charset="0"/>
                        </a:rPr>
                        <a:t>MDR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Editor</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Snapshot Date</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az</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bc</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bb</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me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be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7-Feb</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a:t>
                      </a:r>
                    </a:p>
                    <a:p>
                      <a:pPr algn="ctr"/>
                      <a:r>
                        <a:rPr lang="en-US" sz="1200" kern="1200" dirty="0">
                          <a:solidFill>
                            <a:schemeClr val="tx1">
                              <a:lumMod val="95000"/>
                              <a:lumOff val="5000"/>
                            </a:schemeClr>
                          </a:solidFill>
                          <a:effectLst/>
                          <a:latin typeface="+mn-lt"/>
                          <a:ea typeface="+mn-ea"/>
                          <a:cs typeface="+mn-cs"/>
                        </a:rPr>
                        <a:t>2020 release</a:t>
                      </a:r>
                      <a:endParaRPr lang="en-US" sz="1200" dirty="0">
                        <a:solidFill>
                          <a:schemeClr val="tx1">
                            <a:lumMod val="95000"/>
                            <a:lumOff val="5000"/>
                          </a:schemeClr>
                        </a:solidFill>
                      </a:endParaRPr>
                    </a:p>
                    <a:p>
                      <a:pPr algn="ct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a:ln>
                            <a:noFill/>
                          </a:ln>
                          <a:solidFill>
                            <a:srgbClr val="FF0000"/>
                          </a:solidFill>
                          <a:effectLst/>
                          <a:latin typeface="Times New Roman" pitchFamily="18" charset="0"/>
                        </a:rPr>
                        <a:t>7-Mar</a:t>
                      </a:r>
                      <a:endParaRPr kumimoji="0" lang="en-US"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002060"/>
                          </a:solidFill>
                          <a:effectLst/>
                          <a:latin typeface="Times New Roman" pitchFamily="18" charset="0"/>
                        </a:rPr>
                        <a:t>N</a:t>
                      </a:r>
                      <a:endParaRPr kumimoji="0" lang="en-US"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 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a:ln>
                            <a:noFill/>
                          </a:ln>
                          <a:solidFill>
                            <a:srgbClr val="FF0000"/>
                          </a:solidFill>
                          <a:effectLst/>
                          <a:latin typeface="Times New Roman" pitchFamily="18" charset="0"/>
                        </a:rPr>
                        <a:t>7-Mar</a:t>
                      </a:r>
                      <a:endParaRPr kumimoji="0" lang="en-US"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Word</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7-Mar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4-Mar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a:t>
                      </a:r>
                    </a:p>
                    <a:p>
                      <a:pPr algn="ctr"/>
                      <a:r>
                        <a:rPr lang="en-US" sz="12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7-Mar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2022-03-07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	“Hyphenation with non” CID 1295 in </a:t>
            </a:r>
            <a:r>
              <a:rPr lang="en-US" dirty="0" err="1"/>
              <a:t>REVme</a:t>
            </a:r>
            <a:endParaRPr lang="en-US" dirty="0"/>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0481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2022-03-07</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 </a:t>
            </a:r>
            <a:r>
              <a:rPr lang="en-US" sz="1800" b="0" dirty="0"/>
              <a:t>Jon Rosdahl</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Christy Bahn, Michelle Turner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en-US" sz="1600" dirty="0">
                <a:hlinkClick r:id="rId4"/>
              </a:rPr>
              <a:t>petere@ieee.org</a:t>
            </a:r>
            <a:r>
              <a:rPr lang="en-US" sz="1600"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a:t>
            </a:r>
            <a:r>
              <a:rPr lang="en-US" sz="1600" u="sng" dirty="0">
                <a:hlinkClick r:id="rId11"/>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March 7</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a:t>
            </a:r>
            <a:r>
              <a:rPr lang="en-GB" sz="1600" b="0" dirty="0"/>
              <a:t>SA1 ballot comment resolutions , on D4.1, resolved &gt; 50% comments, expect to complete and recirc out of May meeting</a:t>
            </a:r>
          </a:p>
          <a:p>
            <a:r>
              <a:rPr lang="en-GB" sz="1600" dirty="0"/>
              <a:t>11bb –  </a:t>
            </a:r>
            <a:r>
              <a:rPr lang="en-GB" sz="1600" b="0" dirty="0"/>
              <a:t>D1.0 comment resolutions, 70% resolved, Hope to recirc D2.0 out of March</a:t>
            </a:r>
          </a:p>
          <a:p>
            <a:r>
              <a:rPr lang="en-GB" sz="1600" dirty="0"/>
              <a:t>11bc –  </a:t>
            </a:r>
            <a:r>
              <a:rPr lang="en-GB" sz="1600" b="0" dirty="0"/>
              <a:t>hoping to resolve D2.0 comments and recirc D3.0 out of March</a:t>
            </a:r>
          </a:p>
          <a:p>
            <a:r>
              <a:rPr lang="en-GB" sz="1600" dirty="0"/>
              <a:t>11bd –  </a:t>
            </a:r>
            <a:r>
              <a:rPr lang="en-GB" sz="1600" b="0" dirty="0"/>
              <a:t>all remaining comments ready for approval and will recirc D4.0 out of March</a:t>
            </a:r>
          </a:p>
          <a:p>
            <a:r>
              <a:rPr lang="en-GB" sz="1600" dirty="0"/>
              <a:t>11be – </a:t>
            </a:r>
            <a:r>
              <a:rPr lang="en-US" sz="1600" dirty="0"/>
              <a:t> </a:t>
            </a:r>
            <a:r>
              <a:rPr lang="en-US" sz="1600" b="0" dirty="0"/>
              <a:t>group hopes to complete comment resolution in March; editor will prepare D1.5 (redline and clean) with approved CID resolutions from March meeting, and D2.0 (clean without CID tabs and Editor notes) in April; D2.0 will be larger than 800 pages. Some commenters might want redline from D2.0 to D1.0, editor will prepare it.  </a:t>
            </a:r>
          </a:p>
          <a:p>
            <a:r>
              <a:rPr lang="en-US" sz="1600" dirty="0"/>
              <a:t>11bf </a:t>
            </a:r>
            <a:r>
              <a:rPr lang="en-GB" sz="1600" dirty="0"/>
              <a:t>–</a:t>
            </a:r>
            <a:r>
              <a:rPr lang="en-US" sz="1600" dirty="0"/>
              <a:t>  </a:t>
            </a:r>
            <a:r>
              <a:rPr lang="en-US" sz="1600" b="0" dirty="0"/>
              <a:t>group has been writing D0.1, topic by topic. Have 27 groups and expect to approve 14 groups March 8, with another 8 groups this week. About ~4 topics might need more technical discussion. Editor is preparing the D0.1 (today is ~55 pages in </a:t>
            </a:r>
            <a:r>
              <a:rPr lang="en-US" sz="1600" b="0" dirty="0" err="1"/>
              <a:t>Framemaker</a:t>
            </a:r>
            <a:r>
              <a:rPr lang="en-US" sz="1600" b="0" dirty="0"/>
              <a:t>).  Hope to have the D0.1 by May meeting. Have the commenters review the editor’s work. </a:t>
            </a:r>
          </a:p>
          <a:p>
            <a:r>
              <a:rPr lang="en-GB" sz="1600" dirty="0"/>
              <a:t>11bh –  </a:t>
            </a:r>
            <a:r>
              <a:rPr lang="en-GB" sz="1600" b="0" dirty="0"/>
              <a:t>no draft, hoping for approved approach on record, hope to create a draft from the approved approach texts. </a:t>
            </a:r>
          </a:p>
          <a:p>
            <a:r>
              <a:rPr lang="en-GB" sz="1600" dirty="0"/>
              <a:t>11bi – </a:t>
            </a:r>
            <a:r>
              <a:rPr lang="en-GB" sz="1600" b="0" dirty="0"/>
              <a:t>motioned issue tracking document, focus is on requirement document. </a:t>
            </a:r>
            <a:endParaRPr lang="en-GB" sz="1600" dirty="0"/>
          </a:p>
          <a:p>
            <a:r>
              <a:rPr lang="en-GB" sz="1600" dirty="0" err="1"/>
              <a:t>REVme</a:t>
            </a:r>
            <a:r>
              <a:rPr lang="en-GB" sz="1600" dirty="0"/>
              <a:t> –  </a:t>
            </a:r>
            <a:r>
              <a:rPr lang="en-GB" sz="1600" b="0" dirty="0"/>
              <a:t>D1.1 posted with some CRs, have 256 resolved (~20%), hard ones remain. Plan to recirc out of July.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 Others can participate.</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11861</TotalTime>
  <Words>4624</Words>
  <Application>Microsoft Office PowerPoint</Application>
  <PresentationFormat>Widescreen</PresentationFormat>
  <Paragraphs>752</Paragraphs>
  <Slides>31</Slides>
  <Notes>24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Calibri Light</vt:lpstr>
      <vt:lpstr>Times New Roman</vt:lpstr>
      <vt:lpstr>Office Theme</vt:lpstr>
      <vt:lpstr>Custom Design</vt:lpstr>
      <vt:lpstr>Document</vt:lpstr>
      <vt:lpstr>802.11 WG Editor’s Meeting (March 2022)</vt:lpstr>
      <vt:lpstr>Abstract</vt:lpstr>
      <vt:lpstr>Agenda for 2022-03-07 meeting</vt:lpstr>
      <vt:lpstr>Registration for the March 802.11 plenary session</vt:lpstr>
      <vt:lpstr>Roll Call – 2022-03-07</vt:lpstr>
      <vt:lpstr>Volunteer Editor Contacts</vt:lpstr>
      <vt:lpstr>March 7th roundtable status report</vt:lpstr>
      <vt:lpstr>Reflector Updates</vt:lpstr>
      <vt:lpstr>IEEE Publication Status</vt:lpstr>
      <vt:lpstr>MDR Status</vt:lpstr>
      <vt:lpstr>WG Style Guide, 11be and REVme practice</vt:lpstr>
      <vt:lpstr>ANA assignments to March 3, 2022</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433</cp:revision>
  <cp:lastPrinted>1601-01-01T00:00:00Z</cp:lastPrinted>
  <dcterms:created xsi:type="dcterms:W3CDTF">2018-01-07T18:30:13Z</dcterms:created>
  <dcterms:modified xsi:type="dcterms:W3CDTF">2022-03-14T14:17:34Z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