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4F762A-BDCC-4B22-8F1D-4911D3C8E1F4}" v="7" dt="2022-03-14T16:40:11.7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>
        <p:scale>
          <a:sx n="120" d="100"/>
          <a:sy n="120" d="100"/>
        </p:scale>
        <p:origin x="168" y="-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4T16:53:37.173" v="1258" actId="20577"/>
      <pc:docMkLst>
        <pc:docMk/>
      </pc:docMkLst>
      <pc:sldChg chg="addSp delSp modSp mod">
        <pc:chgData name="Alfred Asterjadhi" userId="39de57b9-85c0-4fd1-aaac-8ca2b6560ad0" providerId="ADAL" clId="{DE4F762A-BDCC-4B22-8F1D-4911D3C8E1F4}" dt="2022-03-14T16:46:16.391" v="120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4T16:46:16.391" v="1209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4T16:26:58.279" v="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4T16:26:58.279" v="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06-05-00be-tgbe-coexistence-assessment-document.docx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82-66-00be-tgbe-motions-list-for-teleconferences-part-2.pptx" TargetMode="External"/><Relationship Id="rId5" Type="http://schemas.openxmlformats.org/officeDocument/2006/relationships/hyperlink" Target="https://mentor.ieee.org/802.11/dcn/22/11-22-0428-01-00be-mar-may-tgbe-teleconference-agenda.docx" TargetMode="External"/><Relationship Id="rId4" Type="http://schemas.openxmlformats.org/officeDocument/2006/relationships/hyperlink" Target="https://mentor.ieee.org/802.11/dcn/22/11-22-0271-13-00be-tgbe-mar-2022-meeting-agenda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March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2022-03-14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D1578C3B-307D-4D7B-8F2F-3A0B588D4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5907" y="2971800"/>
            <a:ext cx="3234123" cy="24255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6 conf. calls during the January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Two Joint calls, and four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Covered comment resolution documents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Approved the resolution of </a:t>
            </a:r>
            <a:r>
              <a:rPr lang="en-US" sz="1400" dirty="0">
                <a:solidFill>
                  <a:schemeClr val="tx1"/>
                </a:solidFill>
              </a:rPr>
              <a:t>several technical/editorial </a:t>
            </a:r>
            <a:r>
              <a:rPr lang="en-US" sz="1400" dirty="0"/>
              <a:t>comments and PDT submissions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~75% of all CC36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D1.5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D1.5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this month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Amended TGbe timeline and approved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11-21/0706r5</a:t>
            </a:r>
            <a:r>
              <a:rPr lang="en-US" sz="1600" dirty="0">
                <a:solidFill>
                  <a:schemeClr val="tx1"/>
                </a:solidFill>
              </a:rPr>
              <a:t> as the TGbe CAD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TGbe did not reach consensus on generating D2.0 and go to WG letter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4"/>
              </a:rPr>
              <a:t>11-22/271r13</a:t>
            </a:r>
            <a:r>
              <a:rPr lang="en-US" sz="1800" dirty="0"/>
              <a:t>, with queues available in </a:t>
            </a:r>
            <a:r>
              <a:rPr lang="en-US" sz="1800" dirty="0">
                <a:solidFill>
                  <a:srgbClr val="FF0000"/>
                </a:solidFill>
                <a:hlinkClick r:id="rId5"/>
              </a:rPr>
              <a:t>11-22/428r2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6"/>
              </a:rPr>
              <a:t>1982r66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10D8479-7968-4925-B08D-18279E385A79}"/>
              </a:ext>
            </a:extLst>
          </p:cNvPr>
          <p:cNvGrpSpPr/>
          <p:nvPr/>
        </p:nvGrpSpPr>
        <p:grpSpPr>
          <a:xfrm>
            <a:off x="9372600" y="2829035"/>
            <a:ext cx="2644301" cy="3559377"/>
            <a:chOff x="9370963" y="2841423"/>
            <a:chExt cx="2644301" cy="355937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7557F01-B7DC-4BC3-AB93-B8468FEA4F74}"/>
                </a:ext>
              </a:extLst>
            </p:cNvPr>
            <p:cNvGrpSpPr/>
            <p:nvPr/>
          </p:nvGrpSpPr>
          <p:grpSpPr>
            <a:xfrm>
              <a:off x="9370963" y="5383085"/>
              <a:ext cx="2644301" cy="1017715"/>
              <a:chOff x="9370963" y="5383085"/>
              <a:chExt cx="2644301" cy="101771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63C1BBB-9E3E-4DDB-B238-3727E341BADF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1586FF-CE14-4479-B49C-37BB287E00A2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22765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Distribution of ~4350 CIDs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28824E0-A577-4284-8179-B1186D6E7896}"/>
                  </a:ext>
                </a:extLst>
              </p:cNvPr>
              <p:cNvSpPr/>
              <p:nvPr/>
            </p:nvSpPr>
            <p:spPr bwMode="auto">
              <a:xfrm>
                <a:off x="9370963" y="5578368"/>
                <a:ext cx="611237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E2BCCB5-95F4-4FBF-9E46-C5F0500A8A35}"/>
                  </a:ext>
                </a:extLst>
              </p:cNvPr>
              <p:cNvSpPr/>
              <p:nvPr/>
            </p:nvSpPr>
            <p:spPr bwMode="auto">
              <a:xfrm>
                <a:off x="9982199" y="5578368"/>
                <a:ext cx="1818051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C375ED8-6E9D-4C6A-8C77-71FD40F2862C}"/>
                  </a:ext>
                </a:extLst>
              </p:cNvPr>
              <p:cNvSpPr/>
              <p:nvPr/>
            </p:nvSpPr>
            <p:spPr bwMode="auto">
              <a:xfrm>
                <a:off x="11800250" y="5578368"/>
                <a:ext cx="86948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630052-50A5-49C0-92B3-30ABDDC668AE}"/>
                  </a:ext>
                </a:extLst>
              </p:cNvPr>
              <p:cNvSpPr txBox="1"/>
              <p:nvPr/>
            </p:nvSpPr>
            <p:spPr>
              <a:xfrm>
                <a:off x="11643046" y="5388508"/>
                <a:ext cx="37221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9%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C0D445-BF55-4AA5-BC72-828B84162DD6}"/>
                  </a:ext>
                </a:extLst>
              </p:cNvPr>
              <p:cNvSpPr txBox="1"/>
              <p:nvPr/>
            </p:nvSpPr>
            <p:spPr>
              <a:xfrm>
                <a:off x="10705115" y="5388508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67%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428687D-A48E-47B7-984F-B4798D48D222}"/>
                  </a:ext>
                </a:extLst>
              </p:cNvPr>
              <p:cNvSpPr txBox="1"/>
              <p:nvPr/>
            </p:nvSpPr>
            <p:spPr>
              <a:xfrm>
                <a:off x="9542828" y="5383085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24%</a:t>
                </a:r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11C14C-7EC1-41C9-ABC1-9A07AA319995}"/>
                </a:ext>
              </a:extLst>
            </p:cNvPr>
            <p:cNvSpPr/>
            <p:nvPr/>
          </p:nvSpPr>
          <p:spPr bwMode="auto">
            <a:xfrm>
              <a:off x="9447163" y="3165075"/>
              <a:ext cx="495193" cy="197767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AC231B-B229-45CA-98BE-BCC46049E1A0}"/>
                </a:ext>
              </a:extLst>
            </p:cNvPr>
            <p:cNvSpPr/>
            <p:nvPr/>
          </p:nvSpPr>
          <p:spPr bwMode="auto">
            <a:xfrm>
              <a:off x="10062687" y="3914406"/>
              <a:ext cx="495193" cy="1228342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AD07FA2-B31A-4DDB-8E71-8CE91F09851C}"/>
                </a:ext>
              </a:extLst>
            </p:cNvPr>
            <p:cNvSpPr/>
            <p:nvPr/>
          </p:nvSpPr>
          <p:spPr bwMode="auto">
            <a:xfrm>
              <a:off x="11327609" y="3669989"/>
              <a:ext cx="495193" cy="1472760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B188FE6-CB6E-4435-9845-4A54629535FC}"/>
                </a:ext>
              </a:extLst>
            </p:cNvPr>
            <p:cNvSpPr txBox="1"/>
            <p:nvPr/>
          </p:nvSpPr>
          <p:spPr>
            <a:xfrm>
              <a:off x="9775242" y="2841423"/>
              <a:ext cx="1762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Resolution Status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0BC876F-0A56-4E8A-AAD1-728016F935C6}"/>
                </a:ext>
              </a:extLst>
            </p:cNvPr>
            <p:cNvSpPr/>
            <p:nvPr/>
          </p:nvSpPr>
          <p:spPr bwMode="auto">
            <a:xfrm>
              <a:off x="10692703" y="3213452"/>
              <a:ext cx="495192" cy="192929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447801"/>
            <a:ext cx="5437717" cy="502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06		Wednesday 	– Joint**		10:00-12:00 ET 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07		Thursday 	– MAC	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11			Monday 	– MAC/PHY		19:00-21:00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13		Wednesday 	– Joint (Motions)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14		Thursday 	– MAC	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18		Monday 	– MAC/PHY		19:00-21:00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20		Wednesday	–Joint TGbe/TSN 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21		Thursday 	– MAC	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25		Monday 	– MAC/PHY		19:00-21:00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27		Wednesday 	– Joint (Motions) 	10:00-12:00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 28		Thursday 	– MAC		10:00-12:00  ET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02		Monday 	– No Conf Call 	Holiday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04		Wednesday 	– No Conf Call 	Holiday</a:t>
            </a: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05		Thursday	– No Conf Call	Holiday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** Can be modified to MAC on the fly with pre-announcement.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447801"/>
            <a:ext cx="5437717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16		Wednesday	– MAC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17		Thursday 	– MAC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21		Monday 	– MAC/PHY			19:00-21:00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23		Wednesday 	– Joint (Motions)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24		Thursday 	– MAC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28		Monday 	– MAC/PHY			19:00-21:00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30		Wednesday 	– Joint**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31		Thursday 	– MAC			10:00-12:00 ET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2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Apr 04		Monday 	– No Conf Call		Holiday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Amended 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D2.0 WG</a:t>
            </a:r>
            <a:r>
              <a:rPr lang="en-US" sz="2000" strike="sngStrike" dirty="0">
                <a:solidFill>
                  <a:srgbClr val="FF0000"/>
                </a:solidFill>
              </a:rPr>
              <a:t> Comment </a:t>
            </a:r>
            <a:r>
              <a:rPr lang="en-US" sz="2000" strike="sngStrike" dirty="0" err="1">
                <a:solidFill>
                  <a:srgbClr val="FF0000"/>
                </a:solidFill>
              </a:rPr>
              <a:t>Collection</a:t>
            </a:r>
            <a:r>
              <a:rPr lang="en-US" sz="2000" u="sng" dirty="0" err="1">
                <a:solidFill>
                  <a:srgbClr val="FF0000"/>
                </a:solidFill>
              </a:rPr>
              <a:t>Letter</a:t>
            </a:r>
            <a:r>
              <a:rPr lang="en-US" sz="2000" u="sng" dirty="0">
                <a:solidFill>
                  <a:srgbClr val="FF0000"/>
                </a:solidFill>
              </a:rPr>
              <a:t> Ballot</a:t>
            </a:r>
            <a:r>
              <a:rPr lang="en-US" sz="2000" dirty="0">
                <a:solidFill>
                  <a:srgbClr val="FF0000"/>
                </a:solidFill>
              </a:rPr>
              <a:t>						</a:t>
            </a:r>
            <a:r>
              <a:rPr lang="en-US" sz="2000" dirty="0">
                <a:solidFill>
                  <a:schemeClr val="tx1"/>
                </a:solidFill>
              </a:rPr>
              <a:t>Mar 	    2022*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D3.0 Letter Ballot </a:t>
            </a:r>
            <a:r>
              <a:rPr lang="en-US" sz="2000" dirty="0"/>
              <a:t>												Nov  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</a:t>
            </a:r>
            <a:r>
              <a:rPr lang="en-US" sz="2000" dirty="0" err="1"/>
              <a:t>S</a:t>
            </a:r>
            <a:r>
              <a:rPr lang="en-US" sz="2000" u="sng" dirty="0" err="1">
                <a:solidFill>
                  <a:srgbClr val="FF0000"/>
                </a:solidFill>
              </a:rPr>
              <a:t>A</a:t>
            </a:r>
            <a:r>
              <a:rPr lang="en-US" sz="2000" strike="sngStrike" dirty="0" err="1">
                <a:solidFill>
                  <a:srgbClr val="FF0000"/>
                </a:solidFill>
              </a:rPr>
              <a:t>ponsor</a:t>
            </a:r>
            <a:r>
              <a:rPr lang="en-US" sz="2000" dirty="0"/>
              <a:t> Ballot (D4.0)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600" b="0" dirty="0"/>
              <a:t>*Mar 2022 milestone </a:t>
            </a:r>
            <a:r>
              <a:rPr lang="en-US" sz="1600" b="0"/>
              <a:t>needs to be updated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3485</TotalTime>
  <Words>696</Words>
  <Application>Microsoft Office PowerPoint</Application>
  <PresentationFormat>Widescreen</PresentationFormat>
  <Paragraphs>71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March 2022 Closing Report</vt:lpstr>
      <vt:lpstr>TGbe (Extremely High Throughput)</vt:lpstr>
      <vt:lpstr>Teleconference Plan</vt:lpstr>
      <vt:lpstr>Amended 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2022-03-14T16:53:38Z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