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334" r:id="rId20"/>
    <p:sldId id="335" r:id="rId21"/>
    <p:sldId id="336" r:id="rId22"/>
    <p:sldId id="342" r:id="rId23"/>
    <p:sldId id="343" r:id="rId24"/>
    <p:sldId id="337" r:id="rId25"/>
    <p:sldId id="338" r:id="rId26"/>
    <p:sldId id="344" r:id="rId27"/>
    <p:sldId id="345" r:id="rId28"/>
    <p:sldId id="341" r:id="rId29"/>
    <p:sldId id="323"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B29FBE-3B3E-49DD-B814-E7E052AC6803}" v="6" dt="2022-03-14T02:31:27.619"/>
    <p1510:client id="{B2B4988D-1BC9-4111-8929-BB463B3004F0}" v="1" dt="2022-03-14T12:46:58.6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14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pc:chgData name="Alfred Asterjadhi" userId="39de57b9-85c0-4fd1-aaac-8ca2b6560ad0" providerId="ADAL" clId="{B2B4988D-1BC9-4111-8929-BB463B3004F0}" dt="2022-03-14T12:46:35.837" v="33" actId="20577"/>
      <pc:docMkLst>
        <pc:docMk/>
      </pc:docMkLst>
      <pc:sldChg chg="modSp mod">
        <pc:chgData name="Alfred Asterjadhi" userId="39de57b9-85c0-4fd1-aaac-8ca2b6560ad0" providerId="ADAL" clId="{B2B4988D-1BC9-4111-8929-BB463B3004F0}" dt="2022-03-14T12:46:35.837" v="33" actId="20577"/>
        <pc:sldMkLst>
          <pc:docMk/>
          <pc:sldMk cId="10406335" sldId="341"/>
        </pc:sldMkLst>
        <pc:spChg chg="mod">
          <ac:chgData name="Alfred Asterjadhi" userId="39de57b9-85c0-4fd1-aaac-8ca2b6560ad0" providerId="ADAL" clId="{B2B4988D-1BC9-4111-8929-BB463B3004F0}" dt="2022-03-14T12:46:35.837" v="33" actId="20577"/>
          <ac:spMkLst>
            <pc:docMk/>
            <pc:sldMk cId="10406335" sldId="341"/>
            <ac:spMk id="3" creationId="{29C5F753-2E2D-47AF-B06F-D5B90B98D693}"/>
          </ac:spMkLst>
        </pc:spChg>
      </pc:sld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802.11-22/0271r11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2/11-22-0321-00-00be-eht-phy-mib.docx" TargetMode="External"/><Relationship Id="rId3" Type="http://schemas.openxmlformats.org/officeDocument/2006/relationships/hyperlink" Target="https://mentor.ieee.org/802.11/dcn/22/11-22-0383-00-00be-cr-for-clause-36-3-2-2-subcarriers-and-resource-allocation-for-multiple-rus-part-2.doc" TargetMode="External"/><Relationship Id="rId7" Type="http://schemas.openxmlformats.org/officeDocument/2006/relationships/hyperlink" Target="https://mentor.ieee.org/802.11/dcn/22/11-22-0277-00-00be-cc36-comment-resolution-for-subclause-36-3-5.docx" TargetMode="External"/><Relationship Id="rId2" Type="http://schemas.openxmlformats.org/officeDocument/2006/relationships/hyperlink" Target="https://mentor.ieee.org/802.11/dcn/21/11-21-1220-01-00be-cc36-cr-on-eht-phy-introduction-20mhz-device-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31-00-00be-cc36-cr-for-ul-power-headroom.docx" TargetMode="External"/><Relationship Id="rId5" Type="http://schemas.openxmlformats.org/officeDocument/2006/relationships/hyperlink" Target="https://mentor.ieee.org/802.11/dcn/22/11-22-0133-02-00be-cc36-cr-for-cids-5461-and-8089-related-to-ru-allocation.docx" TargetMode="External"/><Relationship Id="rId4" Type="http://schemas.openxmlformats.org/officeDocument/2006/relationships/hyperlink" Target="https://mentor.ieee.org/802.11/dcn/22/11-22-0195-02-00be-phytxrxvector-cid4643.docx" TargetMode="External"/><Relationship Id="rId9" Type="http://schemas.openxmlformats.org/officeDocument/2006/relationships/hyperlink" Target="https://mentor.ieee.org/802.11/dcn/22/11-22-0324-00-00be-d1-0-crs-on-36-2-6-support-for-non-ht-ht-vht-and-he-format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1224-11-00be-cc-36-cr-for-restricted-twt-setup.docx" TargetMode="External"/><Relationship Id="rId3" Type="http://schemas.openxmlformats.org/officeDocument/2006/relationships/hyperlink" Target="https://mentor.ieee.org/802.11/dcn/21/11-21-1877-01-00be-cr-for-mld-individually-addressed-management-frame-delivery.docx" TargetMode="External"/><Relationship Id="rId7" Type="http://schemas.openxmlformats.org/officeDocument/2006/relationships/hyperlink" Target="https://mentor.ieee.org/802.11/dcn/21/11-21-1317-04-00be-cc36-cr-for-cids-related-to-35-11-3.docx" TargetMode="External"/><Relationship Id="rId2" Type="http://schemas.openxmlformats.org/officeDocument/2006/relationships/hyperlink" Target="https://mentor.ieee.org/802.11/dcn/22/11-22-0239-01-00be-cc36-cr-for-remaining-cids-on-aa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913-05-00be-cc36-cr-consideration-on-edca-operation-for-restricted-twt.pptx" TargetMode="External"/><Relationship Id="rId11" Type="http://schemas.openxmlformats.org/officeDocument/2006/relationships/hyperlink" Target="https://mentor.ieee.org/802.11/dcn/21/11-21-1273-01-00be-cc36-cr-on-5196.docx" TargetMode="External"/><Relationship Id="rId5" Type="http://schemas.openxmlformats.org/officeDocument/2006/relationships/hyperlink" Target="https://mentor.ieee.org/802.11/dcn/22/11-22-0075-01-00be-cr-for-cids-on-sta-id.docx" TargetMode="External"/><Relationship Id="rId10" Type="http://schemas.openxmlformats.org/officeDocument/2006/relationships/hyperlink" Target="https://mentor.ieee.org/802.11/dcn/21/11-21-1272-00-00be-cc36-cr-on-5174.doc" TargetMode="External"/><Relationship Id="rId4" Type="http://schemas.openxmlformats.org/officeDocument/2006/relationships/hyperlink" Target="https://mentor.ieee.org/802.11/dcn/22/11-22-0442-01-00be-cc36-cr-for-cross-link-mmanagement-frame-tx.docx" TargetMode="External"/><Relationship Id="rId9" Type="http://schemas.openxmlformats.org/officeDocument/2006/relationships/hyperlink" Target="https://mentor.ieee.org/802.11/dcn/21/11-21-1436-00-00be-resolution-for-cids-related-to-tdls-operation-with-mlo-part-2.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0/11-20-1982-61-00be-tgbe-motions-list-for-teleconferences-part-2.pptx" TargetMode="External"/><Relationship Id="rId3" Type="http://schemas.openxmlformats.org/officeDocument/2006/relationships/hyperlink" Target="https://mentor.ieee.org/802.11/dcn/22/11-22-0039-03-00be-cc36-cr-on-35-2-1-3-part-2.docx" TargetMode="External"/><Relationship Id="rId7" Type="http://schemas.openxmlformats.org/officeDocument/2006/relationships/hyperlink" Target="https://mentor.ieee.org/802.11/dcn/21/11-21-1598-01-00be-discussion-on-r2.pptx" TargetMode="External"/><Relationship Id="rId12" Type="http://schemas.openxmlformats.org/officeDocument/2006/relationships/hyperlink" Target="https://mentor.ieee.org/802.11/dcn/22/11-22-0452-00-00be-cr-trigger-frame-and-ss.docx" TargetMode="External"/><Relationship Id="rId2" Type="http://schemas.openxmlformats.org/officeDocument/2006/relationships/hyperlink" Target="https://mentor.ieee.org/802.11/dcn/22/11-22-0226-03-00be-cr-for-missing-elements-in-clause-6-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02-04-00be-cr-for-eht-ul-mu-operation.docx" TargetMode="External"/><Relationship Id="rId11" Type="http://schemas.openxmlformats.org/officeDocument/2006/relationships/hyperlink" Target="https://mentor.ieee.org/802.11/dcn/22/11-22-0331-00-00be-proposed-resolutions-to-cids-4517-5573-and-6106.docx" TargetMode="External"/><Relationship Id="rId5" Type="http://schemas.openxmlformats.org/officeDocument/2006/relationships/hyperlink" Target="https://mentor.ieee.org/802.11/dcn/21/11-21-2009-02-00be-cr-for-3-2.docx" TargetMode="External"/><Relationship Id="rId10" Type="http://schemas.openxmlformats.org/officeDocument/2006/relationships/hyperlink" Target="https://mentor.ieee.org/802.11/dcn/22/11-22-0356-00-00be-cr-for-power-save-of-nstr-mobile-ap-mld.docx" TargetMode="External"/><Relationship Id="rId4" Type="http://schemas.openxmlformats.org/officeDocument/2006/relationships/hyperlink" Target="https://mentor.ieee.org/802.11/dcn/22/11-22-0255-02-00be-cc36-cr-for-clause-6-3.docx" TargetMode="External"/><Relationship Id="rId9" Type="http://schemas.openxmlformats.org/officeDocument/2006/relationships/hyperlink" Target="https://mentor.ieee.org/802.11/dcn/22/11-22-0349-00-00be-cr-discussion-of-nstr-and-emlsr.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0346-00-00be-cc36-comment-resolutions-for-cid-4663.docx" TargetMode="External"/><Relationship Id="rId3" Type="http://schemas.openxmlformats.org/officeDocument/2006/relationships/hyperlink" Target="https://mentor.ieee.org/802.11/dcn/22/11-22-0307-00-00be-cc36-comment-resolution-on-u-sig-part-6.docx" TargetMode="External"/><Relationship Id="rId7" Type="http://schemas.openxmlformats.org/officeDocument/2006/relationships/hyperlink" Target="https://mentor.ieee.org/802.11/dcn/22/11-22-0322-00-00be-d1-0-crs-on-36-2-6-1.docx" TargetMode="External"/><Relationship Id="rId12" Type="http://schemas.openxmlformats.org/officeDocument/2006/relationships/hyperlink" Target="https://mentor.ieee.org/802.11/dcn/22/11-22-0456-01-00be-d1-0-cr-on-cid4574.docx" TargetMode="External"/><Relationship Id="rId2" Type="http://schemas.openxmlformats.org/officeDocument/2006/relationships/hyperlink" Target="https://mentor.ieee.org/802.11/dcn/22/11-22-0383-00-00be-cr-for-clause-36-3-2-2-subcarriers-and-resource-allocation-for-multiple-rus-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23-00-00be-d1-0-crs-on-36-3-13-13-dcm.docx" TargetMode="External"/><Relationship Id="rId11" Type="http://schemas.openxmlformats.org/officeDocument/2006/relationships/hyperlink" Target="https://mentor.ieee.org/802.11/dcn/22/11-22-0420-00-00be-cc36-comment-resolution-on-36-3-3.docx" TargetMode="External"/><Relationship Id="rId5" Type="http://schemas.openxmlformats.org/officeDocument/2006/relationships/hyperlink" Target="https://mentor.ieee.org/802.11/dcn/22/11-22-0324-00-00be-d1-0-crs-on-36-2-6-support-for-non-ht-ht-vht-and-he-formats.docx" TargetMode="External"/><Relationship Id="rId10" Type="http://schemas.openxmlformats.org/officeDocument/2006/relationships/hyperlink" Target="https://mentor.ieee.org/802.11/dcn/22/11-22-0429-00-00be-cc36-remaining-phy-introduction-related-crs.docx" TargetMode="External"/><Relationship Id="rId4" Type="http://schemas.openxmlformats.org/officeDocument/2006/relationships/hyperlink" Target="https://mentor.ieee.org/802.11/dcn/22/11-22-0384-00-00be-cr-for-cids-on-36-3-2-8.docx" TargetMode="External"/><Relationship Id="rId9" Type="http://schemas.openxmlformats.org/officeDocument/2006/relationships/hyperlink" Target="https://mentor.ieee.org/802.11/dcn/22/11-22-0419-00-00be-cc36-cr-on-cid-6118-and-6915.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1/11-21-1436-00-00be-resolution-for-cids-related-to-tdls-operation-with-mlo-part-2.docx" TargetMode="External"/><Relationship Id="rId13" Type="http://schemas.openxmlformats.org/officeDocument/2006/relationships/hyperlink" Target="https://mentor.ieee.org/802.11/dcn/21/11-21-1272-00-00be-cc36-cr-on-5174.doc" TargetMode="External"/><Relationship Id="rId3" Type="http://schemas.openxmlformats.org/officeDocument/2006/relationships/hyperlink" Target="https://mentor.ieee.org/802.11/dcn/22/11-22-0184-00-00be-cr-for-group-addressed-bus-by-tim.docx" TargetMode="External"/><Relationship Id="rId7" Type="http://schemas.openxmlformats.org/officeDocument/2006/relationships/hyperlink" Target="https://mentor.ieee.org/802.11/dcn/21/11-21-1224-11-00be-cc-36-cr-for-restricted-twt-setup.docx" TargetMode="External"/><Relationship Id="rId12" Type="http://schemas.openxmlformats.org/officeDocument/2006/relationships/hyperlink" Target="https://mentor.ieee.org/802.11/dcn/22/11-22-0193-01-00be-cc36-cr-clause-9.docx" TargetMode="External"/><Relationship Id="rId2" Type="http://schemas.openxmlformats.org/officeDocument/2006/relationships/hyperlink" Target="https://mentor.ieee.org/802.11/dcn/22/11-22-0075-03-00be-cr-for-cids-on-sta-i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17-04-00be-cc36-cr-for-cids-related-to-35-11-3.docx" TargetMode="External"/><Relationship Id="rId11" Type="http://schemas.openxmlformats.org/officeDocument/2006/relationships/hyperlink" Target="https://mentor.ieee.org/802.11/dcn/21/11-21-1840-03-00be-cc36-cr-for-emlmr-links.docx" TargetMode="External"/><Relationship Id="rId5" Type="http://schemas.openxmlformats.org/officeDocument/2006/relationships/hyperlink" Target="https://mentor.ieee.org/802.11/dcn/21/11-21-1913-05-00be-cc36-cr-consideration-on-edca-operation-for-restricted-twt.pptx" TargetMode="External"/><Relationship Id="rId10" Type="http://schemas.openxmlformats.org/officeDocument/2006/relationships/hyperlink" Target="https://mentor.ieee.org/802.11/dcn/21/11-21-1699-03-00be-cc36-cr-for-r-twt-rbo-before-service-period.docx" TargetMode="External"/><Relationship Id="rId4" Type="http://schemas.openxmlformats.org/officeDocument/2006/relationships/hyperlink" Target="https://mentor.ieee.org/802.11/dcn/22/11-22-0214-01-00be-cc36-cr-emlsr.docx" TargetMode="External"/><Relationship Id="rId9" Type="http://schemas.openxmlformats.org/officeDocument/2006/relationships/hyperlink" Target="https://mentor.ieee.org/802.11/dcn/21/11-21-1147-06-00be-cc36-cr-35-6-restricted-twt-announcement.docx" TargetMode="External"/><Relationship Id="rId14" Type="http://schemas.openxmlformats.org/officeDocument/2006/relationships/hyperlink" Target="https://mentor.ieee.org/802.11/dcn/21/11-21-1273-01-00be-cc36-cr-on-5196.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0456-01-00be-d1-0-cr-on-cid4574.docx" TargetMode="External"/><Relationship Id="rId3" Type="http://schemas.openxmlformats.org/officeDocument/2006/relationships/hyperlink" Target="https://mentor.ieee.org/802.11/dcn/22/11-22-0322-00-00be-d1-0-crs-on-36-2-6-1.docx" TargetMode="External"/><Relationship Id="rId7" Type="http://schemas.openxmlformats.org/officeDocument/2006/relationships/hyperlink" Target="https://mentor.ieee.org/802.11/dcn/22/11-22-0420-00-00be-cc36-comment-resolution-on-36-3-3.docx" TargetMode="External"/><Relationship Id="rId2" Type="http://schemas.openxmlformats.org/officeDocument/2006/relationships/hyperlink" Target="https://mentor.ieee.org/802.11/dcn/22/11-22-0383-00-00be-cr-for-clause-36-3-2-2-subcarriers-and-resource-allocation-for-multiple-rus-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0429-00-00be-cc36-remaining-phy-introduction-related-crs.docx" TargetMode="External"/><Relationship Id="rId5" Type="http://schemas.openxmlformats.org/officeDocument/2006/relationships/hyperlink" Target="https://mentor.ieee.org/802.11/dcn/22/11-22-0419-00-00be-cc36-cr-on-cid-6118-and-6915.docx" TargetMode="External"/><Relationship Id="rId4" Type="http://schemas.openxmlformats.org/officeDocument/2006/relationships/hyperlink" Target="https://mentor.ieee.org/802.11/dcn/22/11-22-0346-00-00be-cc36-comment-resolutions-for-cid-4663.docx" TargetMode="External"/><Relationship Id="rId9" Type="http://schemas.openxmlformats.org/officeDocument/2006/relationships/hyperlink" Target="https://mentor.ieee.org/802.11/dcn/22/11-22-0369-00-00be-cc36-cr-on-36-3-17.doc"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1/11-21-1840-03-00be-cc36-cr-for-emlmr-links.docx" TargetMode="External"/><Relationship Id="rId3" Type="http://schemas.openxmlformats.org/officeDocument/2006/relationships/hyperlink" Target="https://mentor.ieee.org/802.11/dcn/21/11-21-1317-04-00be-cc36-cr-for-cids-related-to-35-11-3.docx" TargetMode="External"/><Relationship Id="rId7" Type="http://schemas.openxmlformats.org/officeDocument/2006/relationships/hyperlink" Target="https://mentor.ieee.org/802.11/dcn/21/11-21-1699-03-00be-cc36-cr-for-r-twt-rbo-before-service-period.docx" TargetMode="External"/><Relationship Id="rId2" Type="http://schemas.openxmlformats.org/officeDocument/2006/relationships/hyperlink" Target="https://mentor.ieee.org/802.11/dcn/21/11-21-1913-05-00be-cc36-cr-consideration-on-edca-operation-for-restricted-twt.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47-06-00be-cc36-cr-35-6-restricted-twt-announcement.docx" TargetMode="External"/><Relationship Id="rId11" Type="http://schemas.openxmlformats.org/officeDocument/2006/relationships/hyperlink" Target="https://mentor.ieee.org/802.11/dcn/21/11-21-1273-01-00be-cc36-cr-on-5196.docx" TargetMode="External"/><Relationship Id="rId5" Type="http://schemas.openxmlformats.org/officeDocument/2006/relationships/hyperlink" Target="https://mentor.ieee.org/802.11/dcn/21/11-21-1436-00-00be-resolution-for-cids-related-to-tdls-operation-with-mlo-part-2.docx" TargetMode="External"/><Relationship Id="rId10" Type="http://schemas.openxmlformats.org/officeDocument/2006/relationships/hyperlink" Target="https://mentor.ieee.org/802.11/dcn/21/11-21-1272-00-00be-cc36-cr-on-5174.doc" TargetMode="External"/><Relationship Id="rId4" Type="http://schemas.openxmlformats.org/officeDocument/2006/relationships/hyperlink" Target="https://mentor.ieee.org/802.11/dcn/21/11-21-1224-11-00be-cc-36-cr-for-restricted-twt-setup.docx" TargetMode="External"/><Relationship Id="rId9" Type="http://schemas.openxmlformats.org/officeDocument/2006/relationships/hyperlink" Target="https://mentor.ieee.org/802.11/dcn/22/11-22-0193-01-00be-cc36-cr-clause-9.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0476-00-00be-changes-to-supported-channel-width.docx" TargetMode="External"/><Relationship Id="rId3" Type="http://schemas.openxmlformats.org/officeDocument/2006/relationships/hyperlink" Target="https://mentor.ieee.org/802.11/dcn/22/11-22-0472-00-00be-cc36-comment-resolution-on-u-sig-part-7.docx" TargetMode="External"/><Relationship Id="rId7" Type="http://schemas.openxmlformats.org/officeDocument/2006/relationships/hyperlink" Target="https://mentor.ieee.org/802.11/dcn/21/11-21-1018-46-00be-ieee-802-11be-cc36-comments.xlsx" TargetMode="External"/><Relationship Id="rId2" Type="http://schemas.openxmlformats.org/officeDocument/2006/relationships/hyperlink" Target="https://mentor.ieee.org/802.11/dcn/22/11-22-0475-00-00be-proposed-resolutions-to-cid-4847-and-766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63-01-00be-dynamic-range-of-4kqam.docx" TargetMode="External"/><Relationship Id="rId5" Type="http://schemas.openxmlformats.org/officeDocument/2006/relationships/hyperlink" Target="https://mentor.ieee.org/802.11/dcn/22/11-22-0479-00-00be-cr-for-cid-7172.docx" TargetMode="External"/><Relationship Id="rId4" Type="http://schemas.openxmlformats.org/officeDocument/2006/relationships/hyperlink" Target="https://mentor.ieee.org/802.11/dcn/22/11-22-0478-00-00be-comment-resolution-for-cid4574.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1/11-21-1272-00-00be-cc36-cr-on-5174.doc" TargetMode="External"/><Relationship Id="rId3" Type="http://schemas.openxmlformats.org/officeDocument/2006/relationships/hyperlink" Target="https://mentor.ieee.org/802.11/dcn/21/11-21-1840-03-00be-cc36-cr-for-emlmr-links.docx" TargetMode="External"/><Relationship Id="rId7" Type="http://schemas.openxmlformats.org/officeDocument/2006/relationships/hyperlink" Target="https://mentor.ieee.org/802.11/dcn/22/11-22-0308-00-00be-cc36-resolution-for-cids-related-to-ml-advertisement-part-3.docx" TargetMode="External"/><Relationship Id="rId2" Type="http://schemas.openxmlformats.org/officeDocument/2006/relationships/hyperlink" Target="https://mentor.ieee.org/802.11/dcn/21/11-21-1147-07-00be-cc36-cr-35-6-restricted-twt-announc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196-00-00be-cc36-cr-ml-traffic-indication.docx" TargetMode="External"/><Relationship Id="rId5" Type="http://schemas.openxmlformats.org/officeDocument/2006/relationships/hyperlink" Target="https://mentor.ieee.org/802.11/dcn/21/11-21-1699-04-00be-cc36-cr-for-r-twt-rbo-before-service-period.docx" TargetMode="External"/><Relationship Id="rId4" Type="http://schemas.openxmlformats.org/officeDocument/2006/relationships/hyperlink" Target="https://mentor.ieee.org/802.11/dcn/22/11-22-0193-01-00be-cc36-cr-clause-9.docx" TargetMode="External"/><Relationship Id="rId9" Type="http://schemas.openxmlformats.org/officeDocument/2006/relationships/hyperlink" Target="https://mentor.ieee.org/802.11/dcn/21/11-21-1273-01-00be-cc36-cr-on-5196.doc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1/11-21-1018-47-00be-ieee-802-11be-cc36-comments.xlsx" TargetMode="External"/><Relationship Id="rId3" Type="http://schemas.openxmlformats.org/officeDocument/2006/relationships/hyperlink" Target="https://mentor.ieee.org/802.11/dcn/22/11-22-0230-04-00be-cc36-cr-of-cid-4147-and-5311.docx" TargetMode="External"/><Relationship Id="rId7" Type="http://schemas.openxmlformats.org/officeDocument/2006/relationships/hyperlink" Target="https://mentor.ieee.org/802.11/dcn/22/11-22-0454-00-00be-joint-cr-miscellaneous-cc36.docx" TargetMode="External"/><Relationship Id="rId2" Type="http://schemas.openxmlformats.org/officeDocument/2006/relationships/hyperlink" Target="https://mentor.ieee.org/802.11/dcn/21/11-21-1062-07-00be-tgbe-editor-s-report-on-cc36-and-cc37.ppt" TargetMode="External"/><Relationship Id="rId1" Type="http://schemas.openxmlformats.org/officeDocument/2006/relationships/slideLayout" Target="../slideLayouts/slideLayout2.xml"/><Relationship Id="rId6" Type="http://schemas.openxmlformats.org/officeDocument/2006/relationships/hyperlink" Target="https://mentor.ieee.org/802.11/dcn/22/11-22-0484-00-00be-remaining-cids-in-6-3.docx" TargetMode="External"/><Relationship Id="rId11" Type="http://schemas.openxmlformats.org/officeDocument/2006/relationships/hyperlink" Target="https://mentor.ieee.org/802.11/dcn/22/11-22-0388-00-00be-cc36-cr-on-cid-5497.doc" TargetMode="External"/><Relationship Id="rId5" Type="http://schemas.openxmlformats.org/officeDocument/2006/relationships/hyperlink" Target="https://mentor.ieee.org/802.11/dcn/22/11-22-0452-00-00be-cr-trigger-frame-and-ss.docx" TargetMode="External"/><Relationship Id="rId10" Type="http://schemas.openxmlformats.org/officeDocument/2006/relationships/hyperlink" Target="https://mentor.ieee.org/802.11/dcn/22/11-22-0202-04-00be-cr-for-eht-ul-mu-operation.docx" TargetMode="External"/><Relationship Id="rId4" Type="http://schemas.openxmlformats.org/officeDocument/2006/relationships/hyperlink" Target="https://mentor.ieee.org/802.11/dcn/22/11-22-0331-00-00be-proposed-resolutions-to-cids-4517-5573-and-6106.docx" TargetMode="External"/><Relationship Id="rId9" Type="http://schemas.openxmlformats.org/officeDocument/2006/relationships/hyperlink" Target="https://mentor.ieee.org/802.11/dcn/20/11-20-1982-62-00be-tgbe-motions-list-for-teleconferences-part-2.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2022-03-04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rPr>
              <a:t>11-22/428</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551028" cy="4645026"/>
          </a:xfrm>
        </p:spPr>
        <p:txBody>
          <a:bodyPr/>
          <a:lstStyle/>
          <a:p>
            <a:pPr lvl="0">
              <a:buFont typeface="Arial" panose="020B0604020202020204" pitchFamily="34" charset="0"/>
              <a:buChar char="•"/>
            </a:pPr>
            <a:r>
              <a:rPr lang="en-US" altLang="en-US" sz="1600" dirty="0"/>
              <a:t>Monday, Mar 07,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endParaRPr lang="en-US" altLang="en-US" sz="1000" dirty="0"/>
          </a:p>
          <a:p>
            <a:pPr>
              <a:buFont typeface="Arial" panose="020B0604020202020204" pitchFamily="34" charset="0"/>
              <a:buChar char="•"/>
            </a:pPr>
            <a:r>
              <a:rPr lang="en-US" altLang="en-US" sz="1600" dirty="0"/>
              <a:t>Wednesday, Mar 09,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lvl="0">
              <a:buFont typeface="Arial" panose="020B0604020202020204" pitchFamily="34" charset="0"/>
              <a:buChar char="•"/>
            </a:pPr>
            <a:r>
              <a:rPr lang="en-US" altLang="en-US" sz="1600" dirty="0"/>
              <a:t>Wednesday, Mar 09,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endParaRPr lang="en-US" altLang="en-US" sz="8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37272" y="1830387"/>
            <a:ext cx="4495800" cy="46450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Mar 10,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lvl="0">
              <a:buFont typeface="Arial" panose="020B0604020202020204" pitchFamily="34" charset="0"/>
              <a:buChar char="•"/>
            </a:pPr>
            <a:r>
              <a:rPr lang="en-US" altLang="en-US" sz="1600" dirty="0"/>
              <a:t>Thursday, Mar 10,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endParaRPr lang="en-US" altLang="en-US" sz="800" dirty="0"/>
          </a:p>
          <a:p>
            <a:pPr>
              <a:buFont typeface="Arial" panose="020B0604020202020204" pitchFamily="34" charset="0"/>
              <a:buChar char="•"/>
            </a:pPr>
            <a:r>
              <a:rPr lang="en-US" altLang="en-US" sz="1600" dirty="0"/>
              <a:t>Monday, Mar 14,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1220r1</a:t>
            </a:r>
            <a:r>
              <a:rPr lang="en-GB" sz="1200" dirty="0">
                <a:solidFill>
                  <a:srgbClr val="00B050"/>
                </a:solidFill>
              </a:rPr>
              <a:t> CRs on PHY Introduction 20MHz devices related CIDs		Bin Tian		[14C]</a:t>
            </a:r>
          </a:p>
          <a:p>
            <a:pPr lvl="1">
              <a:buFont typeface="Arial" panose="020B0604020202020204" pitchFamily="34" charset="0"/>
              <a:buChar char="•"/>
            </a:pPr>
            <a:r>
              <a:rPr lang="en-US" sz="1200" dirty="0">
                <a:solidFill>
                  <a:srgbClr val="FFC000"/>
                </a:solidFill>
                <a:hlinkClick r:id="rId3">
                  <a:extLst>
                    <a:ext uri="{A12FA001-AC4F-418D-AE19-62706E023703}">
                      <ahyp:hlinkClr xmlns:ahyp="http://schemas.microsoft.com/office/drawing/2018/hyperlinkcolor" val="tx"/>
                    </a:ext>
                  </a:extLst>
                </a:hlinkClick>
              </a:rPr>
              <a:t>0383r0</a:t>
            </a:r>
            <a:r>
              <a:rPr lang="en-US" sz="1200" dirty="0">
                <a:solidFill>
                  <a:srgbClr val="FFC000"/>
                </a:solidFill>
              </a:rPr>
              <a:t> CR for 36.3.2.2 Subcarriers &amp; resource </a:t>
            </a:r>
            <a:r>
              <a:rPr lang="en-US" sz="1200" dirty="0" err="1">
                <a:solidFill>
                  <a:srgbClr val="FFC000"/>
                </a:solidFill>
              </a:rPr>
              <a:t>alloc</a:t>
            </a:r>
            <a:r>
              <a:rPr lang="en-US" sz="1200" dirty="0">
                <a:solidFill>
                  <a:srgbClr val="FFC000"/>
                </a:solidFill>
              </a:rPr>
              <a:t>. for multiple RUs - p2	Myeongjin Kim	</a:t>
            </a:r>
            <a:r>
              <a:rPr lang="en-GB" sz="1200" dirty="0">
                <a:solidFill>
                  <a:srgbClr val="FFC000"/>
                </a:solidFill>
              </a:rPr>
              <a:t>[49C]</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0195r2</a:t>
            </a:r>
            <a:r>
              <a:rPr lang="en-GB" sz="1200" dirty="0">
                <a:solidFill>
                  <a:srgbClr val="00B050"/>
                </a:solidFill>
              </a:rPr>
              <a:t> </a:t>
            </a:r>
            <a:r>
              <a:rPr lang="en-GB" sz="1200" dirty="0" err="1">
                <a:solidFill>
                  <a:srgbClr val="00B050"/>
                </a:solidFill>
              </a:rPr>
              <a:t>phyTxRxVector</a:t>
            </a:r>
            <a:r>
              <a:rPr lang="en-GB" sz="1200" dirty="0">
                <a:solidFill>
                  <a:srgbClr val="00B050"/>
                </a:solidFill>
              </a:rPr>
              <a:t> (CID4643)			          			Brian Hart       	[1C]</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0133r2</a:t>
            </a:r>
            <a:r>
              <a:rPr lang="en-GB" sz="1200" dirty="0">
                <a:solidFill>
                  <a:srgbClr val="00B050"/>
                </a:solidFill>
              </a:rPr>
              <a:t> CR 4 CIDs 5461 &amp; 8089 related to RU_ALLOCATION		</a:t>
            </a:r>
            <a:r>
              <a:rPr lang="en-GB" sz="1200" dirty="0" err="1">
                <a:solidFill>
                  <a:srgbClr val="00B050"/>
                </a:solidFill>
              </a:rPr>
              <a:t>Mengshi</a:t>
            </a:r>
            <a:r>
              <a:rPr lang="en-GB" sz="1200" dirty="0">
                <a:solidFill>
                  <a:srgbClr val="00B050"/>
                </a:solidFill>
              </a:rPr>
              <a:t> Hu    	[2C]</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0231r0</a:t>
            </a:r>
            <a:r>
              <a:rPr lang="en-GB" sz="1200" dirty="0">
                <a:solidFill>
                  <a:srgbClr val="00B050"/>
                </a:solidFill>
              </a:rPr>
              <a:t> CR for UL power headroom						</a:t>
            </a:r>
            <a:r>
              <a:rPr lang="en-GB" sz="1200" dirty="0" err="1">
                <a:solidFill>
                  <a:srgbClr val="00B050"/>
                </a:solidFill>
              </a:rPr>
              <a:t>Mengshi</a:t>
            </a:r>
            <a:r>
              <a:rPr lang="en-GB" sz="1200" dirty="0">
                <a:solidFill>
                  <a:srgbClr val="00B050"/>
                </a:solidFill>
              </a:rPr>
              <a:t> Hu		[1C]</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0277r0</a:t>
            </a:r>
            <a:r>
              <a:rPr lang="en-GB" sz="1200" dirty="0">
                <a:solidFill>
                  <a:srgbClr val="00B050"/>
                </a:solidFill>
              </a:rPr>
              <a:t> Comment Resolution for subclause 36.3.5				Srinath </a:t>
            </a:r>
            <a:r>
              <a:rPr lang="en-GB" sz="1200" dirty="0" err="1">
                <a:solidFill>
                  <a:srgbClr val="00B050"/>
                </a:solidFill>
              </a:rPr>
              <a:t>Puducheri</a:t>
            </a:r>
            <a:r>
              <a:rPr lang="en-GB" sz="1200" dirty="0">
                <a:solidFill>
                  <a:srgbClr val="00B050"/>
                </a:solidFill>
              </a:rPr>
              <a:t>	[7C]</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0321r0</a:t>
            </a:r>
            <a:r>
              <a:rPr lang="en-GB" sz="1200" dirty="0">
                <a:solidFill>
                  <a:srgbClr val="00B050"/>
                </a:solidFill>
              </a:rPr>
              <a:t> EHT PHY MIB								Youhan Kim		[1C]</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0324r0</a:t>
            </a:r>
            <a:r>
              <a:rPr lang="en-GB" sz="1200" dirty="0">
                <a:solidFill>
                  <a:schemeClr val="bg1">
                    <a:lumMod val="65000"/>
                  </a:schemeClr>
                </a:solidFill>
              </a:rPr>
              <a:t> CRs on 36.2.6 Supp. 4 non-HT, HT, VHT, and HE form.		Bo Gong		[4C]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Plenary</a:t>
            </a:r>
          </a:p>
          <a:p>
            <a:pPr algn="ctr">
              <a:lnSpc>
                <a:spcPct val="90000"/>
              </a:lnSpc>
              <a:buFontTx/>
              <a:buNone/>
            </a:pPr>
            <a:r>
              <a:rPr lang="en-US" sz="4000" dirty="0">
                <a:latin typeface="Arial" panose="020B0604020202020204" pitchFamily="34" charset="0"/>
              </a:rPr>
              <a:t>March 07-15,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1681r15 </a:t>
            </a:r>
            <a:r>
              <a:rPr lang="en-US" sz="1200" dirty="0">
                <a:solidFill>
                  <a:srgbClr val="00B050"/>
                </a:solidFill>
              </a:rPr>
              <a:t>Resolutions for CIDs related to Annex B 			Rajat Pushkarna	[</a:t>
            </a:r>
            <a:r>
              <a:rPr lang="en-GB" sz="1200" dirty="0">
                <a:solidFill>
                  <a:srgbClr val="00B050"/>
                </a:solidFill>
              </a:rPr>
              <a:t>5C SP]</a:t>
            </a:r>
            <a:endParaRPr lang="en-GB" sz="1200" dirty="0">
              <a:solidFill>
                <a:srgbClr val="00B050"/>
              </a:solidFill>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0239r1</a:t>
            </a:r>
            <a:r>
              <a:rPr lang="en-GB" sz="1200" dirty="0">
                <a:solidFill>
                  <a:srgbClr val="00B050"/>
                </a:solidFill>
              </a:rPr>
              <a:t> CC36 CR for Remaining CIDs on AAR			Ming Gan	 	[10C]</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1877r1</a:t>
            </a:r>
            <a:r>
              <a:rPr lang="en-US" sz="1200" dirty="0">
                <a:solidFill>
                  <a:srgbClr val="00B050"/>
                </a:solidFill>
              </a:rPr>
              <a:t> CR for MLD individually addressed MGMT frame delivery	Po-Kai Huang		[14C]</a:t>
            </a:r>
          </a:p>
          <a:p>
            <a:pPr lvl="1">
              <a:buFont typeface="Arial" panose="020B0604020202020204" pitchFamily="34" charset="0"/>
              <a:buChar char="•"/>
            </a:pPr>
            <a:r>
              <a:rPr lang="en-US" sz="1200" dirty="0">
                <a:solidFill>
                  <a:srgbClr val="00B050"/>
                </a:solidFill>
                <a:hlinkClick r:id="rId4"/>
              </a:rPr>
              <a:t>0442r0</a:t>
            </a:r>
            <a:r>
              <a:rPr lang="en-US" sz="1200" dirty="0">
                <a:solidFill>
                  <a:srgbClr val="00B050"/>
                </a:solidFill>
              </a:rPr>
              <a:t> CR for Cross Link Management Frame TX 			Ming Gan		[1C]</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0075r1</a:t>
            </a:r>
            <a:r>
              <a:rPr lang="en-US" sz="1200" dirty="0">
                <a:solidFill>
                  <a:srgbClr val="00B050"/>
                </a:solidFill>
              </a:rPr>
              <a:t> CR for CIDs on STA ID					Yongho Seok		</a:t>
            </a:r>
            <a:r>
              <a:rPr lang="en-GB" sz="1200" dirty="0">
                <a:solidFill>
                  <a:srgbClr val="00B050"/>
                </a:solidFill>
              </a:rPr>
              <a:t>[10C]</a:t>
            </a:r>
          </a:p>
          <a:p>
            <a:pPr lvl="1">
              <a:buFont typeface="Arial" panose="020B0604020202020204" pitchFamily="34" charset="0"/>
              <a:buChar char="•"/>
            </a:pPr>
            <a:r>
              <a:rPr lang="en-GB" sz="1200" dirty="0">
                <a:solidFill>
                  <a:schemeClr val="bg1">
                    <a:lumMod val="75000"/>
                  </a:schemeClr>
                </a:solidFill>
                <a:hlinkClick r:id="rId6">
                  <a:extLst>
                    <a:ext uri="{A12FA001-AC4F-418D-AE19-62706E023703}">
                      <ahyp:hlinkClr xmlns:ahyp="http://schemas.microsoft.com/office/drawing/2018/hyperlinkcolor" val="tx"/>
                    </a:ext>
                  </a:extLst>
                </a:hlinkClick>
              </a:rPr>
              <a:t>1913r5</a:t>
            </a:r>
            <a:r>
              <a:rPr lang="en-GB" sz="1200" dirty="0">
                <a:solidFill>
                  <a:schemeClr val="bg1">
                    <a:lumMod val="75000"/>
                  </a:schemeClr>
                </a:solidFill>
              </a:rPr>
              <a:t> CR-Cons. on EDCA Op. for Restricted TWT			Liuming Lu		[5C SP]</a:t>
            </a:r>
          </a:p>
          <a:p>
            <a:pPr lvl="1">
              <a:buFont typeface="Arial" panose="020B0604020202020204" pitchFamily="34" charset="0"/>
              <a:buChar char="•"/>
            </a:pPr>
            <a:r>
              <a:rPr lang="en-GB" sz="1200" dirty="0">
                <a:solidFill>
                  <a:schemeClr val="bg1">
                    <a:lumMod val="75000"/>
                  </a:schemeClr>
                </a:solidFill>
                <a:hlinkClick r:id="rId7">
                  <a:extLst>
                    <a:ext uri="{A12FA001-AC4F-418D-AE19-62706E023703}">
                      <ahyp:hlinkClr xmlns:ahyp="http://schemas.microsoft.com/office/drawing/2018/hyperlinkcolor" val="tx"/>
                    </a:ext>
                  </a:extLst>
                </a:hlinkClick>
              </a:rPr>
              <a:t>1317r4</a:t>
            </a:r>
            <a:r>
              <a:rPr lang="en-GB" sz="1200" dirty="0">
                <a:solidFill>
                  <a:schemeClr val="bg1">
                    <a:lumMod val="75000"/>
                  </a:schemeClr>
                </a:solidFill>
              </a:rPr>
              <a:t> CR-for-cids-related-to-35-11-3					Yonggang Fang	[24C SP]</a:t>
            </a:r>
          </a:p>
          <a:p>
            <a:pPr lvl="1">
              <a:buFont typeface="Arial" panose="020B0604020202020204" pitchFamily="34" charset="0"/>
              <a:buChar char="•"/>
            </a:pPr>
            <a:r>
              <a:rPr lang="en-US" sz="1200" dirty="0">
                <a:solidFill>
                  <a:schemeClr val="bg1">
                    <a:lumMod val="75000"/>
                  </a:schemeClr>
                </a:solidFill>
                <a:hlinkClick r:id="rId8">
                  <a:extLst>
                    <a:ext uri="{A12FA001-AC4F-418D-AE19-62706E023703}">
                      <ahyp:hlinkClr xmlns:ahyp="http://schemas.microsoft.com/office/drawing/2018/hyperlinkcolor" val="tx"/>
                    </a:ext>
                  </a:extLst>
                </a:hlinkClick>
              </a:rPr>
              <a:t>1224r11</a:t>
            </a:r>
            <a:r>
              <a:rPr lang="en-US" sz="1200" dirty="0">
                <a:solidFill>
                  <a:schemeClr val="bg1">
                    <a:lumMod val="75000"/>
                  </a:schemeClr>
                </a:solidFill>
              </a:rPr>
              <a:t> CR for Restricted TWT Setup					Muhammad K. Haider</a:t>
            </a:r>
            <a:r>
              <a:rPr lang="en-GB" sz="1200" dirty="0">
                <a:solidFill>
                  <a:schemeClr val="bg1">
                    <a:lumMod val="75000"/>
                  </a:schemeClr>
                </a:solidFill>
              </a:rPr>
              <a:t>[4C SP]</a:t>
            </a:r>
          </a:p>
          <a:p>
            <a:pPr lvl="1">
              <a:buFont typeface="Arial" panose="020B0604020202020204" pitchFamily="34" charset="0"/>
              <a:buChar char="•"/>
            </a:pPr>
            <a:r>
              <a:rPr lang="en-GB" sz="1200" dirty="0">
                <a:solidFill>
                  <a:schemeClr val="bg1">
                    <a:lumMod val="75000"/>
                  </a:schemeClr>
                </a:solidFill>
                <a:hlinkClick r:id="rId9">
                  <a:extLst>
                    <a:ext uri="{A12FA001-AC4F-418D-AE19-62706E023703}">
                      <ahyp:hlinkClr xmlns:ahyp="http://schemas.microsoft.com/office/drawing/2018/hyperlinkcolor" val="tx"/>
                    </a:ext>
                  </a:extLst>
                </a:hlinkClick>
              </a:rPr>
              <a:t>1436r0</a:t>
            </a:r>
            <a:r>
              <a:rPr lang="en-GB" sz="1200" dirty="0">
                <a:solidFill>
                  <a:schemeClr val="bg1">
                    <a:lumMod val="75000"/>
                  </a:schemeClr>
                </a:solidFill>
              </a:rPr>
              <a:t> </a:t>
            </a:r>
            <a:r>
              <a:rPr lang="en-US" sz="1200" dirty="0">
                <a:solidFill>
                  <a:schemeClr val="bg1">
                    <a:lumMod val="75000"/>
                  </a:schemeClr>
                </a:solidFill>
              </a:rPr>
              <a:t>Res. for CIDs related to TDLS operation with MLO (p2)	Mike Montemurro	[2C SP]</a:t>
            </a:r>
            <a:endParaRPr lang="en-GB" sz="1200" dirty="0">
              <a:solidFill>
                <a:schemeClr val="bg1">
                  <a:lumMod val="75000"/>
                </a:schemeClr>
              </a:solidFill>
            </a:endParaRPr>
          </a:p>
          <a:p>
            <a:pPr lvl="1">
              <a:buFont typeface="Arial" panose="020B0604020202020204" pitchFamily="34" charset="0"/>
              <a:buChar char="•"/>
            </a:pPr>
            <a:r>
              <a:rPr lang="en-GB" sz="1200" dirty="0">
                <a:solidFill>
                  <a:schemeClr val="bg1">
                    <a:lumMod val="75000"/>
                  </a:schemeClr>
                </a:solidFill>
                <a:hlinkClick r:id="rId10">
                  <a:extLst>
                    <a:ext uri="{A12FA001-AC4F-418D-AE19-62706E023703}">
                      <ahyp:hlinkClr xmlns:ahyp="http://schemas.microsoft.com/office/drawing/2018/hyperlinkcolor" val="tx"/>
                    </a:ext>
                  </a:extLst>
                </a:hlinkClick>
              </a:rPr>
              <a:t>1272r0</a:t>
            </a:r>
            <a:r>
              <a:rPr lang="en-GB" sz="1200" dirty="0">
                <a:solidFill>
                  <a:schemeClr val="bg1">
                    <a:lumMod val="75000"/>
                  </a:schemeClr>
                </a:solidFill>
              </a:rPr>
              <a:t> CR on 5174							Guogang Huang 	[1 CIDs]</a:t>
            </a:r>
          </a:p>
          <a:p>
            <a:pPr lvl="1">
              <a:buFont typeface="Arial" panose="020B0604020202020204" pitchFamily="34" charset="0"/>
              <a:buChar char="•"/>
            </a:pPr>
            <a:r>
              <a:rPr lang="en-GB" sz="1200" dirty="0">
                <a:solidFill>
                  <a:schemeClr val="bg1">
                    <a:lumMod val="75000"/>
                  </a:schemeClr>
                </a:solidFill>
                <a:hlinkClick r:id="rId11">
                  <a:extLst>
                    <a:ext uri="{A12FA001-AC4F-418D-AE19-62706E023703}">
                      <ahyp:hlinkClr xmlns:ahyp="http://schemas.microsoft.com/office/drawing/2018/hyperlinkcolor" val="tx"/>
                    </a:ext>
                  </a:extLst>
                </a:hlinkClick>
              </a:rPr>
              <a:t>1273r1</a:t>
            </a:r>
            <a:r>
              <a:rPr lang="en-GB" sz="1200" dirty="0">
                <a:solidFill>
                  <a:schemeClr val="bg1">
                    <a:lumMod val="75000"/>
                  </a:schemeClr>
                </a:solidFill>
              </a:rPr>
              <a:t> CR on 5196							Guogang Huang 	[1 CIDs]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723899" y="1750125"/>
            <a:ext cx="7770813" cy="4724400"/>
          </a:xfrm>
        </p:spPr>
        <p:txBody>
          <a:bodyPr/>
          <a:lstStyle/>
          <a:p>
            <a:pPr>
              <a:buFont typeface="Arial" panose="020B0604020202020204" pitchFamily="34" charset="0"/>
              <a:buChar char="•"/>
            </a:pPr>
            <a:r>
              <a:rPr lang="en-US" altLang="en-US" sz="1050" dirty="0"/>
              <a:t>Call meeting to order </a:t>
            </a:r>
          </a:p>
          <a:p>
            <a:pPr>
              <a:buFont typeface="Arial" panose="020B0604020202020204" pitchFamily="34" charset="0"/>
              <a:buChar char="•"/>
            </a:pPr>
            <a:r>
              <a:rPr lang="en-US" altLang="en-US" sz="1050" dirty="0"/>
              <a:t>IEEE-SA Policies and Procedure</a:t>
            </a:r>
          </a:p>
          <a:p>
            <a:pPr>
              <a:buFont typeface="Arial" panose="020B0604020202020204" pitchFamily="34" charset="0"/>
              <a:buChar char="•"/>
            </a:pPr>
            <a:r>
              <a:rPr lang="en-US" altLang="en-US" sz="1050" dirty="0"/>
              <a:t>Attendance reminder</a:t>
            </a:r>
          </a:p>
          <a:p>
            <a:pPr lvl="0">
              <a:buFont typeface="Arial" panose="020B0604020202020204" pitchFamily="34" charset="0"/>
              <a:buChar char="•"/>
            </a:pPr>
            <a:r>
              <a:rPr lang="en-GB" sz="1050" dirty="0"/>
              <a:t>Announcements:</a:t>
            </a:r>
          </a:p>
          <a:p>
            <a:pPr lvl="0">
              <a:buFont typeface="Arial" panose="020B0604020202020204" pitchFamily="34" charset="0"/>
              <a:buChar char="•"/>
            </a:pPr>
            <a:r>
              <a:rPr lang="en-GB" sz="1050" dirty="0"/>
              <a:t>CR Submissions:</a:t>
            </a:r>
          </a:p>
          <a:p>
            <a:pPr lvl="1">
              <a:buFont typeface="Arial" panose="020B0604020202020204" pitchFamily="34" charset="0"/>
              <a:buChar char="•"/>
            </a:pPr>
            <a:r>
              <a:rPr lang="en-GB" sz="900" dirty="0">
                <a:solidFill>
                  <a:srgbClr val="00B050"/>
                </a:solidFill>
                <a:hlinkClick r:id="rId2">
                  <a:extLst>
                    <a:ext uri="{A12FA001-AC4F-418D-AE19-62706E023703}">
                      <ahyp:hlinkClr xmlns:ahyp="http://schemas.microsoft.com/office/drawing/2018/hyperlinkcolor" val="tx"/>
                    </a:ext>
                  </a:extLst>
                </a:hlinkClick>
              </a:rPr>
              <a:t>0226r4</a:t>
            </a:r>
            <a:r>
              <a:rPr lang="en-GB" sz="900" dirty="0">
                <a:solidFill>
                  <a:srgbClr val="00B050"/>
                </a:solidFill>
              </a:rPr>
              <a:t> </a:t>
            </a:r>
            <a:r>
              <a:rPr lang="en-GB" sz="900" dirty="0" err="1">
                <a:solidFill>
                  <a:srgbClr val="00B050"/>
                </a:solidFill>
              </a:rPr>
              <a:t>cr</a:t>
            </a:r>
            <a:r>
              <a:rPr lang="en-GB" sz="900" dirty="0">
                <a:solidFill>
                  <a:srgbClr val="00B050"/>
                </a:solidFill>
              </a:rPr>
              <a:t>-for-missing elements-in-clause 6-3				</a:t>
            </a:r>
            <a:r>
              <a:rPr lang="en-GB" sz="900" dirty="0" err="1">
                <a:solidFill>
                  <a:srgbClr val="00B050"/>
                </a:solidFill>
              </a:rPr>
              <a:t>Zhiqiang</a:t>
            </a:r>
            <a:r>
              <a:rPr lang="en-GB" sz="900" dirty="0">
                <a:solidFill>
                  <a:srgbClr val="00B050"/>
                </a:solidFill>
              </a:rPr>
              <a:t> Han      		[11C SP </a:t>
            </a:r>
            <a:r>
              <a:rPr lang="en-US" sz="900" dirty="0">
                <a:solidFill>
                  <a:srgbClr val="00B050"/>
                </a:solidFill>
              </a:rPr>
              <a:t>10’</a:t>
            </a:r>
            <a:r>
              <a:rPr lang="en-GB" sz="900" dirty="0">
                <a:solidFill>
                  <a:srgbClr val="00B050"/>
                </a:solidFill>
              </a:rPr>
              <a:t>]</a:t>
            </a:r>
          </a:p>
          <a:p>
            <a:pPr lvl="1">
              <a:buFont typeface="Arial" panose="020B0604020202020204" pitchFamily="34" charset="0"/>
              <a:buChar char="•"/>
            </a:pPr>
            <a:r>
              <a:rPr lang="en-GB" sz="900" dirty="0">
                <a:solidFill>
                  <a:srgbClr val="00B050"/>
                </a:solidFill>
                <a:hlinkClick r:id="rId3">
                  <a:extLst>
                    <a:ext uri="{A12FA001-AC4F-418D-AE19-62706E023703}">
                      <ahyp:hlinkClr xmlns:ahyp="http://schemas.microsoft.com/office/drawing/2018/hyperlinkcolor" val="tx"/>
                    </a:ext>
                  </a:extLst>
                </a:hlinkClick>
              </a:rPr>
              <a:t>0039r3</a:t>
            </a:r>
            <a:r>
              <a:rPr lang="en-GB" sz="900" dirty="0">
                <a:solidFill>
                  <a:srgbClr val="00B050"/>
                </a:solidFill>
              </a:rPr>
              <a:t> </a:t>
            </a:r>
            <a:r>
              <a:rPr lang="en-US" sz="900" dirty="0">
                <a:solidFill>
                  <a:srgbClr val="00B050"/>
                </a:solidFill>
              </a:rPr>
              <a:t>CR for 35.2.1.3 part 2						Dibakar Das 		[15C SP 10’]</a:t>
            </a:r>
          </a:p>
          <a:p>
            <a:pPr lvl="1">
              <a:buFont typeface="Arial" panose="020B0604020202020204" pitchFamily="34" charset="0"/>
              <a:buChar char="•"/>
            </a:pPr>
            <a:r>
              <a:rPr lang="en-US" sz="900" dirty="0">
                <a:solidFill>
                  <a:srgbClr val="00B050"/>
                </a:solidFill>
                <a:hlinkClick r:id="rId4">
                  <a:extLst>
                    <a:ext uri="{A12FA001-AC4F-418D-AE19-62706E023703}">
                      <ahyp:hlinkClr xmlns:ahyp="http://schemas.microsoft.com/office/drawing/2018/hyperlinkcolor" val="tx"/>
                    </a:ext>
                  </a:extLst>
                </a:hlinkClick>
              </a:rPr>
              <a:t>0255r2</a:t>
            </a:r>
            <a:r>
              <a:rPr lang="en-US" sz="900" dirty="0">
                <a:solidFill>
                  <a:srgbClr val="00B050"/>
                </a:solidFill>
              </a:rPr>
              <a:t> CC36-CR-for-Clause-6.3 					Arik Klein		[2C SP 10’]</a:t>
            </a:r>
          </a:p>
          <a:p>
            <a:pPr lvl="1">
              <a:buFont typeface="Arial" panose="020B0604020202020204" pitchFamily="34" charset="0"/>
              <a:buChar char="•"/>
            </a:pPr>
            <a:r>
              <a:rPr lang="en-GB" sz="900" strike="sngStrike" dirty="0">
                <a:solidFill>
                  <a:srgbClr val="FFC000"/>
                </a:solidFill>
                <a:hlinkClick r:id="rId5">
                  <a:extLst>
                    <a:ext uri="{A12FA001-AC4F-418D-AE19-62706E023703}">
                      <ahyp:hlinkClr xmlns:ahyp="http://schemas.microsoft.com/office/drawing/2018/hyperlinkcolor" val="tx"/>
                    </a:ext>
                  </a:extLst>
                </a:hlinkClick>
              </a:rPr>
              <a:t>2009r2</a:t>
            </a:r>
            <a:r>
              <a:rPr lang="en-GB" sz="900" strike="sngStrike" dirty="0">
                <a:solidFill>
                  <a:srgbClr val="FFC000"/>
                </a:solidFill>
              </a:rPr>
              <a:t> CR for 3.2 							Po-Kai Huang 		[2C SP </a:t>
            </a:r>
            <a:r>
              <a:rPr lang="en-US" sz="900" strike="sngStrike" dirty="0">
                <a:solidFill>
                  <a:srgbClr val="FFC000"/>
                </a:solidFill>
              </a:rPr>
              <a:t>10’</a:t>
            </a:r>
            <a:r>
              <a:rPr lang="en-GB" sz="900" strike="sngStrike" dirty="0">
                <a:solidFill>
                  <a:srgbClr val="FFC000"/>
                </a:solidFill>
              </a:rPr>
              <a:t>]</a:t>
            </a:r>
          </a:p>
          <a:p>
            <a:pPr lvl="1">
              <a:buFont typeface="Arial" panose="020B0604020202020204" pitchFamily="34" charset="0"/>
              <a:buChar char="•"/>
            </a:pPr>
            <a:r>
              <a:rPr lang="en-GB" sz="900" strike="sngStrike" dirty="0">
                <a:solidFill>
                  <a:srgbClr val="FFC000"/>
                </a:solidFill>
                <a:hlinkClick r:id="rId6">
                  <a:extLst>
                    <a:ext uri="{A12FA001-AC4F-418D-AE19-62706E023703}">
                      <ahyp:hlinkClr xmlns:ahyp="http://schemas.microsoft.com/office/drawing/2018/hyperlinkcolor" val="tx"/>
                    </a:ext>
                  </a:extLst>
                </a:hlinkClick>
              </a:rPr>
              <a:t>202r4</a:t>
            </a:r>
            <a:r>
              <a:rPr lang="en-GB" sz="900" strike="sngStrike" dirty="0">
                <a:solidFill>
                  <a:srgbClr val="FFC000"/>
                </a:solidFill>
              </a:rPr>
              <a:t> CR-for-EHT-UL-MU-Operation					Jason Y. Guo 		[11C SP 10’]</a:t>
            </a:r>
          </a:p>
          <a:p>
            <a:pPr>
              <a:buFont typeface="Arial" panose="020B0604020202020204" pitchFamily="34" charset="0"/>
              <a:buChar char="•"/>
            </a:pPr>
            <a:r>
              <a:rPr lang="en-GB" sz="1050" strike="sngStrike" dirty="0">
                <a:solidFill>
                  <a:srgbClr val="FFC000"/>
                </a:solidFill>
              </a:rPr>
              <a:t>Technical Submissions:</a:t>
            </a:r>
          </a:p>
          <a:p>
            <a:pPr lvl="1">
              <a:buFont typeface="Arial" panose="020B0604020202020204" pitchFamily="34" charset="0"/>
              <a:buChar char="•"/>
            </a:pPr>
            <a:r>
              <a:rPr lang="en-GB" sz="900" strike="sngStrike" dirty="0">
                <a:solidFill>
                  <a:srgbClr val="FFC000"/>
                </a:solidFill>
                <a:hlinkClick r:id="rId7">
                  <a:extLst>
                    <a:ext uri="{A12FA001-AC4F-418D-AE19-62706E023703}">
                      <ahyp:hlinkClr xmlns:ahyp="http://schemas.microsoft.com/office/drawing/2018/hyperlinkcolor" val="tx"/>
                    </a:ext>
                  </a:extLst>
                </a:hlinkClick>
              </a:rPr>
              <a:t>1598r1</a:t>
            </a:r>
            <a:r>
              <a:rPr lang="en-GB" sz="900" strike="sngStrike" dirty="0">
                <a:solidFill>
                  <a:srgbClr val="FFC000"/>
                </a:solidFill>
              </a:rPr>
              <a:t> Discussion on R2						Laurent Cariou    	 	[SP 10’]</a:t>
            </a:r>
          </a:p>
          <a:p>
            <a:pPr>
              <a:buFont typeface="Arial" panose="020B0604020202020204" pitchFamily="34" charset="0"/>
              <a:buChar char="•"/>
            </a:pPr>
            <a:r>
              <a:rPr lang="en-GB" sz="1050" dirty="0">
                <a:solidFill>
                  <a:srgbClr val="00B050"/>
                </a:solidFill>
              </a:rPr>
              <a:t>Motions (during 2nd half of meeting): </a:t>
            </a:r>
            <a:r>
              <a:rPr lang="en-GB" sz="1050" dirty="0">
                <a:solidFill>
                  <a:srgbClr val="00B050"/>
                </a:solidFill>
                <a:hlinkClick r:id="rId8">
                  <a:extLst>
                    <a:ext uri="{A12FA001-AC4F-418D-AE19-62706E023703}">
                      <ahyp:hlinkClr xmlns:ahyp="http://schemas.microsoft.com/office/drawing/2018/hyperlinkcolor" val="tx"/>
                    </a:ext>
                  </a:extLst>
                </a:hlinkClick>
              </a:rPr>
              <a:t>1982r61</a:t>
            </a:r>
            <a:endParaRPr lang="en-GB" sz="1050" dirty="0">
              <a:solidFill>
                <a:srgbClr val="00B050"/>
              </a:solidFill>
            </a:endParaRPr>
          </a:p>
          <a:p>
            <a:pPr lvl="0">
              <a:buFont typeface="Arial" panose="020B0604020202020204" pitchFamily="34" charset="0"/>
              <a:buChar char="•"/>
            </a:pPr>
            <a:r>
              <a:rPr lang="en-GB" sz="1050" dirty="0"/>
              <a:t>CR Submissions:</a:t>
            </a:r>
          </a:p>
          <a:p>
            <a:pPr lvl="1">
              <a:buFont typeface="Arial" panose="020B0604020202020204" pitchFamily="34" charset="0"/>
              <a:buChar char="•"/>
            </a:pPr>
            <a:r>
              <a:rPr lang="en-GB" sz="900" dirty="0">
                <a:solidFill>
                  <a:srgbClr val="00B050"/>
                </a:solidFill>
                <a:hlinkClick r:id="rId5">
                  <a:extLst>
                    <a:ext uri="{A12FA001-AC4F-418D-AE19-62706E023703}">
                      <ahyp:hlinkClr xmlns:ahyp="http://schemas.microsoft.com/office/drawing/2018/hyperlinkcolor" val="tx"/>
                    </a:ext>
                  </a:extLst>
                </a:hlinkClick>
              </a:rPr>
              <a:t>2009r2</a:t>
            </a:r>
            <a:r>
              <a:rPr lang="en-GB" sz="900" dirty="0">
                <a:solidFill>
                  <a:srgbClr val="00B050"/>
                </a:solidFill>
              </a:rPr>
              <a:t> CR for 3.2 							Po-Kai Huang 		[2C SP </a:t>
            </a:r>
            <a:r>
              <a:rPr lang="en-US" sz="900" dirty="0">
                <a:solidFill>
                  <a:srgbClr val="00B050"/>
                </a:solidFill>
              </a:rPr>
              <a:t>10’</a:t>
            </a:r>
            <a:r>
              <a:rPr lang="en-GB" sz="900" dirty="0">
                <a:solidFill>
                  <a:srgbClr val="00B050"/>
                </a:solidFill>
              </a:rPr>
              <a:t>]</a:t>
            </a:r>
          </a:p>
          <a:p>
            <a:pPr lvl="1">
              <a:buFont typeface="Arial" panose="020B0604020202020204" pitchFamily="34" charset="0"/>
              <a:buChar char="•"/>
            </a:pPr>
            <a:r>
              <a:rPr lang="en-GB" sz="900" dirty="0">
                <a:solidFill>
                  <a:schemeClr val="bg1">
                    <a:lumMod val="75000"/>
                  </a:schemeClr>
                </a:solidFill>
                <a:hlinkClick r:id="rId6">
                  <a:extLst>
                    <a:ext uri="{A12FA001-AC4F-418D-AE19-62706E023703}">
                      <ahyp:hlinkClr xmlns:ahyp="http://schemas.microsoft.com/office/drawing/2018/hyperlinkcolor" val="tx"/>
                    </a:ext>
                  </a:extLst>
                </a:hlinkClick>
              </a:rPr>
              <a:t>202r4</a:t>
            </a:r>
            <a:r>
              <a:rPr lang="en-GB" sz="900" dirty="0">
                <a:solidFill>
                  <a:schemeClr val="bg1">
                    <a:lumMod val="75000"/>
                  </a:schemeClr>
                </a:solidFill>
              </a:rPr>
              <a:t> CR-for-EHT-UL-MU-Operation					Jason Y. Guo 		[11C SP 10’]</a:t>
            </a:r>
          </a:p>
          <a:p>
            <a:pPr lvl="1">
              <a:buFont typeface="Arial" panose="020B0604020202020204" pitchFamily="34" charset="0"/>
              <a:buChar char="•"/>
            </a:pPr>
            <a:r>
              <a:rPr lang="en-US" sz="900" dirty="0">
                <a:solidFill>
                  <a:schemeClr val="bg1">
                    <a:lumMod val="75000"/>
                  </a:schemeClr>
                </a:solidFill>
                <a:hlinkClick r:id="rId9">
                  <a:extLst>
                    <a:ext uri="{A12FA001-AC4F-418D-AE19-62706E023703}">
                      <ahyp:hlinkClr xmlns:ahyp="http://schemas.microsoft.com/office/drawing/2018/hyperlinkcolor" val="tx"/>
                    </a:ext>
                  </a:extLst>
                </a:hlinkClick>
              </a:rPr>
              <a:t>0349r0</a:t>
            </a:r>
            <a:r>
              <a:rPr lang="en-US" sz="900" dirty="0">
                <a:solidFill>
                  <a:schemeClr val="bg1">
                    <a:lumMod val="75000"/>
                  </a:schemeClr>
                </a:solidFill>
              </a:rPr>
              <a:t> CR Discussion of NSTR and EMLSR				Yunbo Li			[1C]	</a:t>
            </a:r>
            <a:endParaRPr lang="en-GB" sz="900" dirty="0">
              <a:solidFill>
                <a:schemeClr val="bg1">
                  <a:lumMod val="75000"/>
                </a:schemeClr>
              </a:solidFill>
            </a:endParaRPr>
          </a:p>
          <a:p>
            <a:pPr lvl="1">
              <a:buFont typeface="Arial" panose="020B0604020202020204" pitchFamily="34" charset="0"/>
              <a:buChar char="•"/>
            </a:pPr>
            <a:r>
              <a:rPr lang="en-GB" sz="900" dirty="0">
                <a:solidFill>
                  <a:schemeClr val="bg1">
                    <a:lumMod val="75000"/>
                  </a:schemeClr>
                </a:solidFill>
                <a:hlinkClick r:id="rId10">
                  <a:extLst>
                    <a:ext uri="{A12FA001-AC4F-418D-AE19-62706E023703}">
                      <ahyp:hlinkClr xmlns:ahyp="http://schemas.microsoft.com/office/drawing/2018/hyperlinkcolor" val="tx"/>
                    </a:ext>
                  </a:extLst>
                </a:hlinkClick>
              </a:rPr>
              <a:t>0356r0</a:t>
            </a:r>
            <a:r>
              <a:rPr lang="en-GB" sz="900" dirty="0">
                <a:solidFill>
                  <a:schemeClr val="bg1">
                    <a:lumMod val="75000"/>
                  </a:schemeClr>
                </a:solidFill>
              </a:rPr>
              <a:t> CR for power save of NSTR mobile AP MLD			Guogang Huang  		[2C]</a:t>
            </a:r>
          </a:p>
          <a:p>
            <a:pPr lvl="1">
              <a:buFont typeface="Arial" panose="020B0604020202020204" pitchFamily="34" charset="0"/>
              <a:buChar char="•"/>
            </a:pPr>
            <a:r>
              <a:rPr lang="en-GB" sz="900" dirty="0">
                <a:solidFill>
                  <a:schemeClr val="bg1">
                    <a:lumMod val="75000"/>
                  </a:schemeClr>
                </a:solidFill>
                <a:hlinkClick r:id="rId11">
                  <a:extLst>
                    <a:ext uri="{A12FA001-AC4F-418D-AE19-62706E023703}">
                      <ahyp:hlinkClr xmlns:ahyp="http://schemas.microsoft.com/office/drawing/2018/hyperlinkcolor" val="tx"/>
                    </a:ext>
                  </a:extLst>
                </a:hlinkClick>
              </a:rPr>
              <a:t>0331r0</a:t>
            </a:r>
            <a:r>
              <a:rPr lang="en-GB" sz="900" dirty="0">
                <a:solidFill>
                  <a:schemeClr val="bg1">
                    <a:lumMod val="75000"/>
                  </a:schemeClr>
                </a:solidFill>
              </a:rPr>
              <a:t> </a:t>
            </a:r>
            <a:r>
              <a:rPr lang="en-US" sz="900" dirty="0">
                <a:solidFill>
                  <a:schemeClr val="bg1">
                    <a:lumMod val="75000"/>
                  </a:schemeClr>
                </a:solidFill>
              </a:rPr>
              <a:t>Proposed Resolutions to CIDs 4517, 5573, and 6106			Osama Aboul-Magd	[3C]</a:t>
            </a:r>
          </a:p>
          <a:p>
            <a:pPr lvl="1">
              <a:buFont typeface="Arial" panose="020B0604020202020204" pitchFamily="34" charset="0"/>
              <a:buChar char="•"/>
            </a:pPr>
            <a:r>
              <a:rPr lang="en-US" sz="900" dirty="0">
                <a:solidFill>
                  <a:schemeClr val="bg1">
                    <a:lumMod val="75000"/>
                  </a:schemeClr>
                </a:solidFill>
                <a:hlinkClick r:id="rId12">
                  <a:extLst>
                    <a:ext uri="{A12FA001-AC4F-418D-AE19-62706E023703}">
                      <ahyp:hlinkClr xmlns:ahyp="http://schemas.microsoft.com/office/drawing/2018/hyperlinkcolor" val="tx"/>
                    </a:ext>
                  </a:extLst>
                </a:hlinkClick>
              </a:rPr>
              <a:t>0452r0</a:t>
            </a:r>
            <a:r>
              <a:rPr lang="en-US" sz="900" dirty="0">
                <a:solidFill>
                  <a:schemeClr val="bg1">
                    <a:lumMod val="75000"/>
                  </a:schemeClr>
                </a:solidFill>
              </a:rPr>
              <a:t> CR Trigger frame and SS					Yanjun Sun		[9C]</a:t>
            </a:r>
            <a:endParaRPr lang="en-GB" sz="900" dirty="0">
              <a:solidFill>
                <a:schemeClr val="bg1">
                  <a:lumMod val="75000"/>
                </a:schemeClr>
              </a:solidFill>
            </a:endParaRPr>
          </a:p>
          <a:p>
            <a:pPr lvl="0">
              <a:buFont typeface="Arial" panose="020B0604020202020204" pitchFamily="34" charset="0"/>
              <a:buChar char="•"/>
            </a:pPr>
            <a:r>
              <a:rPr lang="en-GB" sz="1050" dirty="0" err="1"/>
              <a:t>AoB</a:t>
            </a:r>
            <a:r>
              <a:rPr lang="en-GB" sz="1050" dirty="0"/>
              <a:t>:</a:t>
            </a:r>
          </a:p>
          <a:p>
            <a:pPr lvl="0">
              <a:buFont typeface="Arial" panose="020B0604020202020204" pitchFamily="34" charset="0"/>
              <a:buChar char="•"/>
            </a:pPr>
            <a:r>
              <a:rPr lang="en-GB" sz="1050" dirty="0"/>
              <a:t>Recess</a:t>
            </a:r>
            <a:endParaRPr lang="en-US" sz="1050" dirty="0"/>
          </a:p>
          <a:p>
            <a:endParaRPr lang="en-US" sz="14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Wednesday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CC36 CR Submissions:</a:t>
            </a:r>
          </a:p>
          <a:p>
            <a:pPr lvl="1">
              <a:buFont typeface="Arial" panose="020B0604020202020204" pitchFamily="34" charset="0"/>
              <a:buChar char="•"/>
            </a:pPr>
            <a:r>
              <a:rPr lang="en-US" sz="1100" strike="sngStrike" dirty="0">
                <a:solidFill>
                  <a:srgbClr val="FFC000"/>
                </a:solidFill>
                <a:hlinkClick r:id="rId2">
                  <a:extLst>
                    <a:ext uri="{A12FA001-AC4F-418D-AE19-62706E023703}">
                      <ahyp:hlinkClr xmlns:ahyp="http://schemas.microsoft.com/office/drawing/2018/hyperlinkcolor" val="tx"/>
                    </a:ext>
                  </a:extLst>
                </a:hlinkClick>
              </a:rPr>
              <a:t>0383r0</a:t>
            </a:r>
            <a:r>
              <a:rPr lang="en-US" sz="1100" strike="sngStrike" dirty="0">
                <a:solidFill>
                  <a:srgbClr val="FFC000"/>
                </a:solidFill>
              </a:rPr>
              <a:t> CR for 36.3.2.2 Subcarriers &amp; resource </a:t>
            </a:r>
            <a:r>
              <a:rPr lang="en-US" sz="1100" strike="sngStrike" dirty="0" err="1">
                <a:solidFill>
                  <a:srgbClr val="FFC000"/>
                </a:solidFill>
              </a:rPr>
              <a:t>alloc</a:t>
            </a:r>
            <a:r>
              <a:rPr lang="en-US" sz="1100" strike="sngStrike" dirty="0">
                <a:solidFill>
                  <a:srgbClr val="FFC000"/>
                </a:solidFill>
              </a:rPr>
              <a:t>. for multiple RUs - p2		Myeongjin Kim		</a:t>
            </a:r>
            <a:r>
              <a:rPr lang="en-GB" sz="1100" strike="sngStrike" dirty="0">
                <a:solidFill>
                  <a:srgbClr val="FFC000"/>
                </a:solidFill>
              </a:rPr>
              <a:t>[49C]</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0307r0</a:t>
            </a:r>
            <a:r>
              <a:rPr lang="en-GB" sz="1100" dirty="0">
                <a:solidFill>
                  <a:srgbClr val="00B050"/>
                </a:solidFill>
              </a:rPr>
              <a:t> Comment Resolution on U-SIG Part 6					Alice Chen		[29C]</a:t>
            </a: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0384r0</a:t>
            </a:r>
            <a:r>
              <a:rPr lang="en-US" sz="1100" dirty="0">
                <a:solidFill>
                  <a:srgbClr val="00B050"/>
                </a:solidFill>
              </a:rPr>
              <a:t> CR for CIDs on 36.3.2.8							Yan Xin		[11C]</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0324r0</a:t>
            </a:r>
            <a:r>
              <a:rPr lang="en-GB" sz="1100" dirty="0">
                <a:solidFill>
                  <a:srgbClr val="00B050"/>
                </a:solidFill>
              </a:rPr>
              <a:t> CRs on 36.2.6 Supp. 4 non-HT, HT, VHT, and HE form.			Bo Gong		[4C]</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0323r0</a:t>
            </a:r>
            <a:r>
              <a:rPr lang="en-GB" sz="1100" dirty="0">
                <a:solidFill>
                  <a:srgbClr val="00B050"/>
                </a:solidFill>
              </a:rPr>
              <a:t> CRs on 36.3.13.13 DCM							Bo Gong		[2C]</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0322r0</a:t>
            </a:r>
            <a:r>
              <a:rPr lang="en-GB" sz="1100" dirty="0">
                <a:solidFill>
                  <a:schemeClr val="bg1">
                    <a:lumMod val="65000"/>
                  </a:schemeClr>
                </a:solidFill>
              </a:rPr>
              <a:t> CRs on 36.2.6.1								Bo Gong		[6C]</a:t>
            </a:r>
          </a:p>
          <a:p>
            <a:pPr lvl="1">
              <a:buFont typeface="Arial" panose="020B0604020202020204" pitchFamily="34" charset="0"/>
              <a:buChar char="•"/>
            </a:pPr>
            <a:r>
              <a:rPr lang="en-US" sz="1100" dirty="0">
                <a:solidFill>
                  <a:schemeClr val="bg1">
                    <a:lumMod val="65000"/>
                  </a:schemeClr>
                </a:solidFill>
                <a:hlinkClick r:id="rId8">
                  <a:extLst>
                    <a:ext uri="{A12FA001-AC4F-418D-AE19-62706E023703}">
                      <ahyp:hlinkClr xmlns:ahyp="http://schemas.microsoft.com/office/drawing/2018/hyperlinkcolor" val="tx"/>
                    </a:ext>
                  </a:extLst>
                </a:hlinkClick>
              </a:rPr>
              <a:t>0346r0</a:t>
            </a:r>
            <a:r>
              <a:rPr lang="en-US" sz="1100" dirty="0">
                <a:solidFill>
                  <a:schemeClr val="bg1">
                    <a:lumMod val="65000"/>
                  </a:schemeClr>
                </a:solidFill>
              </a:rPr>
              <a:t> Comment Resolutions for CID 4663					Dongguk Lim		[1C]</a:t>
            </a:r>
          </a:p>
          <a:p>
            <a:pPr lvl="1">
              <a:buFont typeface="Arial" panose="020B0604020202020204" pitchFamily="34" charset="0"/>
              <a:buChar char="•"/>
            </a:pPr>
            <a:r>
              <a:rPr lang="en-US" sz="1100" dirty="0">
                <a:solidFill>
                  <a:schemeClr val="bg1">
                    <a:lumMod val="65000"/>
                  </a:schemeClr>
                </a:solidFill>
                <a:hlinkClick r:id="rId9">
                  <a:extLst>
                    <a:ext uri="{A12FA001-AC4F-418D-AE19-62706E023703}">
                      <ahyp:hlinkClr xmlns:ahyp="http://schemas.microsoft.com/office/drawing/2018/hyperlinkcolor" val="tx"/>
                    </a:ext>
                  </a:extLst>
                </a:hlinkClick>
              </a:rPr>
              <a:t>0419r0</a:t>
            </a:r>
            <a:r>
              <a:rPr lang="en-US" sz="1100" dirty="0">
                <a:solidFill>
                  <a:schemeClr val="bg1">
                    <a:lumMod val="65000"/>
                  </a:schemeClr>
                </a:solidFill>
              </a:rPr>
              <a:t> CR on CID 6118 And 6915						Alice Chen		[2C]</a:t>
            </a:r>
          </a:p>
          <a:p>
            <a:pPr lvl="1">
              <a:buFont typeface="Arial" panose="020B0604020202020204" pitchFamily="34" charset="0"/>
              <a:buChar char="•"/>
            </a:pPr>
            <a:r>
              <a:rPr lang="en-US" sz="1100" dirty="0">
                <a:solidFill>
                  <a:schemeClr val="bg1">
                    <a:lumMod val="65000"/>
                  </a:schemeClr>
                </a:solidFill>
                <a:hlinkClick r:id="rId10">
                  <a:extLst>
                    <a:ext uri="{A12FA001-AC4F-418D-AE19-62706E023703}">
                      <ahyp:hlinkClr xmlns:ahyp="http://schemas.microsoft.com/office/drawing/2018/hyperlinkcolor" val="tx"/>
                    </a:ext>
                  </a:extLst>
                </a:hlinkClick>
              </a:rPr>
              <a:t>0429r0</a:t>
            </a:r>
            <a:r>
              <a:rPr lang="en-US" sz="1100" dirty="0">
                <a:solidFill>
                  <a:schemeClr val="bg1">
                    <a:lumMod val="65000"/>
                  </a:schemeClr>
                </a:solidFill>
              </a:rPr>
              <a:t> CC36 remaining PHY introduction related CRs				Kanke Wu		[2C]</a:t>
            </a:r>
          </a:p>
          <a:p>
            <a:pPr lvl="1">
              <a:buFont typeface="Arial" panose="020B0604020202020204" pitchFamily="34" charset="0"/>
              <a:buChar char="•"/>
            </a:pPr>
            <a:r>
              <a:rPr lang="en-GB" sz="1100" u="sng" dirty="0">
                <a:solidFill>
                  <a:schemeClr val="bg1">
                    <a:lumMod val="65000"/>
                  </a:schemeClr>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0420r0</a:t>
            </a:r>
            <a:r>
              <a:rPr lang="en-US" sz="1100" dirty="0">
                <a:solidFill>
                  <a:schemeClr val="bg1">
                    <a:lumMod val="65000"/>
                  </a:schemeClr>
                </a:solidFill>
              </a:rPr>
              <a:t> CR on CID 6118 And 6915						Alice Chen		[7C]</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0456r1</a:t>
            </a:r>
            <a:r>
              <a:rPr lang="en-US" sz="1100" dirty="0">
                <a:solidFill>
                  <a:schemeClr val="bg1">
                    <a:lumMod val="65000"/>
                  </a:schemeClr>
                </a:solidFill>
              </a:rPr>
              <a:t> D1.0 CR on CID4574 							Bo Gong		[1C]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41568359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199"/>
            <a:ext cx="7770813" cy="4875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CC36 CR Submissions:</a:t>
            </a:r>
          </a:p>
          <a:p>
            <a:pPr lvl="1">
              <a:buFont typeface="Arial" panose="020B0604020202020204" pitchFamily="34" charset="0"/>
              <a:buChar char="•"/>
            </a:pPr>
            <a:r>
              <a:rPr lang="en-US" sz="1100" dirty="0">
                <a:solidFill>
                  <a:srgbClr val="00B050"/>
                </a:solidFill>
                <a:hlinkClick r:id="rId2">
                  <a:extLst>
                    <a:ext uri="{A12FA001-AC4F-418D-AE19-62706E023703}">
                      <ahyp:hlinkClr xmlns:ahyp="http://schemas.microsoft.com/office/drawing/2018/hyperlinkcolor" val="tx"/>
                    </a:ext>
                  </a:extLst>
                </a:hlinkClick>
              </a:rPr>
              <a:t>0075r3</a:t>
            </a:r>
            <a:r>
              <a:rPr lang="en-US" sz="1100" dirty="0">
                <a:solidFill>
                  <a:srgbClr val="00B050"/>
                </a:solidFill>
              </a:rPr>
              <a:t> CR for CIDs on STA ID						Yongho Seok		[10C Q&amp;A+SP]</a:t>
            </a:r>
          </a:p>
          <a:p>
            <a:pPr lvl="1">
              <a:buFont typeface="Arial" panose="020B0604020202020204" pitchFamily="34" charset="0"/>
              <a:buChar char="•"/>
            </a:pPr>
            <a:r>
              <a:rPr lang="en-US" sz="1100" dirty="0">
                <a:solidFill>
                  <a:srgbClr val="00B050"/>
                </a:solidFill>
              </a:rPr>
              <a:t>1210r8 Soft AP MLO Part1						Kaiying Lu		[16C SP]</a:t>
            </a:r>
            <a:endParaRPr lang="en-US" sz="1100" dirty="0">
              <a:solidFill>
                <a:srgbClr val="00B050"/>
              </a:solidFill>
              <a:hlinkClick r:id="rId3">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0184r0</a:t>
            </a:r>
            <a:r>
              <a:rPr lang="en-US" sz="1100" dirty="0">
                <a:solidFill>
                  <a:srgbClr val="00B050"/>
                </a:solidFill>
              </a:rPr>
              <a:t> Group addressed BUs by TIM					Ming Gan		[14C]</a:t>
            </a: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0214r1</a:t>
            </a:r>
            <a:r>
              <a:rPr lang="en-US" sz="1100" dirty="0">
                <a:solidFill>
                  <a:srgbClr val="00B050"/>
                </a:solidFill>
              </a:rPr>
              <a:t> CR EMLSR							Minyoung Park		[21C]</a:t>
            </a:r>
          </a:p>
          <a:p>
            <a:pPr lvl="1">
              <a:buFont typeface="Arial" panose="020B0604020202020204" pitchFamily="34" charset="0"/>
              <a:buChar char="•"/>
            </a:pPr>
            <a:r>
              <a:rPr lang="en-GB" sz="1100" dirty="0">
                <a:solidFill>
                  <a:schemeClr val="bg1">
                    <a:lumMod val="65000"/>
                  </a:schemeClr>
                </a:solidFill>
                <a:hlinkClick r:id="rId5">
                  <a:extLst>
                    <a:ext uri="{A12FA001-AC4F-418D-AE19-62706E023703}">
                      <ahyp:hlinkClr xmlns:ahyp="http://schemas.microsoft.com/office/drawing/2018/hyperlinkcolor" val="tx"/>
                    </a:ext>
                  </a:extLst>
                </a:hlinkClick>
              </a:rPr>
              <a:t>1913r5</a:t>
            </a:r>
            <a:r>
              <a:rPr lang="en-GB" sz="1100" dirty="0">
                <a:solidFill>
                  <a:schemeClr val="bg1">
                    <a:lumMod val="65000"/>
                  </a:schemeClr>
                </a:solidFill>
              </a:rPr>
              <a:t> CR-Cons. on EDCA Op. for Restricted TWT			Liuming Lu		[5C SP]</a:t>
            </a:r>
          </a:p>
          <a:p>
            <a:pPr lvl="1">
              <a:buFont typeface="Arial" panose="020B0604020202020204" pitchFamily="34" charset="0"/>
              <a:buChar char="•"/>
            </a:pPr>
            <a:r>
              <a:rPr lang="en-GB" sz="1100" dirty="0">
                <a:solidFill>
                  <a:schemeClr val="bg1">
                    <a:lumMod val="65000"/>
                  </a:schemeClr>
                </a:solidFill>
                <a:hlinkClick r:id="rId6">
                  <a:extLst>
                    <a:ext uri="{A12FA001-AC4F-418D-AE19-62706E023703}">
                      <ahyp:hlinkClr xmlns:ahyp="http://schemas.microsoft.com/office/drawing/2018/hyperlinkcolor" val="tx"/>
                    </a:ext>
                  </a:extLst>
                </a:hlinkClick>
              </a:rPr>
              <a:t>1317r4</a:t>
            </a:r>
            <a:r>
              <a:rPr lang="en-GB" sz="1100" dirty="0">
                <a:solidFill>
                  <a:schemeClr val="bg1">
                    <a:lumMod val="65000"/>
                  </a:schemeClr>
                </a:solidFill>
              </a:rPr>
              <a:t> CR-for-cids-related-to-35-11-3					Yonggang Fang		[24C SP]</a:t>
            </a:r>
          </a:p>
          <a:p>
            <a:pPr lvl="1">
              <a:buFont typeface="Arial" panose="020B0604020202020204" pitchFamily="34" charset="0"/>
              <a:buChar char="•"/>
            </a:pPr>
            <a:r>
              <a:rPr lang="en-US" sz="1100" dirty="0">
                <a:solidFill>
                  <a:schemeClr val="bg1">
                    <a:lumMod val="65000"/>
                  </a:schemeClr>
                </a:solidFill>
                <a:hlinkClick r:id="rId7">
                  <a:extLst>
                    <a:ext uri="{A12FA001-AC4F-418D-AE19-62706E023703}">
                      <ahyp:hlinkClr xmlns:ahyp="http://schemas.microsoft.com/office/drawing/2018/hyperlinkcolor" val="tx"/>
                    </a:ext>
                  </a:extLst>
                </a:hlinkClick>
              </a:rPr>
              <a:t>1224r11</a:t>
            </a:r>
            <a:r>
              <a:rPr lang="en-US" sz="1100" dirty="0">
                <a:solidFill>
                  <a:schemeClr val="bg1">
                    <a:lumMod val="65000"/>
                  </a:schemeClr>
                </a:solidFill>
              </a:rPr>
              <a:t> CR for Restricted TWT Setup					Muhammad K. Haider	</a:t>
            </a:r>
            <a:r>
              <a:rPr lang="en-GB" sz="1100" dirty="0">
                <a:solidFill>
                  <a:schemeClr val="bg1">
                    <a:lumMod val="65000"/>
                  </a:schemeClr>
                </a:solidFill>
              </a:rPr>
              <a:t>[4C SP]</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1436r0</a:t>
            </a:r>
            <a:r>
              <a:rPr lang="en-GB" sz="1100" dirty="0">
                <a:solidFill>
                  <a:schemeClr val="bg1">
                    <a:lumMod val="65000"/>
                  </a:schemeClr>
                </a:solidFill>
              </a:rPr>
              <a:t> </a:t>
            </a:r>
            <a:r>
              <a:rPr lang="en-US" sz="1100" dirty="0">
                <a:solidFill>
                  <a:schemeClr val="bg1">
                    <a:lumMod val="65000"/>
                  </a:schemeClr>
                </a:solidFill>
              </a:rPr>
              <a:t>Res. for CIDs related to TDLS operation with MLO (p2)		Mike Montemurro	[2C SP]</a:t>
            </a:r>
            <a:endParaRPr lang="en-GB" sz="1100" dirty="0">
              <a:solidFill>
                <a:schemeClr val="bg1">
                  <a:lumMod val="65000"/>
                </a:schemeClr>
              </a:solidFill>
            </a:endParaRP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1147r7</a:t>
            </a:r>
            <a:r>
              <a:rPr lang="en-GB" sz="1100" dirty="0">
                <a:solidFill>
                  <a:schemeClr val="bg1">
                    <a:lumMod val="65000"/>
                  </a:schemeClr>
                </a:solidFill>
              </a:rPr>
              <a:t> CR-35.6 Restricted TWT Announcement				Chunyu Hu		</a:t>
            </a:r>
            <a:r>
              <a:rPr lang="en-US" sz="1100" dirty="0">
                <a:solidFill>
                  <a:schemeClr val="bg1">
                    <a:lumMod val="65000"/>
                  </a:schemeClr>
                </a:solidFill>
              </a:rPr>
              <a:t>[10C SP]</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1699r3</a:t>
            </a:r>
            <a:r>
              <a:rPr lang="en-GB" sz="1100" dirty="0">
                <a:solidFill>
                  <a:schemeClr val="bg1">
                    <a:lumMod val="65000"/>
                  </a:schemeClr>
                </a:solidFill>
              </a:rPr>
              <a:t> CR for r-TWT RBO before service period				Abdel Karim Ajami	</a:t>
            </a:r>
            <a:r>
              <a:rPr lang="en-US" sz="1100" dirty="0">
                <a:solidFill>
                  <a:schemeClr val="bg1">
                    <a:lumMod val="65000"/>
                  </a:schemeClr>
                </a:solidFill>
              </a:rPr>
              <a:t>[3C SP]</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1840r3</a:t>
            </a:r>
            <a:r>
              <a:rPr lang="en-GB" sz="1100" dirty="0">
                <a:solidFill>
                  <a:schemeClr val="bg1">
                    <a:lumMod val="65000"/>
                  </a:schemeClr>
                </a:solidFill>
              </a:rPr>
              <a:t> CR for EMLMR Links						Yuxin Lu		</a:t>
            </a:r>
            <a:r>
              <a:rPr lang="en-US" sz="1100" dirty="0">
                <a:solidFill>
                  <a:schemeClr val="bg1">
                    <a:lumMod val="65000"/>
                  </a:schemeClr>
                </a:solidFill>
              </a:rPr>
              <a:t>[7C SP]</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0193r1</a:t>
            </a:r>
            <a:r>
              <a:rPr lang="en-US" sz="1100" dirty="0">
                <a:solidFill>
                  <a:schemeClr val="bg1">
                    <a:lumMod val="65000"/>
                  </a:schemeClr>
                </a:solidFill>
              </a:rPr>
              <a:t> CR Clause 9							Minyoung Park		[5C SP]</a:t>
            </a:r>
          </a:p>
          <a:p>
            <a:pPr lvl="1">
              <a:buFont typeface="Arial" panose="020B0604020202020204" pitchFamily="34" charset="0"/>
              <a:buChar char="•"/>
            </a:pPr>
            <a:r>
              <a:rPr lang="en-GB" sz="1100" dirty="0">
                <a:solidFill>
                  <a:schemeClr val="bg1">
                    <a:lumMod val="65000"/>
                  </a:schemeClr>
                </a:solidFill>
                <a:hlinkClick r:id="rId13">
                  <a:extLst>
                    <a:ext uri="{A12FA001-AC4F-418D-AE19-62706E023703}">
                      <ahyp:hlinkClr xmlns:ahyp="http://schemas.microsoft.com/office/drawing/2018/hyperlinkcolor" val="tx"/>
                    </a:ext>
                  </a:extLst>
                </a:hlinkClick>
              </a:rPr>
              <a:t>1272r0</a:t>
            </a:r>
            <a:r>
              <a:rPr lang="en-GB" sz="1100" dirty="0">
                <a:solidFill>
                  <a:schemeClr val="bg1">
                    <a:lumMod val="65000"/>
                  </a:schemeClr>
                </a:solidFill>
              </a:rPr>
              <a:t> CR on 5174							Guogang Huang 	[1 CIDs]</a:t>
            </a:r>
          </a:p>
          <a:p>
            <a:pPr lvl="1">
              <a:buFont typeface="Arial" panose="020B0604020202020204" pitchFamily="34" charset="0"/>
              <a:buChar char="•"/>
            </a:pPr>
            <a:r>
              <a:rPr lang="en-GB" sz="1100" dirty="0">
                <a:solidFill>
                  <a:schemeClr val="bg1">
                    <a:lumMod val="65000"/>
                  </a:schemeClr>
                </a:solidFill>
                <a:hlinkClick r:id="rId14">
                  <a:extLst>
                    <a:ext uri="{A12FA001-AC4F-418D-AE19-62706E023703}">
                      <ahyp:hlinkClr xmlns:ahyp="http://schemas.microsoft.com/office/drawing/2018/hyperlinkcolor" val="tx"/>
                    </a:ext>
                  </a:extLst>
                </a:hlinkClick>
              </a:rPr>
              <a:t>1273r1</a:t>
            </a:r>
            <a:r>
              <a:rPr lang="en-GB" sz="1100" dirty="0">
                <a:solidFill>
                  <a:schemeClr val="bg1">
                    <a:lumMod val="65000"/>
                  </a:schemeClr>
                </a:solidFill>
              </a:rPr>
              <a:t> CR on 5196							Guogang Huang 	[1 CIDs]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6888395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highlight>
                  <a:srgbClr val="00FF00"/>
                </a:highlight>
              </a:rPr>
              <a:t>Thursday PHY Agenda (09:00-11:00)</a:t>
            </a:r>
            <a:endParaRPr lang="en-US" dirty="0">
              <a:solidFill>
                <a:schemeClr val="tx1"/>
              </a:solidFill>
              <a:highlight>
                <a:srgbClr val="00FF00"/>
              </a:highlight>
            </a:endParaRPr>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rPr>
              <a:t>384r2 </a:t>
            </a:r>
            <a:r>
              <a:rPr lang="en-US" sz="1200" dirty="0">
                <a:solidFill>
                  <a:srgbClr val="00B050"/>
                </a:solidFill>
              </a:rPr>
              <a:t>CR for CIDs on 36.3.2.8</a:t>
            </a:r>
            <a:r>
              <a:rPr lang="en-GB" sz="1200" dirty="0">
                <a:solidFill>
                  <a:srgbClr val="00B050"/>
                </a:solidFill>
              </a:rPr>
              <a:t>							Yan Xin 		[10C]</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0383r0</a:t>
            </a:r>
            <a:r>
              <a:rPr lang="en-US" sz="1200" dirty="0">
                <a:solidFill>
                  <a:srgbClr val="00B050"/>
                </a:solidFill>
              </a:rPr>
              <a:t> CR for 36.3.2.2 Subcarriers &amp; resource </a:t>
            </a:r>
            <a:r>
              <a:rPr lang="en-US" sz="1200" dirty="0" err="1">
                <a:solidFill>
                  <a:srgbClr val="00B050"/>
                </a:solidFill>
              </a:rPr>
              <a:t>alloc</a:t>
            </a:r>
            <a:r>
              <a:rPr lang="en-US" sz="1200" dirty="0">
                <a:solidFill>
                  <a:srgbClr val="00B050"/>
                </a:solidFill>
              </a:rPr>
              <a:t>. for multiple RUs - p2	Myeongjin Kim	</a:t>
            </a:r>
            <a:r>
              <a:rPr lang="en-GB" sz="1200" dirty="0">
                <a:solidFill>
                  <a:srgbClr val="00B050"/>
                </a:solidFill>
              </a:rPr>
              <a:t>[49C]</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0322r0</a:t>
            </a:r>
            <a:r>
              <a:rPr lang="en-GB" sz="1200" dirty="0">
                <a:solidFill>
                  <a:srgbClr val="00B050"/>
                </a:solidFill>
              </a:rPr>
              <a:t> CRs on 36.2.6.1								Bo Gong		[6C]</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0346r0</a:t>
            </a:r>
            <a:r>
              <a:rPr lang="en-US" sz="1200" dirty="0">
                <a:solidFill>
                  <a:srgbClr val="00B050"/>
                </a:solidFill>
              </a:rPr>
              <a:t> Comment Resolutions for CID 4663					Dongguk Lim		[1C]</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0419r0</a:t>
            </a:r>
            <a:r>
              <a:rPr lang="en-US" sz="1200" dirty="0">
                <a:solidFill>
                  <a:srgbClr val="00B050"/>
                </a:solidFill>
              </a:rPr>
              <a:t> CR on CID 6118 And 6915						Alice Chen		[2C]</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0429r0</a:t>
            </a:r>
            <a:r>
              <a:rPr lang="en-US" sz="1200" dirty="0">
                <a:solidFill>
                  <a:srgbClr val="00B050"/>
                </a:solidFill>
              </a:rPr>
              <a:t> CC36 remaining PHY introduction related CRs			Kanke Wu		[2C]</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0420r0</a:t>
            </a:r>
            <a:r>
              <a:rPr lang="en-US" sz="1200" dirty="0">
                <a:solidFill>
                  <a:srgbClr val="00B050"/>
                </a:solidFill>
              </a:rPr>
              <a:t> CR on CID 6118 And 6915						Alice Chen		[7C]</a:t>
            </a:r>
          </a:p>
          <a:p>
            <a:pPr lvl="1">
              <a:buFont typeface="Arial" panose="020B0604020202020204" pitchFamily="34" charset="0"/>
              <a:buChar char="•"/>
            </a:pPr>
            <a:r>
              <a:rPr lang="en-US" sz="1200" dirty="0">
                <a:solidFill>
                  <a:srgbClr val="00B050"/>
                </a:solidFill>
                <a:hlinkClick r:id="rId8">
                  <a:extLst>
                    <a:ext uri="{A12FA001-AC4F-418D-AE19-62706E023703}">
                      <ahyp:hlinkClr xmlns:ahyp="http://schemas.microsoft.com/office/drawing/2018/hyperlinkcolor" val="tx"/>
                    </a:ext>
                  </a:extLst>
                </a:hlinkClick>
              </a:rPr>
              <a:t>0456r1</a:t>
            </a:r>
            <a:r>
              <a:rPr lang="en-US" sz="1200" dirty="0">
                <a:solidFill>
                  <a:srgbClr val="00B050"/>
                </a:solidFill>
              </a:rPr>
              <a:t> D1.0 CR on CID4574 							Bo Gong		[1C]</a:t>
            </a:r>
          </a:p>
          <a:p>
            <a:pPr lvl="1">
              <a:buFont typeface="Arial" panose="020B0604020202020204" pitchFamily="34" charset="0"/>
              <a:buChar char="•"/>
            </a:pPr>
            <a:r>
              <a:rPr lang="en-US" sz="1200" dirty="0">
                <a:solidFill>
                  <a:srgbClr val="00B050"/>
                </a:solidFill>
                <a:hlinkClick r:id="rId9">
                  <a:extLst>
                    <a:ext uri="{A12FA001-AC4F-418D-AE19-62706E023703}">
                      <ahyp:hlinkClr xmlns:ahyp="http://schemas.microsoft.com/office/drawing/2018/hyperlinkcolor" val="tx"/>
                    </a:ext>
                  </a:extLst>
                </a:hlinkClick>
              </a:rPr>
              <a:t>0369r0</a:t>
            </a:r>
            <a:r>
              <a:rPr lang="en-US" sz="1200" dirty="0">
                <a:solidFill>
                  <a:srgbClr val="00B050"/>
                </a:solidFill>
              </a:rPr>
              <a:t> CR-on-36.3.17								Genadiy Tsodik	[1C]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highlight>
                  <a:srgbClr val="00FF00"/>
                </a:highlight>
              </a:rPr>
              <a:t>Thursday</a:t>
            </a:r>
            <a:r>
              <a:rPr lang="en-US" altLang="en-US" dirty="0">
                <a:highlight>
                  <a:srgbClr val="00FF00"/>
                </a:highlight>
              </a:rPr>
              <a:t> MAC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a:xfrm>
            <a:off x="685800" y="1830389"/>
            <a:ext cx="7770813" cy="4645024"/>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rPr>
              <a:t>1877r4 </a:t>
            </a:r>
            <a:r>
              <a:rPr lang="en-US" sz="1200" dirty="0">
                <a:solidFill>
                  <a:srgbClr val="00B050"/>
                </a:solidFill>
              </a:rPr>
              <a:t>CR for MLD individually addressed MGMT frame delivery  </a:t>
            </a:r>
            <a:r>
              <a:rPr lang="en-GB" sz="1200" dirty="0">
                <a:solidFill>
                  <a:srgbClr val="00B050"/>
                </a:solidFill>
              </a:rPr>
              <a:t>Po-kai Huang     	         [16C SP only]</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1913r5</a:t>
            </a:r>
            <a:r>
              <a:rPr lang="en-GB" sz="1200" dirty="0">
                <a:solidFill>
                  <a:srgbClr val="00B050"/>
                </a:solidFill>
              </a:rPr>
              <a:t> CR-Cons. on EDCA Op. for Restricted TWT			Liuming Lu			[5C SP]</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1317r4</a:t>
            </a:r>
            <a:r>
              <a:rPr lang="en-GB" sz="1200" dirty="0">
                <a:solidFill>
                  <a:srgbClr val="00B050"/>
                </a:solidFill>
              </a:rPr>
              <a:t> CR-for-cids-related-to-35-11-3					Yonggang Fang		[24C SP]</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1224r11</a:t>
            </a:r>
            <a:r>
              <a:rPr lang="en-US" sz="1200" dirty="0">
                <a:solidFill>
                  <a:srgbClr val="00B050"/>
                </a:solidFill>
              </a:rPr>
              <a:t> CR for Restricted TWT Setup					Muhammad K. Haider	</a:t>
            </a:r>
            <a:r>
              <a:rPr lang="en-GB" sz="1200" dirty="0">
                <a:solidFill>
                  <a:srgbClr val="00B050"/>
                </a:solidFill>
              </a:rPr>
              <a:t>[4C SP]</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1436r0</a:t>
            </a:r>
            <a:r>
              <a:rPr lang="en-GB" sz="1200" dirty="0">
                <a:solidFill>
                  <a:srgbClr val="00B050"/>
                </a:solidFill>
              </a:rPr>
              <a:t> </a:t>
            </a:r>
            <a:r>
              <a:rPr lang="en-US" sz="1200" dirty="0">
                <a:solidFill>
                  <a:srgbClr val="00B050"/>
                </a:solidFill>
              </a:rPr>
              <a:t>Res. for CIDs related to TDLS operation with MLO (p2)	Mike Montemurro		[2C SP]</a:t>
            </a:r>
            <a:endParaRPr lang="en-GB" sz="1200" dirty="0">
              <a:solidFill>
                <a:srgbClr val="00B050"/>
              </a:solidFill>
            </a:endParaRP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1147r7</a:t>
            </a:r>
            <a:r>
              <a:rPr lang="en-GB" sz="1200" dirty="0">
                <a:solidFill>
                  <a:srgbClr val="00B050"/>
                </a:solidFill>
              </a:rPr>
              <a:t> CR-35.6 Restricted TWT Announcement			Chunyu Hu			</a:t>
            </a:r>
            <a:r>
              <a:rPr lang="en-US" sz="1200" dirty="0">
                <a:solidFill>
                  <a:srgbClr val="00B050"/>
                </a:solidFill>
              </a:rPr>
              <a:t>[10C SP]</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1699r3</a:t>
            </a:r>
            <a:r>
              <a:rPr lang="en-GB" sz="1200" dirty="0">
                <a:solidFill>
                  <a:srgbClr val="00B050"/>
                </a:solidFill>
              </a:rPr>
              <a:t> CR for r-TWT RBO before service period			Abdel Karim Ajami		</a:t>
            </a:r>
            <a:r>
              <a:rPr lang="en-US" sz="1200" dirty="0">
                <a:solidFill>
                  <a:srgbClr val="00B050"/>
                </a:solidFill>
              </a:rPr>
              <a:t>[3C SP]</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1840r3</a:t>
            </a:r>
            <a:r>
              <a:rPr lang="en-GB" sz="1200" dirty="0">
                <a:solidFill>
                  <a:schemeClr val="bg1">
                    <a:lumMod val="65000"/>
                  </a:schemeClr>
                </a:solidFill>
              </a:rPr>
              <a:t> CR for EMLMR Links						Yuxin Lu			</a:t>
            </a:r>
            <a:r>
              <a:rPr lang="en-US" sz="1200" dirty="0">
                <a:solidFill>
                  <a:schemeClr val="bg1">
                    <a:lumMod val="65000"/>
                  </a:schemeClr>
                </a:solidFill>
              </a:rPr>
              <a:t>[7C SP]</a:t>
            </a:r>
          </a:p>
          <a:p>
            <a:pPr lvl="1">
              <a:buFont typeface="Arial" panose="020B0604020202020204" pitchFamily="34" charset="0"/>
              <a:buChar char="•"/>
            </a:pPr>
            <a:r>
              <a:rPr lang="en-US" sz="1200" dirty="0">
                <a:solidFill>
                  <a:schemeClr val="bg1">
                    <a:lumMod val="65000"/>
                  </a:schemeClr>
                </a:solidFill>
                <a:hlinkClick r:id="rId9">
                  <a:extLst>
                    <a:ext uri="{A12FA001-AC4F-418D-AE19-62706E023703}">
                      <ahyp:hlinkClr xmlns:ahyp="http://schemas.microsoft.com/office/drawing/2018/hyperlinkcolor" val="tx"/>
                    </a:ext>
                  </a:extLst>
                </a:hlinkClick>
              </a:rPr>
              <a:t>0193r1</a:t>
            </a:r>
            <a:r>
              <a:rPr lang="en-US" sz="1200" dirty="0">
                <a:solidFill>
                  <a:schemeClr val="bg1">
                    <a:lumMod val="65000"/>
                  </a:schemeClr>
                </a:solidFill>
              </a:rPr>
              <a:t> CR Clause 9							Minyoung Park		[5C SP]</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1272r0</a:t>
            </a:r>
            <a:r>
              <a:rPr lang="en-GB" sz="1200" dirty="0">
                <a:solidFill>
                  <a:schemeClr val="bg1">
                    <a:lumMod val="65000"/>
                  </a:schemeClr>
                </a:solidFill>
              </a:rPr>
              <a:t> CR on 5174							Guogang Huang 		[1 CIDs]</a:t>
            </a:r>
          </a:p>
          <a:p>
            <a:pPr lvl="1">
              <a:buFont typeface="Arial" panose="020B0604020202020204" pitchFamily="34" charset="0"/>
              <a:buChar char="•"/>
            </a:pPr>
            <a:r>
              <a:rPr lang="en-GB" sz="1200" dirty="0">
                <a:solidFill>
                  <a:schemeClr val="bg1">
                    <a:lumMod val="65000"/>
                  </a:schemeClr>
                </a:solidFill>
                <a:hlinkClick r:id="rId11">
                  <a:extLst>
                    <a:ext uri="{A12FA001-AC4F-418D-AE19-62706E023703}">
                      <ahyp:hlinkClr xmlns:ahyp="http://schemas.microsoft.com/office/drawing/2018/hyperlinkcolor" val="tx"/>
                    </a:ext>
                  </a:extLst>
                </a:hlinkClick>
              </a:rPr>
              <a:t>1273r1</a:t>
            </a:r>
            <a:r>
              <a:rPr lang="en-GB" sz="1200" dirty="0">
                <a:solidFill>
                  <a:schemeClr val="bg1">
                    <a:lumMod val="65000"/>
                  </a:schemeClr>
                </a:solidFill>
              </a:rPr>
              <a:t> CR on 5196							Guogang Huang 		[1 CIDs]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Thursday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475r0</a:t>
            </a:r>
            <a:r>
              <a:rPr lang="en-GB" sz="1200" dirty="0">
                <a:solidFill>
                  <a:srgbClr val="00B050"/>
                </a:solidFill>
              </a:rPr>
              <a:t> </a:t>
            </a:r>
            <a:r>
              <a:rPr lang="en-US" sz="1200" dirty="0">
                <a:solidFill>
                  <a:srgbClr val="00B050"/>
                </a:solidFill>
              </a:rPr>
              <a:t>Proposed Resolutions to CID 4847 and 7661		Wook Bong Lee 		[2C]</a:t>
            </a:r>
            <a:r>
              <a:rPr lang="en-GB" sz="1200" dirty="0">
                <a:solidFill>
                  <a:srgbClr val="00B050"/>
                </a:solidFill>
              </a:rPr>
              <a:t>	</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472r0</a:t>
            </a:r>
            <a:r>
              <a:rPr lang="en-GB" sz="1200" dirty="0">
                <a:solidFill>
                  <a:srgbClr val="00B050"/>
                </a:solidFill>
              </a:rPr>
              <a:t> CC36 Comment Resolution on U-SIG Part 7		Alice Chen 			[4C]</a:t>
            </a:r>
          </a:p>
          <a:p>
            <a:pPr lvl="1">
              <a:buFont typeface="Arial" panose="020B0604020202020204" pitchFamily="34" charset="0"/>
              <a:buChar char="•"/>
            </a:pPr>
            <a:r>
              <a:rPr lang="en-GB" sz="1200" strike="sngStrike" dirty="0">
                <a:solidFill>
                  <a:srgbClr val="FF0000"/>
                </a:solidFill>
                <a:hlinkClick r:id="rId4">
                  <a:extLst>
                    <a:ext uri="{A12FA001-AC4F-418D-AE19-62706E023703}">
                      <ahyp:hlinkClr xmlns:ahyp="http://schemas.microsoft.com/office/drawing/2018/hyperlinkcolor" val="tx"/>
                    </a:ext>
                  </a:extLst>
                </a:hlinkClick>
              </a:rPr>
              <a:t>478r0</a:t>
            </a:r>
            <a:r>
              <a:rPr lang="en-GB" sz="1200" strike="sngStrike" dirty="0">
                <a:solidFill>
                  <a:srgbClr val="FF0000"/>
                </a:solidFill>
              </a:rPr>
              <a:t> Comment resolution for CID4574			Jianhan Liu			</a:t>
            </a:r>
            <a:r>
              <a:rPr lang="en-US" sz="1200" strike="sngStrike" dirty="0">
                <a:solidFill>
                  <a:srgbClr val="FF0000"/>
                </a:solidFill>
              </a:rPr>
              <a:t>[1C]</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479r0</a:t>
            </a:r>
            <a:r>
              <a:rPr lang="en-GB" sz="1200" dirty="0">
                <a:solidFill>
                  <a:srgbClr val="00B050"/>
                </a:solidFill>
              </a:rPr>
              <a:t> CR for CID 7172						Yan Xin 			</a:t>
            </a:r>
            <a:r>
              <a:rPr lang="en-US" sz="1200" dirty="0">
                <a:solidFill>
                  <a:srgbClr val="00B050"/>
                </a:solidFill>
              </a:rPr>
              <a:t>[1C]</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1563r1</a:t>
            </a:r>
            <a:r>
              <a:rPr lang="en-US" sz="1200" dirty="0">
                <a:solidFill>
                  <a:srgbClr val="00B050"/>
                </a:solidFill>
              </a:rPr>
              <a:t> Dynamic Range of 4KQAM				Brian Hart 			[1C]</a:t>
            </a:r>
          </a:p>
          <a:p>
            <a:pPr lvl="1">
              <a:buFont typeface="Arial" panose="020B0604020202020204" pitchFamily="34" charset="0"/>
              <a:buChar char="•"/>
            </a:pPr>
            <a:r>
              <a:rPr lang="en-US" sz="1200" dirty="0">
                <a:solidFill>
                  <a:srgbClr val="00B050"/>
                </a:solidFill>
              </a:rPr>
              <a:t>441r1 CR for Section 36.3.11.12 on P802.11be D1.4 - Part 4  Oded Redlich  [3C]</a:t>
            </a:r>
          </a:p>
          <a:p>
            <a:pPr lvl="1">
              <a:buFont typeface="Arial" panose="020B0604020202020204" pitchFamily="34" charset="0"/>
              <a:buChar char="•"/>
            </a:pPr>
            <a:r>
              <a:rPr lang="en-US" sz="1200" dirty="0">
                <a:solidFill>
                  <a:srgbClr val="00B050"/>
                </a:solidFill>
              </a:rPr>
              <a:t>483r0 SCRAMBLER INITIAL VALUE    Youhan Kim  [1C]</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1018r46</a:t>
            </a:r>
            <a:r>
              <a:rPr lang="en-GB" sz="1200" dirty="0">
                <a:solidFill>
                  <a:srgbClr val="00B050"/>
                </a:solidFill>
              </a:rPr>
              <a:t> Go over remaining unresolved CIDs in PHY tab	Edward/Sigurd/Tianyu	[??C]</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476r0</a:t>
            </a:r>
            <a:r>
              <a:rPr lang="en-GB" sz="1200" dirty="0">
                <a:solidFill>
                  <a:srgbClr val="00B050"/>
                </a:solidFill>
              </a:rPr>
              <a:t> </a:t>
            </a:r>
            <a:r>
              <a:rPr lang="en-US" sz="1200" dirty="0">
                <a:solidFill>
                  <a:srgbClr val="00B050"/>
                </a:solidFill>
              </a:rPr>
              <a:t>Changes to supported Channel Width			Xiaogang Chen		[PDT]</a:t>
            </a:r>
            <a:endParaRPr lang="en-GB" sz="12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6853570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1147r7</a:t>
            </a:r>
            <a:r>
              <a:rPr lang="en-GB" sz="1200" dirty="0">
                <a:solidFill>
                  <a:srgbClr val="00B050"/>
                </a:solidFill>
              </a:rPr>
              <a:t> CR-35.6 Restricted TWT Announcement			Chunyu Hu		</a:t>
            </a:r>
            <a:r>
              <a:rPr lang="en-US" sz="1200" dirty="0">
                <a:solidFill>
                  <a:srgbClr val="00B050"/>
                </a:solidFill>
              </a:rPr>
              <a:t>[10C SP only]</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1840r3</a:t>
            </a:r>
            <a:r>
              <a:rPr lang="en-GB" sz="1200" dirty="0">
                <a:solidFill>
                  <a:srgbClr val="00B050"/>
                </a:solidFill>
              </a:rPr>
              <a:t> CR for EMLMR Links						Yuxin Lu		</a:t>
            </a:r>
            <a:r>
              <a:rPr lang="en-US" sz="1200" dirty="0">
                <a:solidFill>
                  <a:srgbClr val="00B050"/>
                </a:solidFill>
              </a:rPr>
              <a:t>[7C SP]</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0193r1</a:t>
            </a:r>
            <a:r>
              <a:rPr lang="en-US" sz="1200" dirty="0">
                <a:solidFill>
                  <a:srgbClr val="00B050"/>
                </a:solidFill>
              </a:rPr>
              <a:t> CR Clause 9							Minyoung Park	[5C SP]</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1699r4</a:t>
            </a:r>
            <a:r>
              <a:rPr lang="en-US" sz="1200" dirty="0">
                <a:solidFill>
                  <a:srgbClr val="00B050"/>
                </a:solidFill>
              </a:rPr>
              <a:t> CR for r-TWT RBO before service period			Abdel Karim Ajami	[3C SP only]</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0196r0</a:t>
            </a:r>
            <a:r>
              <a:rPr lang="en-US" sz="1200" dirty="0">
                <a:solidFill>
                  <a:srgbClr val="00B050"/>
                </a:solidFill>
              </a:rPr>
              <a:t> CR ML Traffic Indication					Minyoung Park	[45C]</a:t>
            </a:r>
          </a:p>
          <a:p>
            <a:pPr lvl="1">
              <a:buFont typeface="Arial" panose="020B0604020202020204" pitchFamily="34" charset="0"/>
              <a:buChar char="•"/>
            </a:pPr>
            <a:r>
              <a:rPr lang="en-US" sz="1200" dirty="0">
                <a:solidFill>
                  <a:srgbClr val="00B050"/>
                </a:solidFill>
                <a:hlinkClick r:id="rId7">
                  <a:extLst>
                    <a:ext uri="{A12FA001-AC4F-418D-AE19-62706E023703}">
                      <ahyp:hlinkClr xmlns:ahyp="http://schemas.microsoft.com/office/drawing/2018/hyperlinkcolor" val="tx"/>
                    </a:ext>
                  </a:extLst>
                </a:hlinkClick>
              </a:rPr>
              <a:t>0308r0</a:t>
            </a:r>
            <a:r>
              <a:rPr lang="en-US" sz="1200" dirty="0">
                <a:solidFill>
                  <a:srgbClr val="00B050"/>
                </a:solidFill>
              </a:rPr>
              <a:t> Resolution for CIDs related to ML advertisement - Part 3	Abhishek Patil	[24C]</a:t>
            </a:r>
          </a:p>
          <a:p>
            <a:pPr lvl="1">
              <a:buFont typeface="Arial" panose="020B0604020202020204" pitchFamily="34" charset="0"/>
              <a:buChar char="•"/>
            </a:pPr>
            <a:r>
              <a:rPr lang="en-GB" sz="1200" dirty="0">
                <a:solidFill>
                  <a:schemeClr val="bg1">
                    <a:lumMod val="75000"/>
                  </a:schemeClr>
                </a:solidFill>
                <a:hlinkClick r:id="rId8">
                  <a:extLst>
                    <a:ext uri="{A12FA001-AC4F-418D-AE19-62706E023703}">
                      <ahyp:hlinkClr xmlns:ahyp="http://schemas.microsoft.com/office/drawing/2018/hyperlinkcolor" val="tx"/>
                    </a:ext>
                  </a:extLst>
                </a:hlinkClick>
              </a:rPr>
              <a:t>1272r0</a:t>
            </a:r>
            <a:r>
              <a:rPr lang="en-GB" sz="1200" dirty="0">
                <a:solidFill>
                  <a:schemeClr val="bg1">
                    <a:lumMod val="75000"/>
                  </a:schemeClr>
                </a:solidFill>
              </a:rPr>
              <a:t> CR on 5174							Guogang Huang 	[1 CIDs]</a:t>
            </a:r>
          </a:p>
          <a:p>
            <a:pPr lvl="1">
              <a:buFont typeface="Arial" panose="020B0604020202020204" pitchFamily="34" charset="0"/>
              <a:buChar char="•"/>
            </a:pPr>
            <a:r>
              <a:rPr lang="en-GB" sz="1200" dirty="0">
                <a:solidFill>
                  <a:schemeClr val="bg1">
                    <a:lumMod val="75000"/>
                  </a:schemeClr>
                </a:solidFill>
                <a:hlinkClick r:id="rId9">
                  <a:extLst>
                    <a:ext uri="{A12FA001-AC4F-418D-AE19-62706E023703}">
                      <ahyp:hlinkClr xmlns:ahyp="http://schemas.microsoft.com/office/drawing/2018/hyperlinkcolor" val="tx"/>
                    </a:ext>
                  </a:extLst>
                </a:hlinkClick>
              </a:rPr>
              <a:t>1273r1</a:t>
            </a:r>
            <a:r>
              <a:rPr lang="en-GB" sz="1200" dirty="0">
                <a:solidFill>
                  <a:schemeClr val="bg1">
                    <a:lumMod val="75000"/>
                  </a:schemeClr>
                </a:solidFill>
              </a:rPr>
              <a:t> CR on 5196							Guogang Huang 	[1 CIDs]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0618885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highlight>
                  <a:srgbClr val="FFFF00"/>
                </a:highlight>
              </a:rPr>
              <a:t>Monday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lvl="0">
              <a:buFont typeface="Arial" panose="020B0604020202020204" pitchFamily="34" charset="0"/>
              <a:buChar char="•"/>
            </a:pPr>
            <a:r>
              <a:rPr lang="en-US" sz="1100" dirty="0"/>
              <a:t>Announcements: </a:t>
            </a:r>
          </a:p>
          <a:p>
            <a:pPr lvl="0">
              <a:buFont typeface="Arial" panose="020B0604020202020204" pitchFamily="34" charset="0"/>
              <a:buChar char="•"/>
            </a:pPr>
            <a:r>
              <a:rPr lang="en-US" sz="1100" dirty="0"/>
              <a:t>TGbe Editor Status Report: </a:t>
            </a:r>
            <a:r>
              <a:rPr lang="en-US" sz="1100" dirty="0">
                <a:hlinkClick r:id="rId2"/>
              </a:rPr>
              <a:t>1062r7</a:t>
            </a:r>
            <a:endParaRPr lang="en-US" sz="1100" dirty="0"/>
          </a:p>
          <a:p>
            <a:pPr>
              <a:buFont typeface="Arial" panose="020B0604020202020204" pitchFamily="34" charset="0"/>
              <a:buChar char="•"/>
            </a:pPr>
            <a:r>
              <a:rPr lang="en-GB" sz="1100" dirty="0"/>
              <a:t>CR Submissions-Joint:</a:t>
            </a:r>
          </a:p>
          <a:p>
            <a:pPr lvl="1">
              <a:buFont typeface="Arial" panose="020B0604020202020204" pitchFamily="34" charset="0"/>
              <a:buChar char="•"/>
            </a:pPr>
            <a:r>
              <a:rPr lang="en-GB" sz="1000" dirty="0">
                <a:hlinkClick r:id="rId3"/>
              </a:rPr>
              <a:t>230r4</a:t>
            </a:r>
            <a:r>
              <a:rPr lang="en-GB" sz="1000" dirty="0"/>
              <a:t> c36-cr-of-cid-4147-and-5311						Yunbo Li		[1C SP]</a:t>
            </a:r>
          </a:p>
          <a:p>
            <a:pPr lvl="1">
              <a:buFont typeface="Arial" panose="020B0604020202020204" pitchFamily="34" charset="0"/>
              <a:buChar char="•"/>
            </a:pPr>
            <a:r>
              <a:rPr lang="en-GB" sz="1000" dirty="0">
                <a:solidFill>
                  <a:schemeClr val="tx1"/>
                </a:solidFill>
                <a:hlinkClick r:id="rId4"/>
              </a:rPr>
              <a:t>0331r0</a:t>
            </a:r>
            <a:r>
              <a:rPr lang="en-GB" sz="1000" dirty="0">
                <a:solidFill>
                  <a:schemeClr val="tx1"/>
                </a:solidFill>
              </a:rPr>
              <a:t> </a:t>
            </a:r>
            <a:r>
              <a:rPr lang="en-US" sz="1000" dirty="0">
                <a:solidFill>
                  <a:schemeClr val="tx1"/>
                </a:solidFill>
              </a:rPr>
              <a:t>Proposed Resolutions to CIDs 4517, 5573, and 6106			Osama Aboul-Magd	[3C]</a:t>
            </a:r>
          </a:p>
          <a:p>
            <a:pPr lvl="1">
              <a:buFont typeface="Arial" panose="020B0604020202020204" pitchFamily="34" charset="0"/>
              <a:buChar char="•"/>
            </a:pPr>
            <a:r>
              <a:rPr lang="en-US" sz="1000" dirty="0">
                <a:hlinkClick r:id="rId5"/>
              </a:rPr>
              <a:t>0452r0</a:t>
            </a:r>
            <a:r>
              <a:rPr lang="en-US" sz="1000" dirty="0"/>
              <a:t> CR Trigger frame and SS						Yanjun Sun		[9C]</a:t>
            </a:r>
          </a:p>
          <a:p>
            <a:pPr lvl="1">
              <a:buFont typeface="Arial" panose="020B0604020202020204" pitchFamily="34" charset="0"/>
              <a:buChar char="•"/>
            </a:pPr>
            <a:r>
              <a:rPr lang="en-GB" sz="1000" dirty="0">
                <a:solidFill>
                  <a:srgbClr val="FF0000"/>
                </a:solidFill>
                <a:hlinkClick r:id="rId6"/>
              </a:rPr>
              <a:t>484r0</a:t>
            </a:r>
            <a:r>
              <a:rPr lang="en-GB" sz="1000" dirty="0"/>
              <a:t> Remaining CIDs in 6-3						</a:t>
            </a:r>
            <a:r>
              <a:rPr lang="en-GB" sz="1000" dirty="0" err="1"/>
              <a:t>Zhiqiang</a:t>
            </a:r>
            <a:r>
              <a:rPr lang="en-GB" sz="1000" dirty="0"/>
              <a:t> Han		</a:t>
            </a:r>
            <a:r>
              <a:rPr lang="en-US" sz="1000" dirty="0"/>
              <a:t>[8C]</a:t>
            </a:r>
          </a:p>
          <a:p>
            <a:pPr lvl="1">
              <a:buFont typeface="Arial" panose="020B0604020202020204" pitchFamily="34" charset="0"/>
              <a:buChar char="•"/>
            </a:pPr>
            <a:r>
              <a:rPr lang="en-GB" sz="1000" dirty="0">
                <a:hlinkClick r:id="rId7"/>
              </a:rPr>
              <a:t>454r0</a:t>
            </a:r>
            <a:r>
              <a:rPr lang="en-GB" sz="1000" dirty="0"/>
              <a:t> JOINT-CR-Miscellaneous CC36					Alfred Asterjadhi		[2C]</a:t>
            </a:r>
          </a:p>
          <a:p>
            <a:pPr lvl="1">
              <a:buFont typeface="Arial" panose="020B0604020202020204" pitchFamily="34" charset="0"/>
              <a:buChar char="•"/>
            </a:pPr>
            <a:r>
              <a:rPr lang="en-US" sz="1000" dirty="0">
                <a:hlinkClick r:id="rId8"/>
              </a:rPr>
              <a:t>1018r47</a:t>
            </a:r>
            <a:r>
              <a:rPr lang="en-US" sz="1000" dirty="0"/>
              <a:t> Go over remaining unresolved CIDs in JOINT tab			Edward Au		[??C]</a:t>
            </a:r>
          </a:p>
          <a:p>
            <a:pPr>
              <a:buFont typeface="Arial" panose="020B0604020202020204" pitchFamily="34" charset="0"/>
              <a:buChar char="•"/>
            </a:pPr>
            <a:r>
              <a:rPr lang="en-GB" sz="1100" dirty="0"/>
              <a:t>Motions (starting from 2nd hour of meeting): </a:t>
            </a:r>
            <a:r>
              <a:rPr lang="en-GB" sz="1100" dirty="0">
                <a:hlinkClick r:id="rId9"/>
              </a:rPr>
              <a:t>1982r64</a:t>
            </a:r>
            <a:endParaRPr lang="en-GB" sz="1100" dirty="0"/>
          </a:p>
          <a:p>
            <a:pPr lvl="0">
              <a:buFont typeface="Arial" panose="020B0604020202020204" pitchFamily="34" charset="0"/>
              <a:buChar char="•"/>
            </a:pPr>
            <a:r>
              <a:rPr lang="en-GB" sz="1100" dirty="0"/>
              <a:t>Other MAC Submissions:</a:t>
            </a:r>
          </a:p>
          <a:p>
            <a:pPr lvl="1">
              <a:buFont typeface="Arial" panose="020B0604020202020204" pitchFamily="34" charset="0"/>
              <a:buChar char="•"/>
            </a:pPr>
            <a:r>
              <a:rPr lang="en-GB" sz="1000" dirty="0">
                <a:hlinkClick r:id="rId10"/>
              </a:rPr>
              <a:t>202r4</a:t>
            </a:r>
            <a:r>
              <a:rPr lang="en-GB" sz="1000" dirty="0"/>
              <a:t> CR-for-EHT-UL-MU-Operation 					Jason Yuchen Guo		[11C SP]</a:t>
            </a:r>
          </a:p>
          <a:p>
            <a:pPr lvl="1">
              <a:buFont typeface="Arial" panose="020B0604020202020204" pitchFamily="34" charset="0"/>
              <a:buChar char="•"/>
            </a:pPr>
            <a:r>
              <a:rPr lang="en-GB" sz="1000" dirty="0">
                <a:hlinkClick r:id="rId11"/>
              </a:rPr>
              <a:t>388r0</a:t>
            </a:r>
            <a:r>
              <a:rPr lang="en-GB" sz="1000" dirty="0"/>
              <a:t> </a:t>
            </a:r>
            <a:r>
              <a:rPr lang="en-US" sz="1000" dirty="0"/>
              <a:t>CC36 CR on CID 5497						Ross Jian Yu			[1C]					</a:t>
            </a:r>
            <a:endParaRPr lang="en-GB" sz="1000" dirty="0"/>
          </a:p>
          <a:p>
            <a:pPr lvl="0">
              <a:buFont typeface="Arial" panose="020B0604020202020204" pitchFamily="34" charset="0"/>
              <a:buChar char="•"/>
            </a:pPr>
            <a:r>
              <a:rPr lang="en-GB" sz="1100" dirty="0" err="1"/>
              <a:t>AoB</a:t>
            </a:r>
            <a:r>
              <a:rPr lang="en-GB" sz="1100" dirty="0"/>
              <a:t>: </a:t>
            </a:r>
          </a:p>
          <a:p>
            <a:pPr lvl="0">
              <a:buFont typeface="Arial" panose="020B0604020202020204" pitchFamily="34" charset="0"/>
              <a:buChar char="•"/>
            </a:pPr>
            <a:r>
              <a:rPr lang="en-GB" sz="1100" dirty="0"/>
              <a:t>Adjourn</a:t>
            </a:r>
            <a:endParaRPr lang="en-US" sz="1100" dirty="0"/>
          </a:p>
          <a:p>
            <a:pPr>
              <a:buFont typeface="Arial" panose="020B0604020202020204" pitchFamily="34" charset="0"/>
              <a:buChar char="•"/>
            </a:pPr>
            <a:endParaRPr lang="en-US" sz="105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04063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March 802.11 Plenary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March IEEE 802 Wireless Plenary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in order to attend</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https://grouper.ieee.org/groups/802/11/Meetings/Meeting_Plan.html</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 </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89596</TotalTime>
  <Words>4556</Words>
  <Application>Microsoft Office PowerPoint</Application>
  <PresentationFormat>On-screen Show (4:3)</PresentationFormat>
  <Paragraphs>453</Paragraphs>
  <Slides>29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Arial</vt:lpstr>
      <vt:lpstr>Arial Black</vt:lpstr>
      <vt:lpstr>Calibri</vt:lpstr>
      <vt:lpstr>Monotype Sorts</vt:lpstr>
      <vt:lpstr>Times New Roman</vt:lpstr>
      <vt:lpstr>Wingdings</vt:lpstr>
      <vt:lpstr>Office Theme</vt:lpstr>
      <vt:lpstr>Document</vt:lpstr>
      <vt:lpstr>TGbe March 2022 Meeting Agenda</vt:lpstr>
      <vt:lpstr>IEEE 802.11 TGbe: Enhancements for Extremely High Throughput (EHT) WLAN Task Group</vt:lpstr>
      <vt:lpstr>Registration for the March 802.11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Wednesday PHY Agenda (19:00-21:00)</vt:lpstr>
      <vt:lpstr>Wednesday MAC Agenda (19:00-21:00)</vt:lpstr>
      <vt:lpstr>Thursday PHY Agenda (09:00-11:00)</vt:lpstr>
      <vt:lpstr>Thursday MAC Agenda (09:00-11:00)</vt:lpstr>
      <vt:lpstr>Thursday PHY Agenda (19:00-21:00)</vt:lpstr>
      <vt:lpstr>Thursday MAC Agenda (19:00-21:00)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2022-03-14T12:47:07Z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