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850" r:id="rId2"/>
    <p:sldId id="851" r:id="rId3"/>
    <p:sldId id="423" r:id="rId4"/>
    <p:sldId id="858" r:id="rId5"/>
    <p:sldId id="613" r:id="rId6"/>
    <p:sldId id="857" r:id="rId7"/>
    <p:sldId id="859" r:id="rId8"/>
    <p:sldId id="856" r:id="rId9"/>
    <p:sldId id="855" r:id="rId10"/>
    <p:sldId id="848" r:id="rId11"/>
    <p:sldId id="754" r:id="rId12"/>
    <p:sldId id="755" r:id="rId13"/>
    <p:sldId id="458" r:id="rId14"/>
    <p:sldId id="489" r:id="rId15"/>
    <p:sldId id="814" r:id="rId16"/>
    <p:sldId id="815" r:id="rId17"/>
    <p:sldId id="749" r:id="rId18"/>
    <p:sldId id="767" r:id="rId19"/>
    <p:sldId id="768" r:id="rId20"/>
    <p:sldId id="746" r:id="rId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858"/>
            <p14:sldId id="613"/>
            <p14:sldId id="857"/>
            <p14:sldId id="859"/>
            <p14:sldId id="856"/>
            <p14:sldId id="855"/>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1F0E151-0292-44D8-96C3-5403CFAD53A4}" v="1" dt="2022-03-11T19:22:24.62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varScale="1">
        <p:scale>
          <a:sx n="85" d="100"/>
          <a:sy n="85" d="100"/>
        </p:scale>
        <p:origin x="96" y="58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A1F0E151-0292-44D8-96C3-5403CFAD53A4}"/>
    <pc:docChg chg="custSel modSld">
      <pc:chgData name="Mike Montemurro" userId="40c20c913ca7511e" providerId="LiveId" clId="{A1F0E151-0292-44D8-96C3-5403CFAD53A4}" dt="2022-03-14T19:51:18.926" v="523" actId="20577"/>
      <pc:docMkLst>
        <pc:docMk/>
      </pc:docMkLst>
      <pc:sldChg chg="modSp mod">
        <pc:chgData name="Mike Montemurro" userId="40c20c913ca7511e" providerId="LiveId" clId="{A1F0E151-0292-44D8-96C3-5403CFAD53A4}" dt="2022-03-14T19:07:06.198" v="40" actId="20577"/>
        <pc:sldMkLst>
          <pc:docMk/>
          <pc:sldMk cId="3830619075" sldId="613"/>
        </pc:sldMkLst>
        <pc:spChg chg="mod">
          <ac:chgData name="Mike Montemurro" userId="40c20c913ca7511e" providerId="LiveId" clId="{A1F0E151-0292-44D8-96C3-5403CFAD53A4}" dt="2022-03-11T19:22:16.748" v="30" actId="20577"/>
          <ac:spMkLst>
            <pc:docMk/>
            <pc:sldMk cId="3830619075" sldId="613"/>
            <ac:spMk id="9" creationId="{646D209B-E15C-40CD-B6C9-BF023D20E53D}"/>
          </ac:spMkLst>
        </pc:spChg>
        <pc:spChg chg="mod">
          <ac:chgData name="Mike Montemurro" userId="40c20c913ca7511e" providerId="LiveId" clId="{A1F0E151-0292-44D8-96C3-5403CFAD53A4}" dt="2022-03-14T19:07:06.198" v="40" actId="20577"/>
          <ac:spMkLst>
            <pc:docMk/>
            <pc:sldMk cId="3830619075" sldId="613"/>
            <ac:spMk id="10" creationId="{CC2AB40D-EE73-4F6E-AF6C-5BB8815A67AA}"/>
          </ac:spMkLst>
        </pc:spChg>
      </pc:sldChg>
      <pc:sldChg chg="modSp mod">
        <pc:chgData name="Mike Montemurro" userId="40c20c913ca7511e" providerId="LiveId" clId="{A1F0E151-0292-44D8-96C3-5403CFAD53A4}" dt="2022-03-14T19:51:18.926" v="523" actId="20577"/>
        <pc:sldMkLst>
          <pc:docMk/>
          <pc:sldMk cId="3056178945" sldId="848"/>
        </pc:sldMkLst>
        <pc:spChg chg="mod">
          <ac:chgData name="Mike Montemurro" userId="40c20c913ca7511e" providerId="LiveId" clId="{A1F0E151-0292-44D8-96C3-5403CFAD53A4}" dt="2022-03-14T19:07:27.682" v="47" actId="20577"/>
          <ac:spMkLst>
            <pc:docMk/>
            <pc:sldMk cId="3056178945" sldId="848"/>
            <ac:spMk id="4" creationId="{2D54C6BD-C858-48E4-ADDB-E13D7A95204A}"/>
          </ac:spMkLst>
        </pc:spChg>
        <pc:spChg chg="mod">
          <ac:chgData name="Mike Montemurro" userId="40c20c913ca7511e" providerId="LiveId" clId="{A1F0E151-0292-44D8-96C3-5403CFAD53A4}" dt="2022-03-14T19:51:18.926" v="523" actId="20577"/>
          <ac:spMkLst>
            <pc:docMk/>
            <pc:sldMk cId="3056178945" sldId="848"/>
            <ac:spMk id="5" creationId="{312E63CB-7AA4-47E9-A213-073D8CADFEE1}"/>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04027"/>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802.11-22/0270r3</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March 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802world.org/plenary/" TargetMode="External"/><Relationship Id="rId2" Type="http://schemas.openxmlformats.org/officeDocument/2006/relationships/hyperlink" Target="https://cvent.me/yG5GY2"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247-01-000m-telecon-minutes-for-revme-january-31.docx" TargetMode="External"/><Relationship Id="rId2" Type="http://schemas.openxmlformats.org/officeDocument/2006/relationships/hyperlink" Target="https://mentor.ieee.org/802.11/dcn/22/11-22-0108-02-000m-telecon-minutes-for-revme-2022-jan-electronic-interim.docx" TargetMode="External"/><Relationship Id="rId1" Type="http://schemas.openxmlformats.org/officeDocument/2006/relationships/slideLayout" Target="../slideLayouts/slideLayout1.xml"/><Relationship Id="rId4" Type="http://schemas.openxmlformats.org/officeDocument/2006/relationships/hyperlink" Target="https://mentor.ieee.org/802.11/dcn/22/11-22-0266-02-000m-telecon-minutes-for-revme-february.doc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0/11-20-0177-08-0arc-liaison-to-revmd-on-ess.docx" TargetMode="External"/><Relationship Id="rId2" Type="http://schemas.openxmlformats.org/officeDocument/2006/relationships/hyperlink" Target="https://www.ieee802.org/1/files/public/docs2021/maint-parsons-802.1D_withdrawal_status-0321-v1.pdf"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March 2022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2022-03-09</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a:lnSpc>
                <a:spcPct val="80000"/>
              </a:lnSpc>
            </a:pPr>
            <a:r>
              <a:rPr lang="en-US" altLang="en-US" sz="2000" dirty="0"/>
              <a:t>Next call: Monday 21 March 2022 at 10am ET, 2hrs</a:t>
            </a:r>
          </a:p>
          <a:p>
            <a:pPr marL="0" indent="0">
              <a:lnSpc>
                <a:spcPct val="80000"/>
              </a:lnSpc>
              <a:buNone/>
            </a:pPr>
            <a:endParaRPr lang="en-US" altLang="en-US" sz="2000" dirty="0"/>
          </a:p>
          <a:p>
            <a:pPr>
              <a:lnSpc>
                <a:spcPct val="80000"/>
              </a:lnSpc>
            </a:pPr>
            <a:r>
              <a:rPr lang="en-US" altLang="en-US" sz="2000" dirty="0"/>
              <a:t>28 Mar, 4, 11, 22 April, May 2 – 10am ET, 2hrs</a:t>
            </a:r>
          </a:p>
          <a:p>
            <a:pPr>
              <a:lnSpc>
                <a:spcPct val="80000"/>
              </a:lnSpc>
            </a:pPr>
            <a:endParaRPr lang="en-US" altLang="en-US" sz="2000" dirty="0"/>
          </a:p>
          <a:p>
            <a:pPr>
              <a:lnSpc>
                <a:spcPct val="80000"/>
              </a:lnSpc>
            </a:pPr>
            <a:r>
              <a:rPr lang="en-US" altLang="en-US" sz="2000" dirty="0" err="1"/>
              <a:t>TGme</a:t>
            </a:r>
            <a:r>
              <a:rPr lang="en-US" altLang="en-US" sz="2000" dirty="0"/>
              <a:t> </a:t>
            </a:r>
            <a:r>
              <a:rPr lang="en-US" altLang="en-US" sz="2000" dirty="0" err="1"/>
              <a:t>adhoc</a:t>
            </a:r>
            <a:r>
              <a:rPr lang="en-US" altLang="en-US" sz="2000" dirty="0"/>
              <a:t>: is 26-28 April in </a:t>
            </a:r>
            <a:r>
              <a:rPr lang="en-US" altLang="en-US" sz="2000"/>
              <a:t>New York, NY</a:t>
            </a:r>
            <a:endParaRPr lang="en-US" altLang="en-US" sz="2000" dirty="0"/>
          </a:p>
          <a:p>
            <a:pPr marL="0" indent="0">
              <a:lnSpc>
                <a:spcPct val="80000"/>
              </a:lnSpc>
              <a:buNone/>
            </a:pPr>
            <a:endParaRPr lang="en-US" altLang="en-US" sz="2000" dirty="0"/>
          </a:p>
          <a:p>
            <a:pPr>
              <a:lnSpc>
                <a:spcPct val="80000"/>
              </a:lnSpc>
            </a:pPr>
            <a:r>
              <a:rPr lang="en-US" altLang="en-US" sz="2000" dirty="0"/>
              <a:t>For the May Plenary: 5 sessions</a:t>
            </a:r>
          </a:p>
          <a:p>
            <a:pPr marL="0" indent="0">
              <a:lnSpc>
                <a:spcPct val="80000"/>
              </a:lnSpc>
              <a:buNone/>
            </a:pPr>
            <a:endParaRPr lang="en-US" altLang="en-US" sz="2000" dirty="0"/>
          </a:p>
          <a:p>
            <a:pPr marL="0" indent="0">
              <a:buNone/>
            </a:pPr>
            <a:r>
              <a:rPr lang="en-US" altLang="en-US" sz="2000" dirty="0"/>
              <a:t>Submission required documents: By the start of the May meeting, I would request that all assignees of submission required CIDs publish the list the CIDs and the document number of the submission containing their resolution on the </a:t>
            </a:r>
            <a:r>
              <a:rPr lang="en-US" altLang="en-US" sz="2000" dirty="0" err="1"/>
              <a:t>TGm</a:t>
            </a:r>
            <a:r>
              <a:rPr lang="en-US" altLang="en-US" sz="2000" dirty="0"/>
              <a:t> reflector.</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 – Meeting plan until May</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11</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12</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13</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14</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18</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19</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March 2022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20</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11-20</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0132C6D-8479-4142-B103-4D5169917FBD}"/>
              </a:ext>
            </a:extLst>
          </p:cNvPr>
          <p:cNvSpPr>
            <a:spLocks noGrp="1"/>
          </p:cNvSpPr>
          <p:nvPr>
            <p:ph type="title"/>
          </p:nvPr>
        </p:nvSpPr>
        <p:spPr/>
        <p:txBody>
          <a:bodyPr/>
          <a:lstStyle/>
          <a:p>
            <a:r>
              <a:rPr lang="en-US" dirty="0"/>
              <a:t>Registration for the March 802.11 plenary session</a:t>
            </a:r>
            <a:endParaRPr lang="en-CA" b="0" dirty="0"/>
          </a:p>
        </p:txBody>
      </p:sp>
      <p:sp>
        <p:nvSpPr>
          <p:cNvPr id="5" name="Content Placeholder 4">
            <a:extLst>
              <a:ext uri="{FF2B5EF4-FFF2-40B4-BE49-F238E27FC236}">
                <a16:creationId xmlns:a16="http://schemas.microsoft.com/office/drawing/2014/main" id="{CDBD87D4-BD90-4A7E-A129-BCF7400E3DBF}"/>
              </a:ext>
            </a:extLst>
          </p:cNvPr>
          <p:cNvSpPr>
            <a:spLocks noGrp="1"/>
          </p:cNvSpPr>
          <p:nvPr>
            <p:ph idx="1"/>
          </p:nvPr>
        </p:nvSpPr>
        <p:spPr/>
        <p:txBody>
          <a:bodyPr/>
          <a:lstStyle/>
          <a:p>
            <a:pPr>
              <a:buFont typeface="Arial" panose="020B0604020202020204" pitchFamily="34" charset="0"/>
              <a:buChar char="•"/>
            </a:pPr>
            <a:r>
              <a:rPr lang="en-US" dirty="0"/>
              <a:t>This meeting is part of the March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
        <p:nvSpPr>
          <p:cNvPr id="2" name="Footer Placeholder 1">
            <a:extLst>
              <a:ext uri="{FF2B5EF4-FFF2-40B4-BE49-F238E27FC236}">
                <a16:creationId xmlns:a16="http://schemas.microsoft.com/office/drawing/2014/main" id="{7A5BE313-1287-448C-A52D-B749FE92E552}"/>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3585371D-EE47-4EA8-BD3D-E27C1A68BB90}"/>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4</a:t>
            </a:fld>
            <a:endParaRPr lang="en-US" altLang="en-US"/>
          </a:p>
        </p:txBody>
      </p:sp>
    </p:spTree>
    <p:extLst>
      <p:ext uri="{BB962C8B-B14F-4D97-AF65-F5344CB8AC3E}">
        <p14:creationId xmlns:p14="http://schemas.microsoft.com/office/powerpoint/2010/main" val="2162998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066798" y="1143000"/>
            <a:ext cx="5181602"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Mar 8, 4pm ET</a:t>
            </a:r>
          </a:p>
          <a:p>
            <a:pPr lvl="1"/>
            <a:r>
              <a:rPr lang="en-US" altLang="en-US" sz="1100" dirty="0"/>
              <a:t>Chair’s Welcome, Policy &amp; patent reminder</a:t>
            </a:r>
          </a:p>
          <a:p>
            <a:pPr lvl="1"/>
            <a:r>
              <a:rPr lang="en-US" altLang="en-US" sz="1100" dirty="0"/>
              <a:t>Approve agenda</a:t>
            </a:r>
          </a:p>
          <a:p>
            <a:pPr lvl="1"/>
            <a:r>
              <a:rPr lang="en-GB" sz="1100" dirty="0"/>
              <a:t>Editor Report</a:t>
            </a:r>
          </a:p>
          <a:p>
            <a:pPr lvl="1"/>
            <a:r>
              <a:rPr lang="en-GB" sz="1100" dirty="0"/>
              <a:t>Motions </a:t>
            </a:r>
          </a:p>
          <a:p>
            <a:pPr lvl="2"/>
            <a:r>
              <a:rPr lang="en-GB" sz="1100" dirty="0"/>
              <a:t>Telecon and January plenary minutes (Slide 7)</a:t>
            </a:r>
          </a:p>
          <a:p>
            <a:pPr lvl="1"/>
            <a:r>
              <a:rPr lang="en-GB" sz="1100" dirty="0"/>
              <a:t>Comment Resolution</a:t>
            </a:r>
          </a:p>
          <a:p>
            <a:pPr lvl="2"/>
            <a:r>
              <a:rPr lang="pt-BR" sz="1100" dirty="0"/>
              <a:t>CID 1276 – 11-22/253 – Halasz (Morse Micro)</a:t>
            </a:r>
          </a:p>
          <a:p>
            <a:pPr lvl="2"/>
            <a:r>
              <a:rPr lang="pt-BR" sz="1100" dirty="0"/>
              <a:t>CID 1428 – 11-22/359 – Halasz (Morse Micro)</a:t>
            </a:r>
          </a:p>
          <a:p>
            <a:pPr lvl="2"/>
            <a:r>
              <a:rPr lang="pt-BR" sz="1100" dirty="0"/>
              <a:t>CID 1678 – Rison (Samsung)</a:t>
            </a:r>
          </a:p>
          <a:p>
            <a:pPr lvl="2"/>
            <a:r>
              <a:rPr lang="en-US" sz="1100" dirty="0"/>
              <a:t>CID 1090 – 11-22/0404</a:t>
            </a:r>
            <a:r>
              <a:rPr lang="en-CA" sz="1100" dirty="0"/>
              <a:t> – Qi (Intel)</a:t>
            </a:r>
          </a:p>
          <a:p>
            <a:pPr lvl="2"/>
            <a:r>
              <a:rPr lang="it-IT" sz="1100" dirty="0"/>
              <a:t>ED1 CIDs – 11-22/0073 – Qi (Intel)</a:t>
            </a:r>
            <a:endParaRPr lang="pt-BR" sz="1100" dirty="0"/>
          </a:p>
          <a:p>
            <a:pPr lvl="1"/>
            <a:r>
              <a:rPr lang="en-US" altLang="en-US" sz="1100" dirty="0"/>
              <a:t>Recess</a:t>
            </a:r>
          </a:p>
          <a:p>
            <a:pPr lvl="2"/>
            <a:endParaRPr lang="en-GB"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934200" y="4782694"/>
            <a:ext cx="4876799"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Mar 14, 4pm ET</a:t>
            </a:r>
          </a:p>
          <a:p>
            <a:pPr lvl="1"/>
            <a:r>
              <a:rPr lang="en-CA" altLang="en-US" sz="1100" dirty="0"/>
              <a:t>Motions </a:t>
            </a:r>
          </a:p>
          <a:p>
            <a:pPr lvl="2"/>
            <a:r>
              <a:rPr lang="en-CA" altLang="en-US" sz="1100" dirty="0"/>
              <a:t>11-22/0059r7 – slides 16-21</a:t>
            </a:r>
          </a:p>
          <a:p>
            <a:pPr lvl="1"/>
            <a:r>
              <a:rPr lang="en-CA" altLang="en-US" sz="1100" dirty="0"/>
              <a:t>Comment Resolution</a:t>
            </a:r>
            <a:endParaRPr lang="en-CA" sz="1100" dirty="0"/>
          </a:p>
          <a:p>
            <a:pPr lvl="2"/>
            <a:r>
              <a:rPr lang="en-CA" sz="1100" dirty="0"/>
              <a:t>11-22/398 – Qi (Intel)</a:t>
            </a:r>
          </a:p>
          <a:p>
            <a:pPr lvl="2"/>
            <a:r>
              <a:rPr lang="en-CA" sz="1100" dirty="0"/>
              <a:t>PHY CIDs – Rison (Samsung)</a:t>
            </a:r>
          </a:p>
          <a:p>
            <a:pPr lvl="1"/>
            <a:r>
              <a:rPr lang="en-CA" altLang="en-US" sz="1100" dirty="0"/>
              <a:t>Timeline, Teleconferences, </a:t>
            </a:r>
            <a:r>
              <a:rPr lang="en-CA" altLang="en-US" sz="1100" dirty="0" err="1"/>
              <a:t>Adhoc</a:t>
            </a:r>
            <a:r>
              <a:rPr lang="en-CA" altLang="en-US" sz="1100" dirty="0"/>
              <a:t>, Plan for May</a:t>
            </a:r>
          </a:p>
          <a:p>
            <a:pPr lvl="1"/>
            <a:r>
              <a:rPr lang="en-CA" altLang="en-US" sz="1100" dirty="0" err="1"/>
              <a:t>AoB</a:t>
            </a:r>
            <a:endParaRPr lang="en-CA" altLang="en-US" sz="11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066798" y="4052094"/>
            <a:ext cx="50292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Mar 9, 4pm ET</a:t>
            </a:r>
          </a:p>
          <a:p>
            <a:pPr lvl="1"/>
            <a:r>
              <a:rPr lang="en-CA" altLang="en-US" sz="1100" dirty="0"/>
              <a:t>Comment Resolution</a:t>
            </a:r>
          </a:p>
          <a:p>
            <a:pPr lvl="2"/>
            <a:r>
              <a:rPr lang="en-CA" sz="1100" dirty="0"/>
              <a:t>CID 1088 – 11-22/0386 – Qi (Intel) </a:t>
            </a:r>
          </a:p>
          <a:p>
            <a:pPr lvl="2"/>
            <a:r>
              <a:rPr lang="en-CA" sz="1100" dirty="0"/>
              <a:t>CID 1084 – Document 11-22/305r0 – Harkins (HPE) - Mar 9</a:t>
            </a:r>
          </a:p>
          <a:p>
            <a:pPr lvl="2"/>
            <a:r>
              <a:rPr lang="en-CA" sz="1100" dirty="0"/>
              <a:t>PMK for SAE – 11-22/399 – Huang (Intel) – Mar 9</a:t>
            </a:r>
          </a:p>
          <a:p>
            <a:pPr lvl="2"/>
            <a:r>
              <a:rPr lang="en-CA" sz="1100" dirty="0"/>
              <a:t>SEC CIDs – Montemurro (Huawei)</a:t>
            </a:r>
          </a:p>
          <a:p>
            <a:pPr lvl="1"/>
            <a:r>
              <a:rPr lang="en-CA" altLang="en-US" sz="1100" dirty="0"/>
              <a:t>Recess</a:t>
            </a:r>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6858000" y="1227534"/>
            <a:ext cx="5029201"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Mar 10, 4pm ET</a:t>
            </a:r>
          </a:p>
          <a:p>
            <a:pPr lvl="1"/>
            <a:r>
              <a:rPr lang="en-CA" altLang="en-US" sz="1100" dirty="0"/>
              <a:t>Comment Resolution</a:t>
            </a:r>
            <a:endParaRPr lang="pt-BR" sz="1100" dirty="0"/>
          </a:p>
          <a:p>
            <a:pPr lvl="2"/>
            <a:r>
              <a:rPr lang="pt-BR" sz="1100" dirty="0"/>
              <a:t>11-22/329 – Kneckt (Apple)</a:t>
            </a:r>
          </a:p>
          <a:p>
            <a:pPr lvl="2"/>
            <a:r>
              <a:rPr lang="nl-NL" sz="1100" dirty="0"/>
              <a:t>CID 1218 – Coffey (Realtek)</a:t>
            </a:r>
          </a:p>
          <a:p>
            <a:pPr lvl="2"/>
            <a:r>
              <a:rPr lang="it-IT" sz="1100" dirty="0"/>
              <a:t>11-22/436 – Kim (Qualcomm)</a:t>
            </a:r>
          </a:p>
          <a:p>
            <a:pPr lvl="2"/>
            <a:r>
              <a:rPr lang="it-IT" sz="1100" dirty="0"/>
              <a:t>GEN CIDs – Rosdahl (Qualcomm)</a:t>
            </a:r>
          </a:p>
          <a:p>
            <a:pPr lvl="2"/>
            <a:r>
              <a:rPr lang="pt-BR" sz="1100" dirty="0"/>
              <a:t>CID 2323 – 11-22/0350 – Myles (Cisco)</a:t>
            </a:r>
          </a:p>
          <a:p>
            <a:pPr lvl="1"/>
            <a:r>
              <a:rPr lang="en-CA" altLang="en-US" sz="1100" dirty="0"/>
              <a:t>Recess</a:t>
            </a:r>
          </a:p>
        </p:txBody>
      </p:sp>
      <p:sp>
        <p:nvSpPr>
          <p:cNvPr id="9" name="Rectangle 19">
            <a:extLst>
              <a:ext uri="{FF2B5EF4-FFF2-40B4-BE49-F238E27FC236}">
                <a16:creationId xmlns:a16="http://schemas.microsoft.com/office/drawing/2014/main" id="{646D209B-E15C-40CD-B6C9-BF023D20E53D}"/>
              </a:ext>
            </a:extLst>
          </p:cNvPr>
          <p:cNvSpPr>
            <a:spLocks noChangeArrowheads="1"/>
          </p:cNvSpPr>
          <p:nvPr/>
        </p:nvSpPr>
        <p:spPr bwMode="auto">
          <a:xfrm>
            <a:off x="6858000" y="2895600"/>
            <a:ext cx="51816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Friday Mar 11, 1:30pm ET</a:t>
            </a:r>
          </a:p>
          <a:p>
            <a:pPr lvl="1"/>
            <a:r>
              <a:rPr lang="en-CA" altLang="en-US" sz="1100" dirty="0"/>
              <a:t>Comment Resolution</a:t>
            </a:r>
          </a:p>
          <a:p>
            <a:pPr lvl="2"/>
            <a:r>
              <a:rPr lang="en-CA" altLang="en-US" sz="1100" dirty="0"/>
              <a:t>CID 2311 - Withdrawal</a:t>
            </a:r>
          </a:p>
          <a:p>
            <a:pPr lvl="2"/>
            <a:r>
              <a:rPr lang="en-CA" altLang="en-US" sz="1100" dirty="0"/>
              <a:t>CIDs 1497, 1498, 1499. and 1557 – 11-22/365 – McCann (Huawei)</a:t>
            </a:r>
          </a:p>
          <a:p>
            <a:pPr lvl="2"/>
            <a:r>
              <a:rPr lang="en-CA" altLang="en-US" sz="1100" dirty="0"/>
              <a:t>CID 2273 – 11-22/455 –  Chen (Intel) </a:t>
            </a:r>
          </a:p>
          <a:p>
            <a:pPr lvl="2"/>
            <a:r>
              <a:rPr lang="en-CA" altLang="en-US" sz="1100" dirty="0"/>
              <a:t>ED2 CIDs – 11-22/0218 – Au (Huawei)</a:t>
            </a:r>
          </a:p>
          <a:p>
            <a:pPr lvl="2"/>
            <a:r>
              <a:rPr lang="en-CA" sz="1100" dirty="0"/>
              <a:t>CID 2297 – Rison (Samsung) – 5 min</a:t>
            </a:r>
            <a:endParaRPr lang="en-CA" altLang="en-US" sz="1100" dirty="0"/>
          </a:p>
          <a:p>
            <a:pPr lvl="2"/>
            <a:r>
              <a:rPr lang="it-IT" sz="1100" dirty="0"/>
              <a:t>ED1 CIDs – 11-22/0073 – Qi (Intel)</a:t>
            </a:r>
            <a:endParaRPr lang="en-CA" altLang="en-US" sz="1100" dirty="0"/>
          </a:p>
          <a:p>
            <a:pPr lvl="1"/>
            <a:r>
              <a:rPr lang="en-CA" altLang="en-US" sz="1100" dirty="0"/>
              <a:t>Recess</a:t>
            </a:r>
          </a:p>
        </p:txBody>
      </p:sp>
    </p:spTree>
    <p:extLst>
      <p:ext uri="{BB962C8B-B14F-4D97-AF65-F5344CB8AC3E}">
        <p14:creationId xmlns:p14="http://schemas.microsoft.com/office/powerpoint/2010/main" val="383061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January interim: </a:t>
            </a:r>
            <a:r>
              <a:rPr lang="en-US" altLang="en-US" sz="1800" dirty="0">
                <a:hlinkClick r:id="rId2"/>
              </a:rPr>
              <a:t>https://mentor.ieee.org/802.11/dcn/22/11-22-0108-02-000m-telecon-minutes-for-revme-2022-jan-electronic-interim.docx</a:t>
            </a:r>
            <a:r>
              <a:rPr lang="en-US" altLang="en-US" sz="1800" dirty="0"/>
              <a:t> </a:t>
            </a:r>
          </a:p>
          <a:p>
            <a:pPr>
              <a:lnSpc>
                <a:spcPct val="80000"/>
              </a:lnSpc>
            </a:pPr>
            <a:r>
              <a:rPr lang="en-US" altLang="en-US" sz="1800" dirty="0"/>
              <a:t>January 31 teleconference: </a:t>
            </a:r>
            <a:r>
              <a:rPr lang="en-US" altLang="en-US" sz="1800" dirty="0">
                <a:hlinkClick r:id="rId3"/>
              </a:rPr>
              <a:t>https://mentor.ieee.org/802.11/dcn/22/11-22-0247-01-000m-telecon-minutes-for-revme-january-31.docx</a:t>
            </a:r>
            <a:r>
              <a:rPr lang="en-US" altLang="en-US" sz="1800" dirty="0"/>
              <a:t> </a:t>
            </a:r>
          </a:p>
          <a:p>
            <a:pPr>
              <a:lnSpc>
                <a:spcPct val="80000"/>
              </a:lnSpc>
            </a:pPr>
            <a:r>
              <a:rPr lang="en-US" altLang="en-US" sz="1800" dirty="0"/>
              <a:t>February teleconferences: </a:t>
            </a:r>
            <a:r>
              <a:rPr lang="en-US" altLang="en-US" sz="1800" dirty="0">
                <a:hlinkClick r:id="rId4"/>
              </a:rPr>
              <a:t>https://mentor.ieee.org/802.11/dcn/22/11-22-0266-03-000m-telecon-minutes-for-revme-february.docx</a:t>
            </a:r>
            <a:r>
              <a:rPr lang="en-US" altLang="en-US" sz="1800" dirty="0"/>
              <a:t> </a:t>
            </a:r>
          </a:p>
          <a:p>
            <a:pPr marL="0" indent="0">
              <a:lnSpc>
                <a:spcPct val="80000"/>
              </a:lnSpc>
              <a:buNone/>
            </a:pPr>
            <a:r>
              <a:rPr lang="en-US" altLang="en-US" sz="1800" dirty="0"/>
              <a:t>  </a:t>
            </a:r>
            <a:endParaRPr lang="en-US" sz="1800" dirty="0"/>
          </a:p>
          <a:p>
            <a:pPr marL="0" indent="0">
              <a:lnSpc>
                <a:spcPct val="80000"/>
              </a:lnSpc>
              <a:buNone/>
            </a:pPr>
            <a:r>
              <a:rPr lang="en-CA" dirty="0"/>
              <a:t>Moved: Jon </a:t>
            </a:r>
            <a:r>
              <a:rPr lang="en-CA" dirty="0" err="1"/>
              <a:t>Rosdahl</a:t>
            </a:r>
            <a:endParaRPr lang="en-CA" dirty="0"/>
          </a:p>
          <a:p>
            <a:pPr marL="0" indent="0">
              <a:buNone/>
            </a:pPr>
            <a:r>
              <a:rPr lang="en-CA" dirty="0"/>
              <a:t>Seconded: Mark Hamilton</a:t>
            </a:r>
          </a:p>
          <a:p>
            <a:pPr marL="0" indent="0">
              <a:buNone/>
            </a:pPr>
            <a:r>
              <a:rPr lang="en-CA" dirty="0"/>
              <a:t>Results: Unanimous. Passes.</a:t>
            </a:r>
            <a:endParaRPr lang="en-US" altLang="en-US"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6</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FF0000"/>
                </a:solidFill>
              </a:rPr>
              <a:t>Jul 2022 – D2.0 Recirculation LB </a:t>
            </a:r>
          </a:p>
          <a:p>
            <a:pPr>
              <a:lnSpc>
                <a:spcPct val="80000"/>
              </a:lnSpc>
            </a:pPr>
            <a:r>
              <a:rPr lang="en-US" altLang="en-US" sz="2000" dirty="0">
                <a:solidFill>
                  <a:srgbClr val="00B0F0"/>
                </a:solidFill>
              </a:rPr>
              <a:t>Mar 2023 – D3.0 Recirculation LB (11az + other amendments &lt;11bc, 11bd, 11bb&gt; ) </a:t>
            </a:r>
          </a:p>
          <a:p>
            <a:pPr>
              <a:lnSpc>
                <a:spcPct val="80000"/>
              </a:lnSpc>
            </a:pPr>
            <a:r>
              <a:rPr lang="en-US" altLang="en-US" sz="2000" dirty="0">
                <a:solidFill>
                  <a:srgbClr val="00B0F0"/>
                </a:solidFill>
              </a:rPr>
              <a:t>Sep 2023 – D4.0 Recirculation (&lt;other amendments – if Jul&gt;)</a:t>
            </a:r>
          </a:p>
          <a:p>
            <a:pPr>
              <a:lnSpc>
                <a:spcPct val="80000"/>
              </a:lnSpc>
            </a:pPr>
            <a:r>
              <a:rPr lang="en-US" altLang="en-US" sz="2000" dirty="0">
                <a:solidFill>
                  <a:srgbClr val="00B0F0"/>
                </a:solidFill>
              </a:rPr>
              <a:t>Nov 2023 – D5.0 Initial SA Ballot </a:t>
            </a:r>
          </a:p>
          <a:p>
            <a:pPr>
              <a:lnSpc>
                <a:spcPct val="80000"/>
              </a:lnSpc>
            </a:pPr>
            <a:r>
              <a:rPr lang="en-US" altLang="en-US" sz="2000" dirty="0">
                <a:solidFill>
                  <a:srgbClr val="00B0F0"/>
                </a:solidFill>
              </a:rPr>
              <a:t>Mar 2024 – D6.0 Recirculation SA Ballot  </a:t>
            </a:r>
          </a:p>
          <a:p>
            <a:pPr>
              <a:lnSpc>
                <a:spcPct val="80000"/>
              </a:lnSpc>
            </a:pPr>
            <a:r>
              <a:rPr lang="en-US" altLang="en-US" sz="2000" dirty="0">
                <a:solidFill>
                  <a:srgbClr val="00B0F0"/>
                </a:solidFill>
              </a:rPr>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0702859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a:lnSpc>
                <a:spcPct val="80000"/>
              </a:lnSpc>
            </a:pPr>
            <a:r>
              <a:rPr lang="en-US" altLang="en-US" sz="1800" dirty="0"/>
              <a:t>Deprecation of 802.1D - Osama</a:t>
            </a:r>
          </a:p>
          <a:p>
            <a:pPr lvl="1">
              <a:lnSpc>
                <a:spcPct val="80000"/>
              </a:lnSpc>
            </a:pPr>
            <a:r>
              <a:rPr lang="en-US" altLang="en-US" sz="1400" dirty="0">
                <a:hlinkClick r:id="rId2"/>
              </a:rPr>
              <a:t>https://www.ieee802.org/1/files/public/docs2021/maint-parsons-802.1D_withdrawal_status-0321-v1.pdf</a:t>
            </a:r>
            <a:r>
              <a:rPr lang="en-US" altLang="en-US" sz="1400" dirty="0"/>
              <a:t>  </a:t>
            </a:r>
          </a:p>
          <a:p>
            <a:pPr>
              <a:lnSpc>
                <a:spcPct val="80000"/>
              </a:lnSpc>
            </a:pPr>
            <a:r>
              <a:rPr lang="en-US" altLang="en-US" sz="1800" dirty="0"/>
              <a:t>ESS and HESSID – Arch contribution – Mark Hamilton</a:t>
            </a:r>
          </a:p>
          <a:p>
            <a:pPr lvl="1">
              <a:lnSpc>
                <a:spcPct val="80000"/>
              </a:lnSpc>
            </a:pPr>
            <a:r>
              <a:rPr lang="en-US" altLang="en-US" sz="1400" dirty="0">
                <a:hlinkClick r:id="rId3"/>
              </a:rPr>
              <a:t>https://mentor.ieee.org/802.11/dcn/20/11-20-0177-08-0arc-liaison-to-revmd-on-ess.docx</a:t>
            </a:r>
            <a:r>
              <a:rPr lang="en-US" altLang="en-US" sz="1400" dirty="0"/>
              <a:t> </a:t>
            </a:r>
          </a:p>
          <a:p>
            <a:pPr>
              <a:lnSpc>
                <a:spcPct val="80000"/>
              </a:lnSpc>
            </a:pPr>
            <a:r>
              <a:rPr lang="en-US" altLang="en-US" sz="1800" dirty="0"/>
              <a:t>QoS re-work – Osama (re-submit comments)</a:t>
            </a:r>
          </a:p>
          <a:p>
            <a:pPr>
              <a:lnSpc>
                <a:spcPct val="80000"/>
              </a:lnSpc>
            </a:pPr>
            <a:r>
              <a:rPr lang="en-US" altLang="en-US" sz="1800" dirty="0"/>
              <a:t>Annex G removal proposal – Graham (</a:t>
            </a:r>
            <a:r>
              <a:rPr lang="en-US" altLang="en-US" sz="1800" dirty="0" err="1"/>
              <a:t>Menzo</a:t>
            </a:r>
            <a:r>
              <a:rPr lang="en-US" altLang="en-US" sz="1800" dirty="0"/>
              <a:t> will help)</a:t>
            </a:r>
          </a:p>
          <a:p>
            <a:pPr>
              <a:lnSpc>
                <a:spcPct val="80000"/>
              </a:lnSpc>
            </a:pPr>
            <a:r>
              <a:rPr lang="en-US" altLang="en-US" sz="1800" dirty="0"/>
              <a:t>Peer to peer/Direct – Emily Qi</a:t>
            </a:r>
          </a:p>
          <a:p>
            <a:pPr>
              <a:lnSpc>
                <a:spcPct val="80000"/>
              </a:lnSpc>
            </a:pPr>
            <a:r>
              <a:rPr lang="en-US" altLang="en-US" sz="1800" dirty="0"/>
              <a:t>What is a “QoS Data Frame”? – Mark Rison </a:t>
            </a:r>
          </a:p>
          <a:p>
            <a:pPr lvl="1">
              <a:lnSpc>
                <a:spcPct val="80000"/>
              </a:lnSpc>
            </a:pPr>
            <a:r>
              <a:rPr lang="en-US" altLang="en-US" sz="1400" dirty="0"/>
              <a:t>Doc 11-20/0435 for CID 4259</a:t>
            </a:r>
          </a:p>
          <a:p>
            <a:pPr>
              <a:lnSpc>
                <a:spcPct val="80000"/>
              </a:lnSpc>
            </a:pPr>
            <a:r>
              <a:rPr lang="en-US" altLang="en-US" sz="1800" dirty="0"/>
              <a:t>What does “a beacon interval” mean? – Mark Rison </a:t>
            </a:r>
          </a:p>
          <a:p>
            <a:pPr lvl="1">
              <a:lnSpc>
                <a:spcPct val="80000"/>
              </a:lnSpc>
            </a:pPr>
            <a:r>
              <a:rPr lang="en-US" altLang="en-US" sz="1400" dirty="0"/>
              <a:t>11-19/0856 under CID 2316</a:t>
            </a:r>
          </a:p>
          <a:p>
            <a:pPr>
              <a:lnSpc>
                <a:spcPct val="80000"/>
              </a:lnSpc>
            </a:pPr>
            <a:r>
              <a:rPr lang="en-US" altLang="en-US" sz="1800" dirty="0" err="1"/>
              <a:t>EAPol</a:t>
            </a:r>
            <a:r>
              <a:rPr lang="en-US" altLang="en-US" sz="1800" dirty="0"/>
              <a:t>-Key Notation – Mike Montemurro</a:t>
            </a:r>
          </a:p>
          <a:p>
            <a:pPr>
              <a:lnSpc>
                <a:spcPct val="80000"/>
              </a:lnSpc>
            </a:pPr>
            <a:r>
              <a:rPr lang="en-US" altLang="en-US" sz="1800" dirty="0"/>
              <a:t>Data Rate limiting feature – Mark Hamilton</a:t>
            </a:r>
          </a:p>
          <a:p>
            <a:pPr>
              <a:lnSpc>
                <a:spcPct val="80000"/>
              </a:lnSpc>
            </a:pPr>
            <a:r>
              <a:rPr lang="en-US" altLang="en-US" sz="1800" dirty="0"/>
              <a:t>Use of passive requirement in the specification – Joe Levy</a:t>
            </a:r>
          </a:p>
          <a:p>
            <a:pPr>
              <a:lnSpc>
                <a:spcPct val="80000"/>
              </a:lnSpc>
            </a:pPr>
            <a:r>
              <a:rPr lang="en-US" altLang="en-US" sz="1800" dirty="0"/>
              <a:t>IEEE 802.11ax problem discovered in </a:t>
            </a:r>
            <a:r>
              <a:rPr lang="en-US" altLang="en-US" sz="1800" dirty="0" err="1"/>
              <a:t>TGbe</a:t>
            </a:r>
            <a:r>
              <a:rPr lang="en-US" altLang="en-US" sz="1800" dirty="0"/>
              <a:t> and explained in doc 11-21/269</a:t>
            </a:r>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Issues</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22811104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7 of &lt;this&gt; document as the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228921450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108568</TotalTime>
  <Words>2520</Words>
  <Application>Microsoft Office PowerPoint</Application>
  <PresentationFormat>Widescreen</PresentationFormat>
  <Paragraphs>272</Paragraphs>
  <Slides>20</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802-11-Submission</vt:lpstr>
      <vt:lpstr>Document</vt:lpstr>
      <vt:lpstr>PowerPoint Presentation</vt:lpstr>
      <vt:lpstr>Abstract</vt:lpstr>
      <vt:lpstr>Chair’s welcome and Patent Reminder</vt:lpstr>
      <vt:lpstr>Registration for the March 802.11 plenary session</vt:lpstr>
      <vt:lpstr>REVme Agenda</vt:lpstr>
      <vt:lpstr>REVme minutes approval</vt:lpstr>
      <vt:lpstr>TGme Timeline</vt:lpstr>
      <vt:lpstr>REVme Issues</vt:lpstr>
      <vt:lpstr>Motion to Approve REVme Timeline </vt:lpstr>
      <vt:lpstr>Teleconference – Meeting plan until May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11-21/0270</dc:title>
  <dc:subject>Task Group AY November 2015 Meeting Agenda</dc:subject>
  <dc:creator>"mmontemurro@blackberry.com" &lt;mmontemurro@blackberry.com&gt;</dc:creator>
  <cp:keywords>March 2022</cp:keywords>
  <dc:description/>
  <cp:lastModifiedBy>Mike Montemurro</cp:lastModifiedBy>
  <cp:revision>4604</cp:revision>
  <cp:lastPrinted>2014-11-04T15:04:57Z</cp:lastPrinted>
  <dcterms:created xsi:type="dcterms:W3CDTF">2007-04-17T18:10:23Z</dcterms:created>
  <dcterms:modified xsi:type="dcterms:W3CDTF">2022-03-14T19:51:19Z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