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850" r:id="rId2"/>
    <p:sldId id="851" r:id="rId3"/>
    <p:sldId id="423" r:id="rId4"/>
    <p:sldId id="858" r:id="rId5"/>
    <p:sldId id="613" r:id="rId6"/>
    <p:sldId id="857" r:id="rId7"/>
    <p:sldId id="859" r:id="rId8"/>
    <p:sldId id="856" r:id="rId9"/>
    <p:sldId id="855" r:id="rId10"/>
    <p:sldId id="848" r:id="rId11"/>
    <p:sldId id="754" r:id="rId12"/>
    <p:sldId id="755" r:id="rId13"/>
    <p:sldId id="458" r:id="rId14"/>
    <p:sldId id="489" r:id="rId15"/>
    <p:sldId id="814" r:id="rId16"/>
    <p:sldId id="815" r:id="rId17"/>
    <p:sldId id="749" r:id="rId18"/>
    <p:sldId id="767" r:id="rId19"/>
    <p:sldId id="768" r:id="rId20"/>
    <p:sldId id="746" r:id="rId2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423"/>
            <p14:sldId id="858"/>
            <p14:sldId id="613"/>
            <p14:sldId id="857"/>
            <p14:sldId id="859"/>
            <p14:sldId id="856"/>
            <p14:sldId id="855"/>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4CFB4F0-4AD9-4CEC-ADC5-DAA5FB8ABDB5}" v="22" dt="2022-03-07T14:34:28.98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varScale="1">
        <p:scale>
          <a:sx n="85" d="100"/>
          <a:sy n="85" d="100"/>
        </p:scale>
        <p:origin x="96" y="94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84CFB4F0-4AD9-4CEC-ADC5-DAA5FB8ABDB5}"/>
    <pc:docChg chg="modSld modMainMaster">
      <pc:chgData name="Mike Montemurro" userId="40c20c913ca7511e" providerId="LiveId" clId="{84CFB4F0-4AD9-4CEC-ADC5-DAA5FB8ABDB5}" dt="2022-03-07T14:34:41.675" v="37" actId="20577"/>
      <pc:docMkLst>
        <pc:docMk/>
      </pc:docMkLst>
      <pc:sldChg chg="modSp mod">
        <pc:chgData name="Mike Montemurro" userId="40c20c913ca7511e" providerId="LiveId" clId="{84CFB4F0-4AD9-4CEC-ADC5-DAA5FB8ABDB5}" dt="2022-03-07T14:27:36.171" v="31" actId="1036"/>
        <pc:sldMkLst>
          <pc:docMk/>
          <pc:sldMk cId="3830619075" sldId="613"/>
        </pc:sldMkLst>
        <pc:spChg chg="mod">
          <ac:chgData name="Mike Montemurro" userId="40c20c913ca7511e" providerId="LiveId" clId="{84CFB4F0-4AD9-4CEC-ADC5-DAA5FB8ABDB5}" dt="2022-03-07T14:27:31.999" v="30" actId="1036"/>
          <ac:spMkLst>
            <pc:docMk/>
            <pc:sldMk cId="3830619075" sldId="613"/>
            <ac:spMk id="7" creationId="{12EA73ED-8534-496E-953B-F9D898315292}"/>
          </ac:spMkLst>
        </pc:spChg>
        <pc:spChg chg="mod">
          <ac:chgData name="Mike Montemurro" userId="40c20c913ca7511e" providerId="LiveId" clId="{84CFB4F0-4AD9-4CEC-ADC5-DAA5FB8ABDB5}" dt="2022-03-07T14:26:30.469" v="9"/>
          <ac:spMkLst>
            <pc:docMk/>
            <pc:sldMk cId="3830619075" sldId="613"/>
            <ac:spMk id="8" creationId="{4CD249A7-B25B-4413-A490-DA16C7C17DEA}"/>
          </ac:spMkLst>
        </pc:spChg>
        <pc:spChg chg="mod">
          <ac:chgData name="Mike Montemurro" userId="40c20c913ca7511e" providerId="LiveId" clId="{84CFB4F0-4AD9-4CEC-ADC5-DAA5FB8ABDB5}" dt="2022-03-07T14:27:36.171" v="31" actId="1036"/>
          <ac:spMkLst>
            <pc:docMk/>
            <pc:sldMk cId="3830619075" sldId="613"/>
            <ac:spMk id="9" creationId="{646D209B-E15C-40CD-B6C9-BF023D20E53D}"/>
          </ac:spMkLst>
        </pc:spChg>
        <pc:spChg chg="mod">
          <ac:chgData name="Mike Montemurro" userId="40c20c913ca7511e" providerId="LiveId" clId="{84CFB4F0-4AD9-4CEC-ADC5-DAA5FB8ABDB5}" dt="2022-03-07T14:26:47.588" v="19" actId="1036"/>
          <ac:spMkLst>
            <pc:docMk/>
            <pc:sldMk cId="3830619075" sldId="613"/>
            <ac:spMk id="10" creationId="{CC2AB40D-EE73-4F6E-AF6C-5BB8815A67AA}"/>
          </ac:spMkLst>
        </pc:spChg>
        <pc:spChg chg="mod">
          <ac:chgData name="Mike Montemurro" userId="40c20c913ca7511e" providerId="LiveId" clId="{84CFB4F0-4AD9-4CEC-ADC5-DAA5FB8ABDB5}" dt="2022-03-07T14:27:10.913" v="27" actId="20577"/>
          <ac:spMkLst>
            <pc:docMk/>
            <pc:sldMk cId="3830619075" sldId="613"/>
            <ac:spMk id="4103" creationId="{00000000-0000-0000-0000-000000000000}"/>
          </ac:spMkLst>
        </pc:spChg>
      </pc:sldChg>
      <pc:sldChg chg="modSp mod">
        <pc:chgData name="Mike Montemurro" userId="40c20c913ca7511e" providerId="LiveId" clId="{84CFB4F0-4AD9-4CEC-ADC5-DAA5FB8ABDB5}" dt="2022-03-07T14:25:05.731" v="4" actId="20577"/>
        <pc:sldMkLst>
          <pc:docMk/>
          <pc:sldMk cId="3056178945" sldId="848"/>
        </pc:sldMkLst>
        <pc:spChg chg="mod">
          <ac:chgData name="Mike Montemurro" userId="40c20c913ca7511e" providerId="LiveId" clId="{84CFB4F0-4AD9-4CEC-ADC5-DAA5FB8ABDB5}" dt="2022-03-07T14:25:05.731" v="4" actId="20577"/>
          <ac:spMkLst>
            <pc:docMk/>
            <pc:sldMk cId="3056178945" sldId="848"/>
            <ac:spMk id="5" creationId="{312E63CB-7AA4-47E9-A213-073D8CADFEE1}"/>
          </ac:spMkLst>
        </pc:spChg>
      </pc:sldChg>
      <pc:sldChg chg="modSp mod">
        <pc:chgData name="Mike Montemurro" userId="40c20c913ca7511e" providerId="LiveId" clId="{84CFB4F0-4AD9-4CEC-ADC5-DAA5FB8ABDB5}" dt="2022-03-07T14:28:13.201" v="35" actId="20577"/>
        <pc:sldMkLst>
          <pc:docMk/>
          <pc:sldMk cId="1554063236" sldId="857"/>
        </pc:sldMkLst>
        <pc:spChg chg="mod">
          <ac:chgData name="Mike Montemurro" userId="40c20c913ca7511e" providerId="LiveId" clId="{84CFB4F0-4AD9-4CEC-ADC5-DAA5FB8ABDB5}" dt="2022-03-07T14:28:13.201" v="35" actId="20577"/>
          <ac:spMkLst>
            <pc:docMk/>
            <pc:sldMk cId="1554063236" sldId="857"/>
            <ac:spMk id="5" creationId="{312E63CB-7AA4-47E9-A213-073D8CADFEE1}"/>
          </ac:spMkLst>
        </pc:spChg>
      </pc:sldChg>
      <pc:sldMasterChg chg="modSp mod">
        <pc:chgData name="Mike Montemurro" userId="40c20c913ca7511e" providerId="LiveId" clId="{84CFB4F0-4AD9-4CEC-ADC5-DAA5FB8ABDB5}" dt="2022-03-07T14:34:41.675" v="37" actId="20577"/>
        <pc:sldMasterMkLst>
          <pc:docMk/>
          <pc:sldMasterMk cId="0" sldId="2147483648"/>
        </pc:sldMasterMkLst>
        <pc:spChg chg="mod">
          <ac:chgData name="Mike Montemurro" userId="40c20c913ca7511e" providerId="LiveId" clId="{84CFB4F0-4AD9-4CEC-ADC5-DAA5FB8ABDB5}" dt="2022-03-07T14:34:41.675" v="37"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27484878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04027"/>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802.11-22/0270r1</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2022</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802world.org/plenary/" TargetMode="External"/><Relationship Id="rId2" Type="http://schemas.openxmlformats.org/officeDocument/2006/relationships/hyperlink" Target="https://cvent.me/yG5GY2"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22/11-22-0247-01-000m-telecon-minutes-for-revme-january-31.docx" TargetMode="External"/><Relationship Id="rId2" Type="http://schemas.openxmlformats.org/officeDocument/2006/relationships/hyperlink" Target="https://mentor.ieee.org/802.11/dcn/22/11-22-0108-02-000m-telecon-minutes-for-revme-2022-jan-electronic-interim.docx" TargetMode="External"/><Relationship Id="rId1" Type="http://schemas.openxmlformats.org/officeDocument/2006/relationships/slideLayout" Target="../slideLayouts/slideLayout1.xml"/><Relationship Id="rId4" Type="http://schemas.openxmlformats.org/officeDocument/2006/relationships/hyperlink" Target="https://mentor.ieee.org/802.11/dcn/22/11-22-0266-02-000m-telecon-minutes-for-revme-february.docx"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0/11-20-0177-08-0arc-liaison-to-revmd-on-ess.docx" TargetMode="External"/><Relationship Id="rId2" Type="http://schemas.openxmlformats.org/officeDocument/2006/relationships/hyperlink" Target="https://www.ieee802.org/1/files/public/docs2021/maint-parsons-802.1D_withdrawal_status-0321-v1.pdf" TargetMode="Externa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March 2022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2022-03-03</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a:lnSpc>
                <a:spcPct val="80000"/>
              </a:lnSpc>
            </a:pPr>
            <a:r>
              <a:rPr lang="en-US" altLang="en-US" sz="2000" dirty="0"/>
              <a:t>Next call: Monday 21 March 2022 at 10am ET, 2hrs</a:t>
            </a:r>
          </a:p>
          <a:p>
            <a:pPr marL="0" indent="0">
              <a:lnSpc>
                <a:spcPct val="80000"/>
              </a:lnSpc>
              <a:buNone/>
            </a:pPr>
            <a:endParaRPr lang="en-US" altLang="en-US" sz="2000" dirty="0"/>
          </a:p>
          <a:p>
            <a:pPr>
              <a:lnSpc>
                <a:spcPct val="80000"/>
              </a:lnSpc>
            </a:pPr>
            <a:r>
              <a:rPr lang="en-US" altLang="en-US" sz="2000" dirty="0"/>
              <a:t>28 Mar, 4, 11, 22 April, May 2 – 10am ET, 2hrs</a:t>
            </a:r>
          </a:p>
          <a:p>
            <a:pPr marL="0" indent="0">
              <a:lnSpc>
                <a:spcPct val="80000"/>
              </a:lnSpc>
              <a:buNone/>
            </a:pPr>
            <a:endParaRPr lang="en-US" altLang="en-US" sz="2000" dirty="0"/>
          </a:p>
          <a:p>
            <a:pPr marL="0" indent="0">
              <a:lnSpc>
                <a:spcPct val="80000"/>
              </a:lnSpc>
              <a:buNone/>
            </a:pPr>
            <a:r>
              <a:rPr lang="en-US" altLang="en-US" sz="2000" dirty="0"/>
              <a:t>NOTE: </a:t>
            </a:r>
            <a:r>
              <a:rPr lang="en-US" altLang="en-US" sz="2000" dirty="0" err="1"/>
              <a:t>Adhoc</a:t>
            </a:r>
            <a:r>
              <a:rPr lang="en-US" altLang="en-US" sz="2000" dirty="0"/>
              <a:t> is 26-28 April</a:t>
            </a:r>
          </a:p>
          <a:p>
            <a:pPr marL="0" indent="0">
              <a:lnSpc>
                <a:spcPct val="80000"/>
              </a:lnSpc>
              <a:buNone/>
            </a:pPr>
            <a:endParaRPr lang="en-US" altLang="en-US" sz="2000" dirty="0"/>
          </a:p>
          <a:p>
            <a:pPr>
              <a:lnSpc>
                <a:spcPct val="80000"/>
              </a:lnSpc>
            </a:pPr>
            <a:r>
              <a:rPr lang="en-US" altLang="en-US" sz="2000" dirty="0"/>
              <a:t>For the May Plenary: 5 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 – Meeting plan until March</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11</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12</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13</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14</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15</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18</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19</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March 2022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20</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a:t>Patent FAQ </a:t>
            </a:r>
          </a:p>
          <a:p>
            <a:pPr>
              <a:spcBef>
                <a:spcPct val="0"/>
              </a:spcBef>
              <a:spcAft>
                <a:spcPts val="900"/>
              </a:spcAft>
              <a:buNone/>
            </a:pPr>
            <a:r>
              <a:rPr lang="en-US" altLang="en-US" sz="1800">
                <a:hlinkClick r:id="rId3"/>
              </a:rPr>
              <a:t>http://standards.ieee.org/board/pat/faq.pdf</a:t>
            </a:r>
            <a:r>
              <a:rPr lang="en-US" altLang="en-US" sz="1800"/>
              <a:t> </a:t>
            </a:r>
          </a:p>
          <a:p>
            <a:pPr algn="just">
              <a:spcBef>
                <a:spcPts val="300"/>
              </a:spcBef>
              <a:buNone/>
            </a:pPr>
            <a:r>
              <a:rPr lang="en-US" altLang="en-US"/>
              <a:t>Disclosure of Affiliation</a:t>
            </a:r>
          </a:p>
          <a:p>
            <a:pPr algn="just">
              <a:spcBef>
                <a:spcPts val="300"/>
              </a:spcBef>
              <a:buNone/>
            </a:pPr>
            <a:r>
              <a:rPr lang="en-US" altLang="en-US" sz="1800">
                <a:hlinkClick r:id="rId4"/>
              </a:rPr>
              <a:t>http://standards.ieee.org/faqs/affiliationFAQ.html</a:t>
            </a:r>
            <a:endParaRPr lang="en-US" altLang="en-US"/>
          </a:p>
          <a:p>
            <a:pPr algn="just">
              <a:spcBef>
                <a:spcPts val="1200"/>
              </a:spcBef>
              <a:buNone/>
            </a:pPr>
            <a:r>
              <a:rPr lang="en-US" altLang="en-US"/>
              <a:t>Anti-Trust Guidelines </a:t>
            </a:r>
          </a:p>
          <a:p>
            <a:pPr algn="just">
              <a:spcBef>
                <a:spcPct val="0"/>
              </a:spcBef>
              <a:spcAft>
                <a:spcPts val="900"/>
              </a:spcAft>
              <a:buNone/>
            </a:pPr>
            <a:r>
              <a:rPr lang="en-US" altLang="en-US" sz="1800">
                <a:hlinkClick r:id="rId5"/>
              </a:rPr>
              <a:t>http://standards.ieee.org/resources/antitrust-guidelines.pdf</a:t>
            </a:r>
            <a:endParaRPr lang="en-US" altLang="en-US"/>
          </a:p>
          <a:p>
            <a:pPr algn="just">
              <a:spcBef>
                <a:spcPts val="300"/>
              </a:spcBef>
              <a:buNone/>
            </a:pPr>
            <a:r>
              <a:rPr lang="en-US" altLang="en-US"/>
              <a:t>Code of Ethics</a:t>
            </a:r>
          </a:p>
          <a:p>
            <a:pPr>
              <a:spcBef>
                <a:spcPct val="0"/>
              </a:spcBef>
              <a:spcAft>
                <a:spcPts val="900"/>
              </a:spcAft>
              <a:buNone/>
            </a:pPr>
            <a:r>
              <a:rPr lang="en-US" altLang="en-US" sz="1800">
                <a:hlinkClick r:id="rId6"/>
              </a:rPr>
              <a:t>http://www.ieee.org/web/membership/ethics/code_ethics.html</a:t>
            </a:r>
            <a:r>
              <a:rPr lang="en-US" altLang="en-US" sz="1800"/>
              <a:t>  </a:t>
            </a:r>
            <a:endParaRPr lang="en-US" altLang="en-US"/>
          </a:p>
          <a:p>
            <a:pPr algn="just">
              <a:spcBef>
                <a:spcPts val="300"/>
              </a:spcBef>
              <a:buNone/>
            </a:pPr>
            <a:r>
              <a:rPr lang="en-US" altLang="en-US"/>
              <a:t>IEEE 802.11 Working Group Operations Manual </a:t>
            </a:r>
          </a:p>
          <a:p>
            <a:pPr algn="just">
              <a:spcBef>
                <a:spcPts val="300"/>
              </a:spcBef>
              <a:spcAft>
                <a:spcPts val="300"/>
              </a:spcAft>
              <a:buNone/>
            </a:pPr>
            <a:r>
              <a:rPr lang="nl-NL" altLang="en-US" sz="1800">
                <a:hlinkClick r:id="rId7"/>
              </a:rPr>
              <a:t>https://mentor.ieee.org/802.11/dcn/14/11-14-0629-22-0000-802-11-operations-manual.docx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0132C6D-8479-4142-B103-4D5169917FBD}"/>
              </a:ext>
            </a:extLst>
          </p:cNvPr>
          <p:cNvSpPr>
            <a:spLocks noGrp="1"/>
          </p:cNvSpPr>
          <p:nvPr>
            <p:ph type="title"/>
          </p:nvPr>
        </p:nvSpPr>
        <p:spPr/>
        <p:txBody>
          <a:bodyPr/>
          <a:lstStyle/>
          <a:p>
            <a:r>
              <a:rPr lang="en-US" dirty="0"/>
              <a:t>Registration for the March 802.11 plenary session</a:t>
            </a:r>
            <a:endParaRPr lang="en-CA" b="0" dirty="0"/>
          </a:p>
        </p:txBody>
      </p:sp>
      <p:sp>
        <p:nvSpPr>
          <p:cNvPr id="5" name="Content Placeholder 4">
            <a:extLst>
              <a:ext uri="{FF2B5EF4-FFF2-40B4-BE49-F238E27FC236}">
                <a16:creationId xmlns:a16="http://schemas.microsoft.com/office/drawing/2014/main" id="{CDBD87D4-BD90-4A7E-A129-BCF7400E3DBF}"/>
              </a:ext>
            </a:extLst>
          </p:cNvPr>
          <p:cNvSpPr>
            <a:spLocks noGrp="1"/>
          </p:cNvSpPr>
          <p:nvPr>
            <p:ph idx="1"/>
          </p:nvPr>
        </p:nvSpPr>
        <p:spPr/>
        <p:txBody>
          <a:bodyPr/>
          <a:lstStyle/>
          <a:p>
            <a:pPr>
              <a:buFont typeface="Arial" panose="020B0604020202020204" pitchFamily="34" charset="0"/>
              <a:buChar char="•"/>
            </a:pPr>
            <a:r>
              <a:rPr lang="en-US" dirty="0"/>
              <a:t>This meeting is part of the March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in order to attend</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a:t>
            </a:r>
            <a:r>
              <a:rPr lang="en-US" dirty="0">
                <a:hlinkClick r:id="rId2"/>
              </a:rPr>
              <a:t>here</a:t>
            </a:r>
            <a:r>
              <a:rPr lang="en-US" dirty="0"/>
              <a:t> or follow the registration link here </a:t>
            </a:r>
            <a:r>
              <a:rPr lang="en-US" dirty="0">
                <a:hlinkClick r:id="rId3"/>
              </a:rPr>
              <a:t>https://802world.org/plenary/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p:txBody>
      </p:sp>
      <p:sp>
        <p:nvSpPr>
          <p:cNvPr id="2" name="Footer Placeholder 1">
            <a:extLst>
              <a:ext uri="{FF2B5EF4-FFF2-40B4-BE49-F238E27FC236}">
                <a16:creationId xmlns:a16="http://schemas.microsoft.com/office/drawing/2014/main" id="{7A5BE313-1287-448C-A52D-B749FE92E552}"/>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3585371D-EE47-4EA8-BD3D-E27C1A68BB90}"/>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4</a:t>
            </a:fld>
            <a:endParaRPr lang="en-US" altLang="en-US"/>
          </a:p>
        </p:txBody>
      </p:sp>
    </p:spTree>
    <p:extLst>
      <p:ext uri="{BB962C8B-B14F-4D97-AF65-F5344CB8AC3E}">
        <p14:creationId xmlns:p14="http://schemas.microsoft.com/office/powerpoint/2010/main" val="2162998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1066798" y="1143000"/>
            <a:ext cx="5181602"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Mar 8, 4pm ET</a:t>
            </a:r>
          </a:p>
          <a:p>
            <a:pPr lvl="1"/>
            <a:r>
              <a:rPr lang="en-US" altLang="en-US" sz="1100" dirty="0"/>
              <a:t>Chair’s Welcome, Policy &amp; patent reminder</a:t>
            </a:r>
          </a:p>
          <a:p>
            <a:pPr lvl="1"/>
            <a:r>
              <a:rPr lang="en-US" altLang="en-US" sz="1100" dirty="0"/>
              <a:t>Approve agenda</a:t>
            </a:r>
          </a:p>
          <a:p>
            <a:pPr lvl="1"/>
            <a:r>
              <a:rPr lang="en-GB" sz="1100" dirty="0"/>
              <a:t>Editor Report</a:t>
            </a:r>
          </a:p>
          <a:p>
            <a:pPr lvl="1"/>
            <a:r>
              <a:rPr lang="en-GB" sz="1100" dirty="0"/>
              <a:t>Motions </a:t>
            </a:r>
          </a:p>
          <a:p>
            <a:pPr lvl="2"/>
            <a:r>
              <a:rPr lang="en-GB" sz="1100" dirty="0"/>
              <a:t>Telecon and January plenary minutes (Slide x)</a:t>
            </a:r>
          </a:p>
          <a:p>
            <a:pPr lvl="1"/>
            <a:r>
              <a:rPr lang="en-GB" sz="1100" dirty="0"/>
              <a:t>Comment Resolution</a:t>
            </a:r>
          </a:p>
          <a:p>
            <a:pPr lvl="2"/>
            <a:r>
              <a:rPr lang="pt-BR" sz="1100" dirty="0"/>
              <a:t>CID 1276 – 11-22/253 – Halasz (Morse Micro)</a:t>
            </a:r>
          </a:p>
          <a:p>
            <a:pPr lvl="2"/>
            <a:r>
              <a:rPr lang="pt-BR" sz="1100" dirty="0"/>
              <a:t>CID 1428 – 11-22/359 – Halasz (Morse Micro)</a:t>
            </a:r>
          </a:p>
          <a:p>
            <a:pPr lvl="2"/>
            <a:r>
              <a:rPr lang="pt-BR" sz="1100" dirty="0"/>
              <a:t>CID 1678 – Rison (Samsung)</a:t>
            </a:r>
          </a:p>
          <a:p>
            <a:pPr lvl="2"/>
            <a:r>
              <a:rPr lang="en-US" sz="1100" dirty="0"/>
              <a:t>CID 1090 – 11-22/0404</a:t>
            </a:r>
            <a:r>
              <a:rPr lang="en-CA" sz="1100" dirty="0"/>
              <a:t> – Qi (Intel)</a:t>
            </a:r>
          </a:p>
          <a:p>
            <a:pPr lvl="2"/>
            <a:r>
              <a:rPr lang="it-IT" sz="1100" dirty="0"/>
              <a:t>ED1 CIDs – 11-22/0073 – Qi (Intel)</a:t>
            </a:r>
            <a:endParaRPr lang="pt-BR" sz="1100" dirty="0"/>
          </a:p>
          <a:p>
            <a:pPr lvl="1"/>
            <a:r>
              <a:rPr lang="en-US" altLang="en-US" sz="1100" dirty="0"/>
              <a:t>Recess</a:t>
            </a:r>
          </a:p>
          <a:p>
            <a:pPr lvl="2"/>
            <a:endParaRPr lang="en-GB"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858000" y="4433094"/>
            <a:ext cx="4876799"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Mar 14, 4pm ET</a:t>
            </a:r>
          </a:p>
          <a:p>
            <a:pPr lvl="1"/>
            <a:r>
              <a:rPr lang="en-CA" altLang="en-US" sz="1100" dirty="0"/>
              <a:t>Motions </a:t>
            </a:r>
          </a:p>
          <a:p>
            <a:pPr lvl="2"/>
            <a:r>
              <a:rPr lang="en-CA" altLang="en-US" sz="1100" dirty="0"/>
              <a:t>11-22/0059r6 – slides x-y</a:t>
            </a:r>
          </a:p>
          <a:p>
            <a:pPr lvl="1"/>
            <a:r>
              <a:rPr lang="en-CA" altLang="en-US" sz="1100" dirty="0"/>
              <a:t>Comment Resolution</a:t>
            </a:r>
            <a:endParaRPr lang="en-CA" sz="1100" dirty="0"/>
          </a:p>
          <a:p>
            <a:pPr lvl="2"/>
            <a:r>
              <a:rPr lang="en-CA" sz="1100" dirty="0"/>
              <a:t>11-22/398 – Qi (Intel)</a:t>
            </a:r>
          </a:p>
          <a:p>
            <a:pPr lvl="2"/>
            <a:r>
              <a:rPr lang="en-CA" sz="1100" dirty="0"/>
              <a:t>PHY CIDs – Rison (Samsung)</a:t>
            </a:r>
          </a:p>
          <a:p>
            <a:pPr lvl="1"/>
            <a:r>
              <a:rPr lang="en-CA" altLang="en-US" sz="1100" dirty="0"/>
              <a:t>Timeline, Teleconferences, </a:t>
            </a:r>
            <a:r>
              <a:rPr lang="en-CA" altLang="en-US" sz="1100" dirty="0" err="1"/>
              <a:t>Adhoc</a:t>
            </a:r>
            <a:r>
              <a:rPr lang="en-CA" altLang="en-US" sz="1100" dirty="0"/>
              <a:t>, Plan for May</a:t>
            </a:r>
          </a:p>
          <a:p>
            <a:pPr lvl="1"/>
            <a:r>
              <a:rPr lang="en-CA" altLang="en-US" sz="1100" dirty="0" err="1"/>
              <a:t>AoB</a:t>
            </a:r>
            <a:endParaRPr lang="en-CA" altLang="en-US" sz="1100" dirty="0"/>
          </a:p>
        </p:txBody>
      </p:sp>
      <p:sp>
        <p:nvSpPr>
          <p:cNvPr id="7" name="Rectangle 19">
            <a:extLst>
              <a:ext uri="{FF2B5EF4-FFF2-40B4-BE49-F238E27FC236}">
                <a16:creationId xmlns:a16="http://schemas.microsoft.com/office/drawing/2014/main" id="{12EA73ED-8534-496E-953B-F9D898315292}"/>
              </a:ext>
            </a:extLst>
          </p:cNvPr>
          <p:cNvSpPr>
            <a:spLocks noChangeArrowheads="1"/>
          </p:cNvSpPr>
          <p:nvPr/>
        </p:nvSpPr>
        <p:spPr bwMode="auto">
          <a:xfrm>
            <a:off x="1066798" y="4052094"/>
            <a:ext cx="50292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Mar 9, 4pm ET</a:t>
            </a:r>
          </a:p>
          <a:p>
            <a:pPr lvl="1"/>
            <a:r>
              <a:rPr lang="en-CA" altLang="en-US" sz="1100" dirty="0"/>
              <a:t>Comment Resolution</a:t>
            </a:r>
          </a:p>
          <a:p>
            <a:pPr lvl="2"/>
            <a:r>
              <a:rPr lang="en-CA" sz="1100" dirty="0"/>
              <a:t>CID 1041 – Document 11-22/305r0 – Harkins (HPE) - Mar 9</a:t>
            </a:r>
          </a:p>
          <a:p>
            <a:pPr lvl="2"/>
            <a:r>
              <a:rPr lang="en-CA" sz="1100" dirty="0"/>
              <a:t>CID 1088 – 11-22/0386 – Qi (Intel) </a:t>
            </a:r>
          </a:p>
          <a:p>
            <a:pPr lvl="2"/>
            <a:r>
              <a:rPr lang="en-CA" sz="1100" dirty="0"/>
              <a:t>PMK for SAE – 11-22/399 – Huang (Intel) – Mar 9</a:t>
            </a:r>
          </a:p>
          <a:p>
            <a:pPr lvl="2"/>
            <a:r>
              <a:rPr lang="en-CA" sz="1100" dirty="0"/>
              <a:t>SEC CIDs – Montemurro (Huawei)</a:t>
            </a:r>
          </a:p>
          <a:p>
            <a:pPr lvl="1"/>
            <a:r>
              <a:rPr lang="en-CA" altLang="en-US" sz="1100" dirty="0"/>
              <a:t>Recess</a:t>
            </a:r>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6858000" y="1227534"/>
            <a:ext cx="5029201"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Mar 10, 4pm ET</a:t>
            </a:r>
          </a:p>
          <a:p>
            <a:pPr lvl="1"/>
            <a:r>
              <a:rPr lang="en-CA" altLang="en-US" sz="1100" dirty="0"/>
              <a:t>Comment Resolution</a:t>
            </a:r>
            <a:endParaRPr lang="pt-BR" sz="1100" dirty="0"/>
          </a:p>
          <a:p>
            <a:pPr lvl="2"/>
            <a:r>
              <a:rPr lang="pt-BR" sz="1100" dirty="0"/>
              <a:t>11-22/329 – Kneckt (Apple)</a:t>
            </a:r>
          </a:p>
          <a:p>
            <a:pPr lvl="2"/>
            <a:r>
              <a:rPr lang="nl-NL" sz="1100" dirty="0"/>
              <a:t>CID 1218 – Coffey (Realtek)</a:t>
            </a:r>
          </a:p>
          <a:p>
            <a:pPr lvl="2"/>
            <a:r>
              <a:rPr lang="it-IT" sz="1100" dirty="0"/>
              <a:t>GEN CIDs – Rosdahl (Qualcomm)</a:t>
            </a:r>
          </a:p>
          <a:p>
            <a:pPr lvl="2"/>
            <a:r>
              <a:rPr lang="pt-BR" sz="1100" dirty="0"/>
              <a:t>CID 2323 – 11-22/0350 – Myles (Cisco)</a:t>
            </a:r>
          </a:p>
          <a:p>
            <a:pPr lvl="2"/>
            <a:r>
              <a:rPr lang="it-IT" sz="1100" dirty="0"/>
              <a:t>ED1 CIDs – 11-22/0073 – Qi (Intel)</a:t>
            </a:r>
            <a:endParaRPr lang="nl-NL" sz="1100" dirty="0"/>
          </a:p>
          <a:p>
            <a:pPr lvl="1"/>
            <a:r>
              <a:rPr lang="en-CA" altLang="en-US" sz="1100" dirty="0"/>
              <a:t>Recess</a:t>
            </a:r>
          </a:p>
        </p:txBody>
      </p:sp>
      <p:sp>
        <p:nvSpPr>
          <p:cNvPr id="9" name="Rectangle 19">
            <a:extLst>
              <a:ext uri="{FF2B5EF4-FFF2-40B4-BE49-F238E27FC236}">
                <a16:creationId xmlns:a16="http://schemas.microsoft.com/office/drawing/2014/main" id="{646D209B-E15C-40CD-B6C9-BF023D20E53D}"/>
              </a:ext>
            </a:extLst>
          </p:cNvPr>
          <p:cNvSpPr>
            <a:spLocks noChangeArrowheads="1"/>
          </p:cNvSpPr>
          <p:nvPr/>
        </p:nvSpPr>
        <p:spPr bwMode="auto">
          <a:xfrm>
            <a:off x="6858000" y="3061494"/>
            <a:ext cx="5181602"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Friday Mar 11, 1:30pm ET</a:t>
            </a:r>
          </a:p>
          <a:p>
            <a:pPr lvl="1"/>
            <a:r>
              <a:rPr lang="en-CA" altLang="en-US" sz="1100" dirty="0"/>
              <a:t>Comment Resolution</a:t>
            </a:r>
          </a:p>
          <a:p>
            <a:pPr lvl="2"/>
            <a:r>
              <a:rPr lang="en-CA" altLang="en-US" sz="1100" dirty="0"/>
              <a:t>CIDs 1497, 1498, 1499. and 1557 – 11-22/365 – McCann (Huawei)</a:t>
            </a:r>
          </a:p>
          <a:p>
            <a:pPr lvl="2"/>
            <a:r>
              <a:rPr lang="en-CA" altLang="en-US" sz="1100" dirty="0"/>
              <a:t>CID 2273 – Chen (Intel) </a:t>
            </a:r>
          </a:p>
          <a:p>
            <a:pPr lvl="2"/>
            <a:r>
              <a:rPr lang="en-CA" altLang="en-US" sz="1100" dirty="0"/>
              <a:t>ED2 CIDs – 11-22/0218 – Au (Huawei)</a:t>
            </a:r>
          </a:p>
          <a:p>
            <a:pPr lvl="1"/>
            <a:r>
              <a:rPr lang="en-CA" altLang="en-US" sz="1100" dirty="0"/>
              <a:t>Recess</a:t>
            </a:r>
          </a:p>
        </p:txBody>
      </p:sp>
    </p:spTree>
    <p:extLst>
      <p:ext uri="{BB962C8B-B14F-4D97-AF65-F5344CB8AC3E}">
        <p14:creationId xmlns:p14="http://schemas.microsoft.com/office/powerpoint/2010/main" val="3830619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January interim: </a:t>
            </a:r>
            <a:r>
              <a:rPr lang="en-US" altLang="en-US" sz="1800" dirty="0">
                <a:hlinkClick r:id="rId2"/>
              </a:rPr>
              <a:t>https://mentor.ieee.org/802.11/dcn/22/11-22-0108-02-000m-telecon-minutes-for-revme-2022-jan-electronic-interim.docx</a:t>
            </a:r>
            <a:r>
              <a:rPr lang="en-US" altLang="en-US" sz="1800" dirty="0"/>
              <a:t> </a:t>
            </a:r>
          </a:p>
          <a:p>
            <a:pPr>
              <a:lnSpc>
                <a:spcPct val="80000"/>
              </a:lnSpc>
            </a:pPr>
            <a:r>
              <a:rPr lang="en-US" altLang="en-US" sz="1800" dirty="0"/>
              <a:t>January 31 teleconference: </a:t>
            </a:r>
            <a:r>
              <a:rPr lang="en-US" altLang="en-US" sz="1800" dirty="0">
                <a:hlinkClick r:id="rId3"/>
              </a:rPr>
              <a:t>https://mentor.ieee.org/802.11/dcn/22/11-22-0247-01-000m-telecon-minutes-for-revme-january-31.docx</a:t>
            </a:r>
            <a:r>
              <a:rPr lang="en-US" altLang="en-US" sz="1800" dirty="0"/>
              <a:t> </a:t>
            </a:r>
          </a:p>
          <a:p>
            <a:pPr>
              <a:lnSpc>
                <a:spcPct val="80000"/>
              </a:lnSpc>
            </a:pPr>
            <a:r>
              <a:rPr lang="en-US" altLang="en-US" sz="1800" dirty="0"/>
              <a:t>February teleconferences: </a:t>
            </a:r>
            <a:r>
              <a:rPr lang="en-US" altLang="en-US" sz="1800" dirty="0">
                <a:hlinkClick r:id="rId4"/>
              </a:rPr>
              <a:t>https://mentor.ieee.org/802.11/dcn/22/11-22-0266-03-000m-telecon-minutes-for-revme-february.docx</a:t>
            </a:r>
            <a:r>
              <a:rPr lang="en-US" altLang="en-US" sz="1800" dirty="0"/>
              <a:t> </a:t>
            </a:r>
          </a:p>
          <a:p>
            <a:pPr marL="0" indent="0">
              <a:lnSpc>
                <a:spcPct val="80000"/>
              </a:lnSpc>
              <a:buNone/>
            </a:pPr>
            <a:r>
              <a:rPr lang="en-US" altLang="en-US" sz="1800" dirty="0"/>
              <a:t>  </a:t>
            </a:r>
            <a:endParaRPr lang="en-US" sz="1800" dirty="0"/>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6</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FF0000"/>
                </a:solidFill>
              </a:rPr>
              <a:t>Jul 2022 – D2.0 Recirculation LB </a:t>
            </a:r>
          </a:p>
          <a:p>
            <a:pPr>
              <a:lnSpc>
                <a:spcPct val="80000"/>
              </a:lnSpc>
            </a:pPr>
            <a:r>
              <a:rPr lang="en-US" altLang="en-US" sz="2000" dirty="0">
                <a:solidFill>
                  <a:srgbClr val="00B0F0"/>
                </a:solidFill>
              </a:rPr>
              <a:t>Mar 2023 – D3.0 Recirculation LB (11az + other amendments &lt;11bc, 11bd, 11bb&gt; ) </a:t>
            </a:r>
          </a:p>
          <a:p>
            <a:pPr>
              <a:lnSpc>
                <a:spcPct val="80000"/>
              </a:lnSpc>
            </a:pPr>
            <a:r>
              <a:rPr lang="en-US" altLang="en-US" sz="2000" dirty="0">
                <a:solidFill>
                  <a:srgbClr val="00B0F0"/>
                </a:solidFill>
              </a:rPr>
              <a:t>Sep 2023 – D4.0 Recirculation (&lt;other amendments – if Jul&gt;)</a:t>
            </a:r>
          </a:p>
          <a:p>
            <a:pPr>
              <a:lnSpc>
                <a:spcPct val="80000"/>
              </a:lnSpc>
            </a:pPr>
            <a:r>
              <a:rPr lang="en-US" altLang="en-US" sz="2000" dirty="0">
                <a:solidFill>
                  <a:srgbClr val="00B0F0"/>
                </a:solidFill>
              </a:rPr>
              <a:t>Nov 2023 – D5.0 Initial SA Ballot </a:t>
            </a:r>
          </a:p>
          <a:p>
            <a:pPr>
              <a:lnSpc>
                <a:spcPct val="80000"/>
              </a:lnSpc>
            </a:pPr>
            <a:r>
              <a:rPr lang="en-US" altLang="en-US" sz="2000" dirty="0">
                <a:solidFill>
                  <a:srgbClr val="00B0F0"/>
                </a:solidFill>
              </a:rPr>
              <a:t>Mar 2024 – D6.0 Recirculation SA Ballot  </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a:lnSpc>
                <a:spcPct val="80000"/>
              </a:lnSpc>
            </a:pPr>
            <a:r>
              <a:rPr lang="en-US" altLang="en-US" sz="1800" dirty="0"/>
              <a:t>Deprecation of 802.1D - Osama</a:t>
            </a:r>
          </a:p>
          <a:p>
            <a:pPr lvl="1">
              <a:lnSpc>
                <a:spcPct val="80000"/>
              </a:lnSpc>
            </a:pPr>
            <a:r>
              <a:rPr lang="en-US" altLang="en-US" sz="1400" dirty="0">
                <a:hlinkClick r:id="rId2"/>
              </a:rPr>
              <a:t>https://www.ieee802.org/1/files/public/docs2021/maint-parsons-802.1D_withdrawal_status-0321-v1.pdf</a:t>
            </a:r>
            <a:r>
              <a:rPr lang="en-US" altLang="en-US" sz="1400" dirty="0"/>
              <a:t>  </a:t>
            </a:r>
          </a:p>
          <a:p>
            <a:pPr>
              <a:lnSpc>
                <a:spcPct val="80000"/>
              </a:lnSpc>
            </a:pPr>
            <a:r>
              <a:rPr lang="en-US" altLang="en-US" sz="1800" dirty="0"/>
              <a:t>ESS and HESSID – Arch contribution – Mark Hamilton</a:t>
            </a:r>
          </a:p>
          <a:p>
            <a:pPr lvl="1">
              <a:lnSpc>
                <a:spcPct val="80000"/>
              </a:lnSpc>
            </a:pPr>
            <a:r>
              <a:rPr lang="en-US" altLang="en-US" sz="1400" dirty="0">
                <a:hlinkClick r:id="rId3"/>
              </a:rPr>
              <a:t>https://mentor.ieee.org/802.11/dcn/20/11-20-0177-08-0arc-liaison-to-revmd-on-ess.docx</a:t>
            </a:r>
            <a:r>
              <a:rPr lang="en-US" altLang="en-US" sz="1400" dirty="0"/>
              <a:t> </a:t>
            </a:r>
          </a:p>
          <a:p>
            <a:pPr>
              <a:lnSpc>
                <a:spcPct val="80000"/>
              </a:lnSpc>
            </a:pPr>
            <a:r>
              <a:rPr lang="en-US" altLang="en-US" sz="1800" dirty="0"/>
              <a:t>QoS re-work – Osama (re-submit comments)</a:t>
            </a:r>
          </a:p>
          <a:p>
            <a:pPr>
              <a:lnSpc>
                <a:spcPct val="80000"/>
              </a:lnSpc>
            </a:pPr>
            <a:r>
              <a:rPr lang="en-US" altLang="en-US" sz="1800" dirty="0"/>
              <a:t>Annex G removal proposal – Graham (</a:t>
            </a:r>
            <a:r>
              <a:rPr lang="en-US" altLang="en-US" sz="1800" dirty="0" err="1"/>
              <a:t>Menzo</a:t>
            </a:r>
            <a:r>
              <a:rPr lang="en-US" altLang="en-US" sz="1800" dirty="0"/>
              <a:t> will help)</a:t>
            </a:r>
          </a:p>
          <a:p>
            <a:pPr>
              <a:lnSpc>
                <a:spcPct val="80000"/>
              </a:lnSpc>
            </a:pPr>
            <a:r>
              <a:rPr lang="en-US" altLang="en-US" sz="1800" dirty="0"/>
              <a:t>Peer to peer/Direct – Emily Qi</a:t>
            </a:r>
          </a:p>
          <a:p>
            <a:pPr>
              <a:lnSpc>
                <a:spcPct val="80000"/>
              </a:lnSpc>
            </a:pPr>
            <a:r>
              <a:rPr lang="en-US" altLang="en-US" sz="1800" dirty="0"/>
              <a:t>What is a “QoS Data Frame”? – Mark Rison </a:t>
            </a:r>
          </a:p>
          <a:p>
            <a:pPr lvl="1">
              <a:lnSpc>
                <a:spcPct val="80000"/>
              </a:lnSpc>
            </a:pPr>
            <a:r>
              <a:rPr lang="en-US" altLang="en-US" sz="1400" dirty="0"/>
              <a:t>Doc 11-20/0435 for CID 4259</a:t>
            </a:r>
          </a:p>
          <a:p>
            <a:pPr>
              <a:lnSpc>
                <a:spcPct val="80000"/>
              </a:lnSpc>
            </a:pPr>
            <a:r>
              <a:rPr lang="en-US" altLang="en-US" sz="1800" dirty="0"/>
              <a:t>What does “a beacon interval” mean? – Mark Rison </a:t>
            </a:r>
          </a:p>
          <a:p>
            <a:pPr lvl="1">
              <a:lnSpc>
                <a:spcPct val="80000"/>
              </a:lnSpc>
            </a:pPr>
            <a:r>
              <a:rPr lang="en-US" altLang="en-US" sz="1400" dirty="0"/>
              <a:t>11-19/0856 under CID 2316</a:t>
            </a:r>
          </a:p>
          <a:p>
            <a:pPr>
              <a:lnSpc>
                <a:spcPct val="80000"/>
              </a:lnSpc>
            </a:pPr>
            <a:r>
              <a:rPr lang="en-US" altLang="en-US" sz="1800" dirty="0" err="1"/>
              <a:t>EAPol</a:t>
            </a:r>
            <a:r>
              <a:rPr lang="en-US" altLang="en-US" sz="1800" dirty="0"/>
              <a:t>-Key Notation – Mike Montemurro</a:t>
            </a:r>
          </a:p>
          <a:p>
            <a:pPr>
              <a:lnSpc>
                <a:spcPct val="80000"/>
              </a:lnSpc>
            </a:pPr>
            <a:r>
              <a:rPr lang="en-US" altLang="en-US" sz="1800" dirty="0"/>
              <a:t>Data Rate limiting feature – Mark Hamilton</a:t>
            </a:r>
          </a:p>
          <a:p>
            <a:pPr>
              <a:lnSpc>
                <a:spcPct val="80000"/>
              </a:lnSpc>
            </a:pPr>
            <a:r>
              <a:rPr lang="en-US" altLang="en-US" sz="1800" dirty="0"/>
              <a:t>Use of passive requirement in the specification – Joe Levy</a:t>
            </a:r>
          </a:p>
          <a:p>
            <a:pPr>
              <a:lnSpc>
                <a:spcPct val="80000"/>
              </a:lnSpc>
            </a:pPr>
            <a:r>
              <a:rPr lang="en-US" altLang="en-US" sz="1800" dirty="0"/>
              <a:t>IEEE 802.11ax problem discovered in </a:t>
            </a:r>
            <a:r>
              <a:rPr lang="en-US" altLang="en-US" sz="1800" dirty="0" err="1"/>
              <a:t>TGbe</a:t>
            </a:r>
            <a:r>
              <a:rPr lang="en-US" altLang="en-US" sz="1800" dirty="0"/>
              <a:t> and explained in doc 11-21/269</a:t>
            </a:r>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a:p>
            <a:pPr>
              <a:lnSpc>
                <a:spcPct val="80000"/>
              </a:lnSpc>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Issues</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22811104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7E03B76-EBEA-4DED-BAEC-722D0C672AE5}"/>
              </a:ext>
            </a:extLst>
          </p:cNvPr>
          <p:cNvSpPr>
            <a:spLocks noGrp="1"/>
          </p:cNvSpPr>
          <p:nvPr>
            <p:ph type="title"/>
          </p:nvPr>
        </p:nvSpPr>
        <p:spPr/>
        <p:txBody>
          <a:bodyPr/>
          <a:lstStyle/>
          <a:p>
            <a:r>
              <a:rPr lang="en-CA" dirty="0"/>
              <a:t>Motion to Approve </a:t>
            </a:r>
            <a:r>
              <a:rPr lang="en-CA" dirty="0" err="1"/>
              <a:t>REVme</a:t>
            </a:r>
            <a:r>
              <a:rPr lang="en-CA" dirty="0"/>
              <a:t> Timeline </a:t>
            </a:r>
          </a:p>
        </p:txBody>
      </p:sp>
      <p:sp>
        <p:nvSpPr>
          <p:cNvPr id="5" name="Content Placeholder 4">
            <a:extLst>
              <a:ext uri="{FF2B5EF4-FFF2-40B4-BE49-F238E27FC236}">
                <a16:creationId xmlns:a16="http://schemas.microsoft.com/office/drawing/2014/main" id="{1DAD24F5-A556-4662-B5DA-D2EBC9A06A50}"/>
              </a:ext>
            </a:extLst>
          </p:cNvPr>
          <p:cNvSpPr>
            <a:spLocks noGrp="1"/>
          </p:cNvSpPr>
          <p:nvPr>
            <p:ph idx="1"/>
          </p:nvPr>
        </p:nvSpPr>
        <p:spPr/>
        <p:txBody>
          <a:bodyPr/>
          <a:lstStyle/>
          <a:p>
            <a:pPr marL="0" indent="0">
              <a:buNone/>
            </a:pPr>
            <a:r>
              <a:rPr lang="en-CA" dirty="0"/>
              <a:t>To approve the timeline posted on Slide 7 of &lt;this&gt; document as the timeline for </a:t>
            </a:r>
            <a:r>
              <a:rPr lang="en-CA" dirty="0" err="1"/>
              <a:t>REVme</a:t>
            </a:r>
            <a:r>
              <a:rPr lang="en-CA" dirty="0"/>
              <a:t>.</a:t>
            </a:r>
          </a:p>
          <a:p>
            <a:pPr marL="0" indent="0">
              <a:buNone/>
            </a:pPr>
            <a:r>
              <a:rPr lang="en-CA" dirty="0"/>
              <a:t>Moved: &lt;&gt;</a:t>
            </a:r>
          </a:p>
          <a:p>
            <a:pPr marL="0" indent="0">
              <a:buNone/>
            </a:pPr>
            <a:r>
              <a:rPr lang="en-CA" dirty="0"/>
              <a:t>Seconded: &lt;&gt;</a:t>
            </a:r>
          </a:p>
          <a:p>
            <a:pPr marL="0" indent="0">
              <a:buNone/>
            </a:pPr>
            <a:r>
              <a:rPr lang="en-CA" dirty="0"/>
              <a:t>Results: &lt;&gt;</a:t>
            </a:r>
          </a:p>
        </p:txBody>
      </p:sp>
      <p:sp>
        <p:nvSpPr>
          <p:cNvPr id="2" name="Footer Placeholder 1">
            <a:extLst>
              <a:ext uri="{FF2B5EF4-FFF2-40B4-BE49-F238E27FC236}">
                <a16:creationId xmlns:a16="http://schemas.microsoft.com/office/drawing/2014/main" id="{F75B0717-CF0A-486C-B708-9D96E8700276}"/>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A2E3FFF2-5B0B-4181-A47F-FE9D56B01AB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22892145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107070</TotalTime>
  <Words>2443</Words>
  <Application>Microsoft Office PowerPoint</Application>
  <PresentationFormat>Widescreen</PresentationFormat>
  <Paragraphs>267</Paragraphs>
  <Slides>20</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7" baseType="lpstr">
      <vt:lpstr>Arial</vt:lpstr>
      <vt:lpstr>Calibri</vt:lpstr>
      <vt:lpstr>Helvetica</vt:lpstr>
      <vt:lpstr>Monotype Sorts</vt:lpstr>
      <vt:lpstr>Times New Roman</vt:lpstr>
      <vt:lpstr>802-11-Submission</vt:lpstr>
      <vt:lpstr>Document</vt:lpstr>
      <vt:lpstr>PowerPoint Presentation</vt:lpstr>
      <vt:lpstr>Abstract</vt:lpstr>
      <vt:lpstr>Chair’s welcome and Patent Reminder</vt:lpstr>
      <vt:lpstr>Registration for the March 802.11 plenary session</vt:lpstr>
      <vt:lpstr>REVme Agenda</vt:lpstr>
      <vt:lpstr>REVme minutes approval</vt:lpstr>
      <vt:lpstr>TGme Timeline</vt:lpstr>
      <vt:lpstr>REVme Issues</vt:lpstr>
      <vt:lpstr>Motion to Approve REVme Timeline </vt:lpstr>
      <vt:lpstr>Teleconference – Meeting plan until March</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11-21/0270</dc:title>
  <dc:subject>Task Group AY November 2015 Meeting Agenda</dc:subject>
  <dc:creator>"mmontemurro@blackberry.com" &lt;mmontemurro@blackberry.com&gt;</dc:creator>
  <cp:keywords>March 2022</cp:keywords>
  <dc:description/>
  <cp:lastModifiedBy>Mike Montemurro</cp:lastModifiedBy>
  <cp:revision>4601</cp:revision>
  <cp:lastPrinted>2014-11-04T15:04:57Z</cp:lastPrinted>
  <dcterms:created xsi:type="dcterms:W3CDTF">2007-04-17T18:10:23Z</dcterms:created>
  <dcterms:modified xsi:type="dcterms:W3CDTF">2022-03-07T14:34:46Z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