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57" r:id="rId3"/>
    <p:sldId id="266" r:id="rId4"/>
    <p:sldId id="267" r:id="rId5"/>
    <p:sldId id="263" r:id="rId6"/>
    <p:sldId id="264" r:id="rId7"/>
    <p:sldId id="258" r:id="rId8"/>
    <p:sldId id="259" r:id="rId9"/>
    <p:sldId id="260" r:id="rId10"/>
    <p:sldId id="261" r:id="rId11"/>
    <p:sldId id="262" r:id="rId12"/>
    <p:sldId id="265" r:id="rId13"/>
    <p:sldId id="274" r:id="rId14"/>
    <p:sldId id="269" r:id="rId15"/>
    <p:sldId id="268" r:id="rId16"/>
    <p:sldId id="270" r:id="rId17"/>
    <p:sldId id="271" r:id="rId18"/>
    <p:sldId id="272" r:id="rId19"/>
    <p:sldId id="273" r:id="rId20"/>
  </p:sldIdLst>
  <p:sldSz cx="9144000" cy="5143500" type="screen16x9"/>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8EAD2-8368-47CB-AA69-67D82E5E59F1}" v="20" dt="2022-02-09T23:54:47.7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94"/>
  </p:normalViewPr>
  <p:slideViewPr>
    <p:cSldViewPr>
      <p:cViewPr varScale="1">
        <p:scale>
          <a:sx n="213" d="100"/>
          <a:sy n="213" d="100"/>
        </p:scale>
        <p:origin x="128" y="132"/>
      </p:cViewPr>
      <p:guideLst>
        <p:guide orient="horz" pos="162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36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Li-Hsiang" userId="f55fef3f-6cfc-4845-a679-b15ea2789efa" providerId="ADAL" clId="{45E8EAD2-8368-47CB-AA69-67D82E5E59F1}"/>
    <pc:docChg chg="custSel modSld modMainMaster">
      <pc:chgData name="Sun, Li-Hsiang" userId="f55fef3f-6cfc-4845-a679-b15ea2789efa" providerId="ADAL" clId="{45E8EAD2-8368-47CB-AA69-67D82E5E59F1}" dt="2022-02-09T23:57:13.613" v="77" actId="5793"/>
      <pc:docMkLst>
        <pc:docMk/>
      </pc:docMkLst>
      <pc:sldChg chg="modSp mod">
        <pc:chgData name="Sun, Li-Hsiang" userId="f55fef3f-6cfc-4845-a679-b15ea2789efa" providerId="ADAL" clId="{45E8EAD2-8368-47CB-AA69-67D82E5E59F1}" dt="2022-02-09T23:51:06.444" v="40" actId="20577"/>
        <pc:sldMkLst>
          <pc:docMk/>
          <pc:sldMk cId="0" sldId="256"/>
        </pc:sldMkLst>
        <pc:spChg chg="mod">
          <ac:chgData name="Sun, Li-Hsiang" userId="f55fef3f-6cfc-4845-a679-b15ea2789efa" providerId="ADAL" clId="{45E8EAD2-8368-47CB-AA69-67D82E5E59F1}" dt="2022-02-09T23:51:06.444" v="40" actId="20577"/>
          <ac:spMkLst>
            <pc:docMk/>
            <pc:sldMk cId="0" sldId="256"/>
            <ac:spMk id="7" creationId="{00000000-0000-0000-0000-000000000000}"/>
          </ac:spMkLst>
        </pc:spChg>
        <pc:graphicFrameChg chg="mod">
          <ac:chgData name="Sun, Li-Hsiang" userId="f55fef3f-6cfc-4845-a679-b15ea2789efa" providerId="ADAL" clId="{45E8EAD2-8368-47CB-AA69-67D82E5E59F1}" dt="2022-02-09T23:50:38.652" v="21"/>
          <ac:graphicFrameMkLst>
            <pc:docMk/>
            <pc:sldMk cId="0" sldId="256"/>
            <ac:graphicFrameMk id="9" creationId="{D431453D-2786-41A2-94CB-A8A6F5DD7C66}"/>
          </ac:graphicFrameMkLst>
        </pc:graphicFrameChg>
      </pc:sldChg>
      <pc:sldChg chg="modSp mod">
        <pc:chgData name="Sun, Li-Hsiang" userId="f55fef3f-6cfc-4845-a679-b15ea2789efa" providerId="ADAL" clId="{45E8EAD2-8368-47CB-AA69-67D82E5E59F1}" dt="2022-02-09T23:56:24.773" v="75" actId="20577"/>
        <pc:sldMkLst>
          <pc:docMk/>
          <pc:sldMk cId="938375445" sldId="262"/>
        </pc:sldMkLst>
        <pc:spChg chg="mod">
          <ac:chgData name="Sun, Li-Hsiang" userId="f55fef3f-6cfc-4845-a679-b15ea2789efa" providerId="ADAL" clId="{45E8EAD2-8368-47CB-AA69-67D82E5E59F1}" dt="2022-02-09T23:56:24.773" v="75" actId="20577"/>
          <ac:spMkLst>
            <pc:docMk/>
            <pc:sldMk cId="938375445" sldId="262"/>
            <ac:spMk id="3" creationId="{6844ED79-1DE0-4019-A568-8AEC8B854E3F}"/>
          </ac:spMkLst>
        </pc:spChg>
      </pc:sldChg>
      <pc:sldChg chg="modSp mod">
        <pc:chgData name="Sun, Li-Hsiang" userId="f55fef3f-6cfc-4845-a679-b15ea2789efa" providerId="ADAL" clId="{45E8EAD2-8368-47CB-AA69-67D82E5E59F1}" dt="2022-02-09T23:57:13.613" v="77" actId="5793"/>
        <pc:sldMkLst>
          <pc:docMk/>
          <pc:sldMk cId="1510704722" sldId="265"/>
        </pc:sldMkLst>
        <pc:spChg chg="mod">
          <ac:chgData name="Sun, Li-Hsiang" userId="f55fef3f-6cfc-4845-a679-b15ea2789efa" providerId="ADAL" clId="{45E8EAD2-8368-47CB-AA69-67D82E5E59F1}" dt="2022-02-09T23:57:13.613" v="77" actId="5793"/>
          <ac:spMkLst>
            <pc:docMk/>
            <pc:sldMk cId="1510704722" sldId="265"/>
            <ac:spMk id="3" creationId="{78074E23-BE55-4D3E-97D9-C89C8BA4F63B}"/>
          </ac:spMkLst>
        </pc:spChg>
      </pc:sldChg>
      <pc:sldChg chg="modSp mod">
        <pc:chgData name="Sun, Li-Hsiang" userId="f55fef3f-6cfc-4845-a679-b15ea2789efa" providerId="ADAL" clId="{45E8EAD2-8368-47CB-AA69-67D82E5E59F1}" dt="2022-02-04T16:07:17.683" v="8" actId="20577"/>
        <pc:sldMkLst>
          <pc:docMk/>
          <pc:sldMk cId="1871848156" sldId="266"/>
        </pc:sldMkLst>
        <pc:spChg chg="mod">
          <ac:chgData name="Sun, Li-Hsiang" userId="f55fef3f-6cfc-4845-a679-b15ea2789efa" providerId="ADAL" clId="{45E8EAD2-8368-47CB-AA69-67D82E5E59F1}" dt="2022-02-04T16:07:17.683" v="8" actId="20577"/>
          <ac:spMkLst>
            <pc:docMk/>
            <pc:sldMk cId="1871848156" sldId="266"/>
            <ac:spMk id="3" creationId="{1616536B-C758-4DE4-A821-23E1271D7DD0}"/>
          </ac:spMkLst>
        </pc:spChg>
      </pc:sldChg>
      <pc:sldMasterChg chg="modSp mod modSldLayout">
        <pc:chgData name="Sun, Li-Hsiang" userId="f55fef3f-6cfc-4845-a679-b15ea2789efa" providerId="ADAL" clId="{45E8EAD2-8368-47CB-AA69-67D82E5E59F1}" dt="2022-02-09T23:53:04.121" v="61"/>
        <pc:sldMasterMkLst>
          <pc:docMk/>
          <pc:sldMasterMk cId="0" sldId="2147483648"/>
        </pc:sldMasterMkLst>
        <pc:spChg chg="mod">
          <ac:chgData name="Sun, Li-Hsiang" userId="f55fef3f-6cfc-4845-a679-b15ea2789efa" providerId="ADAL" clId="{45E8EAD2-8368-47CB-AA69-67D82E5E59F1}" dt="2022-02-09T23:51:36.018" v="55" actId="20577"/>
          <ac:spMkLst>
            <pc:docMk/>
            <pc:sldMasterMk cId="0" sldId="2147483648"/>
            <ac:spMk id="1028" creationId="{00000000-0000-0000-0000-000000000000}"/>
          </ac:spMkLst>
        </pc:spChg>
        <pc:sldLayoutChg chg="modSp mod">
          <pc:chgData name="Sun, Li-Hsiang" userId="f55fef3f-6cfc-4845-a679-b15ea2789efa" providerId="ADAL" clId="{45E8EAD2-8368-47CB-AA69-67D82E5E59F1}" dt="2022-02-09T23:52:20.611" v="56"/>
          <pc:sldLayoutMkLst>
            <pc:docMk/>
            <pc:sldMasterMk cId="0" sldId="2147483648"/>
            <pc:sldLayoutMk cId="0" sldId="2147483649"/>
          </pc:sldLayoutMkLst>
          <pc:spChg chg="mod">
            <ac:chgData name="Sun, Li-Hsiang" userId="f55fef3f-6cfc-4845-a679-b15ea2789efa" providerId="ADAL" clId="{45E8EAD2-8368-47CB-AA69-67D82E5E59F1}" dt="2022-02-09T23:52:20.611" v="56"/>
            <ac:spMkLst>
              <pc:docMk/>
              <pc:sldMasterMk cId="0" sldId="2147483648"/>
              <pc:sldLayoutMk cId="0" sldId="2147483649"/>
              <ac:spMk id="5" creationId="{00000000-0000-0000-0000-000000000000}"/>
            </ac:spMkLst>
          </pc:spChg>
        </pc:sldLayoutChg>
        <pc:sldLayoutChg chg="modSp mod">
          <pc:chgData name="Sun, Li-Hsiang" userId="f55fef3f-6cfc-4845-a679-b15ea2789efa" providerId="ADAL" clId="{45E8EAD2-8368-47CB-AA69-67D82E5E59F1}" dt="2022-02-09T23:52:29.187" v="57"/>
          <pc:sldLayoutMkLst>
            <pc:docMk/>
            <pc:sldMasterMk cId="0" sldId="2147483648"/>
            <pc:sldLayoutMk cId="0" sldId="2147483650"/>
          </pc:sldLayoutMkLst>
          <pc:spChg chg="mod">
            <ac:chgData name="Sun, Li-Hsiang" userId="f55fef3f-6cfc-4845-a679-b15ea2789efa" providerId="ADAL" clId="{45E8EAD2-8368-47CB-AA69-67D82E5E59F1}" dt="2022-02-09T23:52:29.187" v="57"/>
            <ac:spMkLst>
              <pc:docMk/>
              <pc:sldMasterMk cId="0" sldId="2147483648"/>
              <pc:sldLayoutMk cId="0" sldId="2147483650"/>
              <ac:spMk id="11" creationId="{00000000-0000-0000-0000-000000000000}"/>
            </ac:spMkLst>
          </pc:spChg>
        </pc:sldLayoutChg>
        <pc:sldLayoutChg chg="modSp mod">
          <pc:chgData name="Sun, Li-Hsiang" userId="f55fef3f-6cfc-4845-a679-b15ea2789efa" providerId="ADAL" clId="{45E8EAD2-8368-47CB-AA69-67D82E5E59F1}" dt="2022-02-09T23:52:35.545" v="58"/>
          <pc:sldLayoutMkLst>
            <pc:docMk/>
            <pc:sldMasterMk cId="0" sldId="2147483648"/>
            <pc:sldLayoutMk cId="0" sldId="2147483651"/>
          </pc:sldLayoutMkLst>
          <pc:spChg chg="mod">
            <ac:chgData name="Sun, Li-Hsiang" userId="f55fef3f-6cfc-4845-a679-b15ea2789efa" providerId="ADAL" clId="{45E8EAD2-8368-47CB-AA69-67D82E5E59F1}" dt="2022-02-09T23:52:35.545" v="58"/>
            <ac:spMkLst>
              <pc:docMk/>
              <pc:sldMasterMk cId="0" sldId="2147483648"/>
              <pc:sldLayoutMk cId="0" sldId="2147483651"/>
              <ac:spMk id="5" creationId="{00000000-0000-0000-0000-000000000000}"/>
            </ac:spMkLst>
          </pc:spChg>
        </pc:sldLayoutChg>
        <pc:sldLayoutChg chg="modSp mod">
          <pc:chgData name="Sun, Li-Hsiang" userId="f55fef3f-6cfc-4845-a679-b15ea2789efa" providerId="ADAL" clId="{45E8EAD2-8368-47CB-AA69-67D82E5E59F1}" dt="2022-02-09T23:52:41.310" v="59"/>
          <pc:sldLayoutMkLst>
            <pc:docMk/>
            <pc:sldMasterMk cId="0" sldId="2147483648"/>
            <pc:sldLayoutMk cId="0" sldId="2147483652"/>
          </pc:sldLayoutMkLst>
          <pc:spChg chg="mod">
            <ac:chgData name="Sun, Li-Hsiang" userId="f55fef3f-6cfc-4845-a679-b15ea2789efa" providerId="ADAL" clId="{45E8EAD2-8368-47CB-AA69-67D82E5E59F1}" dt="2022-02-09T23:52:41.310" v="59"/>
            <ac:spMkLst>
              <pc:docMk/>
              <pc:sldMasterMk cId="0" sldId="2147483648"/>
              <pc:sldLayoutMk cId="0" sldId="2147483652"/>
              <ac:spMk id="6" creationId="{00000000-0000-0000-0000-000000000000}"/>
            </ac:spMkLst>
          </pc:spChg>
        </pc:sldLayoutChg>
        <pc:sldLayoutChg chg="modSp mod">
          <pc:chgData name="Sun, Li-Hsiang" userId="f55fef3f-6cfc-4845-a679-b15ea2789efa" providerId="ADAL" clId="{45E8EAD2-8368-47CB-AA69-67D82E5E59F1}" dt="2022-02-09T23:52:56.453" v="60"/>
          <pc:sldLayoutMkLst>
            <pc:docMk/>
            <pc:sldMasterMk cId="0" sldId="2147483648"/>
            <pc:sldLayoutMk cId="0" sldId="2147483653"/>
          </pc:sldLayoutMkLst>
          <pc:spChg chg="mod">
            <ac:chgData name="Sun, Li-Hsiang" userId="f55fef3f-6cfc-4845-a679-b15ea2789efa" providerId="ADAL" clId="{45E8EAD2-8368-47CB-AA69-67D82E5E59F1}" dt="2022-02-09T23:52:56.453" v="60"/>
            <ac:spMkLst>
              <pc:docMk/>
              <pc:sldMasterMk cId="0" sldId="2147483648"/>
              <pc:sldLayoutMk cId="0" sldId="2147483653"/>
              <ac:spMk id="8" creationId="{00000000-0000-0000-0000-000000000000}"/>
            </ac:spMkLst>
          </pc:spChg>
        </pc:sldLayoutChg>
        <pc:sldLayoutChg chg="modSp mod">
          <pc:chgData name="Sun, Li-Hsiang" userId="f55fef3f-6cfc-4845-a679-b15ea2789efa" providerId="ADAL" clId="{45E8EAD2-8368-47CB-AA69-67D82E5E59F1}" dt="2022-02-09T23:53:04.121" v="61"/>
          <pc:sldLayoutMkLst>
            <pc:docMk/>
            <pc:sldMasterMk cId="0" sldId="2147483648"/>
            <pc:sldLayoutMk cId="0" sldId="2147483654"/>
          </pc:sldLayoutMkLst>
          <pc:spChg chg="mod">
            <ac:chgData name="Sun, Li-Hsiang" userId="f55fef3f-6cfc-4845-a679-b15ea2789efa" providerId="ADAL" clId="{45E8EAD2-8368-47CB-AA69-67D82E5E59F1}" dt="2022-02-09T23:53:04.121" v="61"/>
            <ac:spMkLst>
              <pc:docMk/>
              <pc:sldMasterMk cId="0" sldId="2147483648"/>
              <pc:sldLayoutMk cId="0" sldId="2147483654"/>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de-DE"/>
              <a:t>doc.: IEEE 802.11-21/1976</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December 2021</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de-DE"/>
              <a:t>Marc Emmelmann (Koden-TI)</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a:t>doc.: IEEE 802.11-21/1976</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December 2021</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de-DE"/>
              <a:t>Marc Emmelmann (Koden-TI)</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802.11-21/1976</a:t>
            </a:r>
            <a:endParaRPr lang="en-US"/>
          </a:p>
        </p:txBody>
      </p:sp>
      <p:sp>
        <p:nvSpPr>
          <p:cNvPr id="5" name="Rectangle 3"/>
          <p:cNvSpPr>
            <a:spLocks noGrp="1" noChangeArrowheads="1"/>
          </p:cNvSpPr>
          <p:nvPr>
            <p:ph type="dt"/>
          </p:nvPr>
        </p:nvSpPr>
        <p:spPr>
          <a:ln/>
        </p:spPr>
        <p:txBody>
          <a:bodyPr/>
          <a:lstStyle/>
          <a:p>
            <a:r>
              <a:rPr lang="en-GB"/>
              <a:t>December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5</a:t>
            </a:fld>
            <a:endParaRPr lang="en-US"/>
          </a:p>
        </p:txBody>
      </p:sp>
    </p:spTree>
    <p:extLst>
      <p:ext uri="{BB962C8B-B14F-4D97-AF65-F5344CB8AC3E}">
        <p14:creationId xmlns:p14="http://schemas.microsoft.com/office/powerpoint/2010/main" val="379287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7</a:t>
            </a:fld>
            <a:endParaRPr lang="en-US"/>
          </a:p>
        </p:txBody>
      </p:sp>
    </p:spTree>
    <p:extLst>
      <p:ext uri="{BB962C8B-B14F-4D97-AF65-F5344CB8AC3E}">
        <p14:creationId xmlns:p14="http://schemas.microsoft.com/office/powerpoint/2010/main" val="213540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8</a:t>
            </a:fld>
            <a:endParaRPr lang="en-US"/>
          </a:p>
        </p:txBody>
      </p:sp>
    </p:spTree>
    <p:extLst>
      <p:ext uri="{BB962C8B-B14F-4D97-AF65-F5344CB8AC3E}">
        <p14:creationId xmlns:p14="http://schemas.microsoft.com/office/powerpoint/2010/main" val="4223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10</a:t>
            </a:fld>
            <a:endParaRPr lang="en-US"/>
          </a:p>
        </p:txBody>
      </p:sp>
    </p:spTree>
    <p:extLst>
      <p:ext uri="{BB962C8B-B14F-4D97-AF65-F5344CB8AC3E}">
        <p14:creationId xmlns:p14="http://schemas.microsoft.com/office/powerpoint/2010/main" val="270869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2" name="Rectangle 3"/>
          <p:cNvSpPr>
            <a:spLocks noGrp="1" noChangeArrowheads="1"/>
          </p:cNvSpPr>
          <p:nvPr>
            <p:ph type="dt" idx="15"/>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485900"/>
            <a:ext cx="3808413"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485900"/>
            <a:ext cx="3810000"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2022</a:t>
            </a:r>
            <a:endParaRPr lang="en-GB" dirty="0"/>
          </a:p>
        </p:txBody>
      </p:sp>
      <p:sp>
        <p:nvSpPr>
          <p:cNvPr id="6" name="Footer Placeholder 5"/>
          <p:cNvSpPr>
            <a:spLocks noGrp="1"/>
          </p:cNvSpPr>
          <p:nvPr>
            <p:ph type="ftr" idx="11"/>
          </p:nvPr>
        </p:nvSpPr>
        <p:spPr/>
        <p:txBody>
          <a:bodyPr/>
          <a:lstStyle>
            <a:lvl1pPr>
              <a:defRPr/>
            </a:lvl1pPr>
          </a:lstStyle>
          <a:p>
            <a:r>
              <a:rPr lang="de-DE" dirty="0"/>
              <a:t>(Li-Hsiang Sun, Sony)</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2022</a:t>
            </a:r>
            <a:endParaRPr lang="en-GB" dirty="0"/>
          </a:p>
        </p:txBody>
      </p:sp>
      <p:sp>
        <p:nvSpPr>
          <p:cNvPr id="8" name="Footer Placeholder 7"/>
          <p:cNvSpPr>
            <a:spLocks noGrp="1"/>
          </p:cNvSpPr>
          <p:nvPr>
            <p:ph type="ftr" idx="11"/>
          </p:nvPr>
        </p:nvSpPr>
        <p:spPr>
          <a:xfrm>
            <a:off x="5643570" y="4856560"/>
            <a:ext cx="2898768" cy="135731"/>
          </a:xfrm>
        </p:spPr>
        <p:txBody>
          <a:bodyPr/>
          <a:lstStyle>
            <a:lvl1pPr>
              <a:defRPr/>
            </a:lvl1pPr>
          </a:lstStyle>
          <a:p>
            <a:r>
              <a:rPr lang="de-DE" dirty="0"/>
              <a:t>(Li-Hsiang Sun, Sony)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2022</a:t>
            </a:r>
            <a:endParaRPr lang="en-GB" dirty="0"/>
          </a:p>
        </p:txBody>
      </p:sp>
      <p:sp>
        <p:nvSpPr>
          <p:cNvPr id="4" name="Footer Placeholder 3"/>
          <p:cNvSpPr>
            <a:spLocks noGrp="1"/>
          </p:cNvSpPr>
          <p:nvPr>
            <p:ph type="ftr" idx="11"/>
          </p:nvPr>
        </p:nvSpPr>
        <p:spPr/>
        <p:txBody>
          <a:bodyPr/>
          <a:lstStyle>
            <a:lvl1pPr>
              <a:defRPr/>
            </a:lvl1pPr>
          </a:lstStyle>
          <a:p>
            <a:r>
              <a:rPr lang="de-DE" dirty="0"/>
              <a:t>(Li-Hsiang Sun, Sony)</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2022</a:t>
            </a:r>
            <a:endParaRPr lang="en-GB"/>
          </a:p>
        </p:txBody>
      </p:sp>
      <p:sp>
        <p:nvSpPr>
          <p:cNvPr id="3" name="Footer Placeholder 2"/>
          <p:cNvSpPr>
            <a:spLocks noGrp="1"/>
          </p:cNvSpPr>
          <p:nvPr>
            <p:ph type="ftr" idx="11"/>
          </p:nvPr>
        </p:nvSpPr>
        <p:spPr/>
        <p:txBody>
          <a:bodyPr/>
          <a:lstStyle>
            <a:lvl1pPr>
              <a:defRPr/>
            </a:lvl1pPr>
          </a:lstStyle>
          <a:p>
            <a:r>
              <a:rPr lang="de-DE"/>
              <a:t>(Li-Hsiang Sun, Sony)</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514350"/>
            <a:ext cx="1941513" cy="405646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514350"/>
            <a:ext cx="5676900" cy="40564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14350"/>
            <a:ext cx="7770813" cy="79891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1" y="1485900"/>
            <a:ext cx="7770813" cy="308491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
        <p:nvSpPr>
          <p:cNvPr id="1028" name="Rectangle 4"/>
          <p:cNvSpPr>
            <a:spLocks noGrp="1" noChangeArrowheads="1"/>
          </p:cNvSpPr>
          <p:nvPr>
            <p:ph type="ftr"/>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029" name="Rectangle 5"/>
          <p:cNvSpPr>
            <a:spLocks noGrp="1" noChangeArrowheads="1"/>
          </p:cNvSpPr>
          <p:nvPr>
            <p:ph type="sldNum"/>
          </p:nvPr>
        </p:nvSpPr>
        <p:spPr bwMode="auto">
          <a:xfrm>
            <a:off x="4344989" y="4856560"/>
            <a:ext cx="528637" cy="2726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457200"/>
            <a:ext cx="7772400" cy="1191"/>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684214" y="4856560"/>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4857750"/>
            <a:ext cx="7848600" cy="1191"/>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p:nvSpPr>
        <p:spPr bwMode="auto">
          <a:xfrm>
            <a:off x="5000628" y="267874"/>
            <a:ext cx="3500462"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802.11-22/0269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85750" indent="-285750" algn="l" defTabSz="336947" rtl="0" eaLnBrk="1" fontAlgn="base" hangingPunct="1">
        <a:spcBef>
          <a:spcPts val="450"/>
        </a:spcBef>
        <a:spcAft>
          <a:spcPct val="0"/>
        </a:spcAft>
        <a:buClr>
          <a:srgbClr val="000000"/>
        </a:buClr>
        <a:buSzPct val="100000"/>
        <a:buFont typeface="Arial" panose="020B0604020202020204" pitchFamily="34" charset="0"/>
        <a:buChar char="•"/>
        <a:defRPr sz="1800" b="1">
          <a:solidFill>
            <a:srgbClr val="000000"/>
          </a:solidFill>
          <a:latin typeface="+mn-lt"/>
          <a:ea typeface="+mn-ea"/>
          <a:cs typeface="+mn-cs"/>
        </a:defRPr>
      </a:lvl1pPr>
      <a:lvl2pPr marL="628650" indent="-285750" algn="l" defTabSz="336947" rtl="0" eaLnBrk="1" fontAlgn="base" hangingPunct="1">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mn-ea"/>
        </a:defRPr>
      </a:lvl2pPr>
      <a:lvl3pPr marL="971550" indent="-285750" algn="l" defTabSz="336947" rtl="0" eaLnBrk="1" fontAlgn="base" hangingPunct="1">
        <a:spcBef>
          <a:spcPts val="338"/>
        </a:spcBef>
        <a:spcAft>
          <a:spcPct val="0"/>
        </a:spcAft>
        <a:buClr>
          <a:srgbClr val="000000"/>
        </a:buClr>
        <a:buSzPct val="100000"/>
        <a:buFont typeface="Arial" panose="020B0604020202020204" pitchFamily="34" charset="0"/>
        <a:buChar char="•"/>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79256" y="239315"/>
            <a:ext cx="1727588" cy="204788"/>
          </a:xfrm>
        </p:spPr>
        <p:txBody>
          <a:bodyPr/>
          <a:lstStyle/>
          <a:p>
            <a:r>
              <a:rPr lang="en-US"/>
              <a:t>February 2022</a:t>
            </a:r>
            <a:endParaRPr lang="en-GB" dirty="0"/>
          </a:p>
        </p:txBody>
      </p:sp>
      <p:sp>
        <p:nvSpPr>
          <p:cNvPr id="7" name="Footer Placeholder 4"/>
          <p:cNvSpPr>
            <a:spLocks noGrp="1"/>
          </p:cNvSpPr>
          <p:nvPr>
            <p:ph type="ftr" idx="14"/>
          </p:nvPr>
        </p:nvSpPr>
        <p:spPr>
          <a:xfrm>
            <a:off x="6228184" y="4856560"/>
            <a:ext cx="2281233" cy="135731"/>
          </a:xfrm>
        </p:spPr>
        <p:txBody>
          <a:bodyPr/>
          <a:lstStyle/>
          <a:p>
            <a:r>
              <a:rPr lang="de-DE"/>
              <a:t>(Li-Hsiang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657350" y="514350"/>
            <a:ext cx="5829300" cy="80010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CID 5944 Discussion</a:t>
            </a:r>
          </a:p>
        </p:txBody>
      </p:sp>
      <p:sp>
        <p:nvSpPr>
          <p:cNvPr id="3074" name="Rectangle 2"/>
          <p:cNvSpPr>
            <a:spLocks noGrp="1" noChangeArrowheads="1"/>
          </p:cNvSpPr>
          <p:nvPr>
            <p:ph type="body" idx="1"/>
          </p:nvPr>
        </p:nvSpPr>
        <p:spPr>
          <a:xfrm>
            <a:off x="1657350" y="1143001"/>
            <a:ext cx="5829300" cy="297656"/>
          </a:xfrm>
          <a:ln/>
        </p:spPr>
        <p:txBody>
          <a:bodyPr/>
          <a:lstStyle/>
          <a:p>
            <a:pPr marL="0" indent="0" algn="ctr">
              <a:spcBef>
                <a:spcPts val="375"/>
              </a:spcBef>
              <a:buNone/>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2022-2-3</a:t>
            </a:r>
          </a:p>
        </p:txBody>
      </p:sp>
      <p:sp>
        <p:nvSpPr>
          <p:cNvPr id="3076" name="Rectangle 4"/>
          <p:cNvSpPr>
            <a:spLocks noChangeArrowheads="1"/>
          </p:cNvSpPr>
          <p:nvPr/>
        </p:nvSpPr>
        <p:spPr bwMode="auto">
          <a:xfrm>
            <a:off x="838200" y="1962150"/>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graphicFrame>
        <p:nvGraphicFramePr>
          <p:cNvPr id="9" name="Object 11">
            <a:extLst>
              <a:ext uri="{FF2B5EF4-FFF2-40B4-BE49-F238E27FC236}">
                <a16:creationId xmlns:a16="http://schemas.microsoft.com/office/drawing/2014/main" id="{D431453D-2786-41A2-94CB-A8A6F5DD7C66}"/>
              </a:ext>
            </a:extLst>
          </p:cNvPr>
          <p:cNvGraphicFramePr>
            <a:graphicFrameLocks noChangeAspect="1"/>
          </p:cNvGraphicFramePr>
          <p:nvPr>
            <p:extLst>
              <p:ext uri="{D42A27DB-BD31-4B8C-83A1-F6EECF244321}">
                <p14:modId xmlns:p14="http://schemas.microsoft.com/office/powerpoint/2010/main" val="3711437104"/>
              </p:ext>
            </p:extLst>
          </p:nvPr>
        </p:nvGraphicFramePr>
        <p:xfrm>
          <a:off x="827088" y="2227263"/>
          <a:ext cx="7562850" cy="1524000"/>
        </p:xfrm>
        <a:graphic>
          <a:graphicData uri="http://schemas.openxmlformats.org/presentationml/2006/ole">
            <mc:AlternateContent xmlns:mc="http://schemas.openxmlformats.org/markup-compatibility/2006">
              <mc:Choice xmlns:v="urn:schemas-microsoft-com:vml" Requires="v">
                <p:oleObj name="Document" r:id="rId3" imgW="8423338" imgH="1698031" progId="Word.Document.8">
                  <p:embed/>
                </p:oleObj>
              </mc:Choice>
              <mc:Fallback>
                <p:oleObj name="Document" r:id="rId3" imgW="8423338" imgH="1698031" progId="Word.Document.8">
                  <p:embed/>
                  <p:pic>
                    <p:nvPicPr>
                      <p:cNvPr id="9" name="Object 11">
                        <a:extLst>
                          <a:ext uri="{FF2B5EF4-FFF2-40B4-BE49-F238E27FC236}">
                            <a16:creationId xmlns:a16="http://schemas.microsoft.com/office/drawing/2014/main" id="{D431453D-2786-41A2-94CB-A8A6F5DD7C66}"/>
                          </a:ext>
                        </a:extLst>
                      </p:cNvPr>
                      <p:cNvPicPr>
                        <a:picLocks noChangeAspect="1" noChangeArrowheads="1"/>
                      </p:cNvPicPr>
                      <p:nvPr/>
                    </p:nvPicPr>
                    <p:blipFill>
                      <a:blip r:embed="rId4"/>
                      <a:srcRect/>
                      <a:stretch>
                        <a:fillRect/>
                      </a:stretch>
                    </p:blipFill>
                    <p:spPr bwMode="auto">
                      <a:xfrm>
                        <a:off x="827088" y="2227263"/>
                        <a:ext cx="7562850" cy="1524000"/>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 histogram&#10;&#10;Description automatically generated">
            <a:extLst>
              <a:ext uri="{FF2B5EF4-FFF2-40B4-BE49-F238E27FC236}">
                <a16:creationId xmlns:a16="http://schemas.microsoft.com/office/drawing/2014/main" id="{6E27CC65-70BE-4CF3-BF3F-2C3F171F7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34" y="903186"/>
            <a:ext cx="3150664" cy="2362998"/>
          </a:xfrm>
          <a:prstGeom prst="rect">
            <a:avLst/>
          </a:prstGeom>
        </p:spPr>
      </p:pic>
      <p:sp>
        <p:nvSpPr>
          <p:cNvPr id="2" name="Title 1">
            <a:extLst>
              <a:ext uri="{FF2B5EF4-FFF2-40B4-BE49-F238E27FC236}">
                <a16:creationId xmlns:a16="http://schemas.microsoft.com/office/drawing/2014/main" id="{9BD54BB9-0E85-4853-9911-9ACC699680BD}"/>
              </a:ext>
            </a:extLst>
          </p:cNvPr>
          <p:cNvSpPr>
            <a:spLocks noGrp="1"/>
          </p:cNvSpPr>
          <p:nvPr>
            <p:ph type="title"/>
          </p:nvPr>
        </p:nvSpPr>
        <p:spPr>
          <a:xfrm>
            <a:off x="628650" y="155547"/>
            <a:ext cx="7886700" cy="994172"/>
          </a:xfrm>
        </p:spPr>
        <p:txBody>
          <a:bodyPr/>
          <a:lstStyle/>
          <a:p>
            <a:r>
              <a:rPr lang="en-US" dirty="0"/>
              <a:t>Test results (Scenario 3)</a:t>
            </a:r>
          </a:p>
        </p:txBody>
      </p:sp>
      <p:grpSp>
        <p:nvGrpSpPr>
          <p:cNvPr id="17" name="Group 16">
            <a:extLst>
              <a:ext uri="{FF2B5EF4-FFF2-40B4-BE49-F238E27FC236}">
                <a16:creationId xmlns:a16="http://schemas.microsoft.com/office/drawing/2014/main" id="{A480C31A-505B-4CA6-A5C8-5CE760371F3E}"/>
              </a:ext>
            </a:extLst>
          </p:cNvPr>
          <p:cNvGrpSpPr/>
          <p:nvPr/>
        </p:nvGrpSpPr>
        <p:grpSpPr>
          <a:xfrm>
            <a:off x="59772" y="3112639"/>
            <a:ext cx="8206793" cy="559548"/>
            <a:chOff x="79695" y="4190529"/>
            <a:chExt cx="10942391" cy="746063"/>
          </a:xfrm>
        </p:grpSpPr>
        <p:sp>
          <p:nvSpPr>
            <p:cNvPr id="18" name="TextBox 17">
              <a:extLst>
                <a:ext uri="{FF2B5EF4-FFF2-40B4-BE49-F238E27FC236}">
                  <a16:creationId xmlns:a16="http://schemas.microsoft.com/office/drawing/2014/main" id="{FA1F95EC-D00B-4A21-BF7A-5C3459CD6AC8}"/>
                </a:ext>
              </a:extLst>
            </p:cNvPr>
            <p:cNvSpPr txBox="1"/>
            <p:nvPr/>
          </p:nvSpPr>
          <p:spPr>
            <a:xfrm>
              <a:off x="79695"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19" name="TextBox 18">
              <a:extLst>
                <a:ext uri="{FF2B5EF4-FFF2-40B4-BE49-F238E27FC236}">
                  <a16:creationId xmlns:a16="http://schemas.microsoft.com/office/drawing/2014/main" id="{445599C9-974E-4014-B684-7C60804044F4}"/>
                </a:ext>
              </a:extLst>
            </p:cNvPr>
            <p:cNvSpPr txBox="1"/>
            <p:nvPr/>
          </p:nvSpPr>
          <p:spPr>
            <a:xfrm>
              <a:off x="549672" y="4444150"/>
              <a:ext cx="861775" cy="492442"/>
            </a:xfrm>
            <a:prstGeom prst="rect">
              <a:avLst/>
            </a:prstGeom>
            <a:noFill/>
          </p:spPr>
          <p:txBody>
            <a:bodyPr wrap="none" rtlCol="0">
              <a:spAutoFit/>
            </a:bodyPr>
            <a:lstStyle/>
            <a:p>
              <a:r>
                <a:rPr lang="en-US" sz="1800" dirty="0">
                  <a:solidFill>
                    <a:srgbClr val="0070C0"/>
                  </a:solidFill>
                </a:rPr>
                <a:t>4000</a:t>
              </a:r>
            </a:p>
          </p:txBody>
        </p:sp>
        <p:sp>
          <p:nvSpPr>
            <p:cNvPr id="20" name="TextBox 19">
              <a:extLst>
                <a:ext uri="{FF2B5EF4-FFF2-40B4-BE49-F238E27FC236}">
                  <a16:creationId xmlns:a16="http://schemas.microsoft.com/office/drawing/2014/main" id="{FABF69F2-C660-4405-A39D-26459DA75C67}"/>
                </a:ext>
              </a:extLst>
            </p:cNvPr>
            <p:cNvSpPr txBox="1"/>
            <p:nvPr/>
          </p:nvSpPr>
          <p:spPr>
            <a:xfrm>
              <a:off x="3213971" y="4444150"/>
              <a:ext cx="1015663" cy="492442"/>
            </a:xfrm>
            <a:prstGeom prst="rect">
              <a:avLst/>
            </a:prstGeom>
            <a:noFill/>
          </p:spPr>
          <p:txBody>
            <a:bodyPr wrap="none" rtlCol="0">
              <a:spAutoFit/>
            </a:bodyPr>
            <a:lstStyle/>
            <a:p>
              <a:r>
                <a:rPr lang="en-US" sz="1800" dirty="0">
                  <a:solidFill>
                    <a:srgbClr val="FFC000"/>
                  </a:solidFill>
                </a:rPr>
                <a:t>12000</a:t>
              </a:r>
            </a:p>
          </p:txBody>
        </p:sp>
        <p:sp>
          <p:nvSpPr>
            <p:cNvPr id="22" name="TextBox 21">
              <a:extLst>
                <a:ext uri="{FF2B5EF4-FFF2-40B4-BE49-F238E27FC236}">
                  <a16:creationId xmlns:a16="http://schemas.microsoft.com/office/drawing/2014/main" id="{DFAB6275-9EF0-4F40-8D3A-7217DAD9C7E3}"/>
                </a:ext>
              </a:extLst>
            </p:cNvPr>
            <p:cNvSpPr txBox="1"/>
            <p:nvPr/>
          </p:nvSpPr>
          <p:spPr>
            <a:xfrm>
              <a:off x="5087924" y="4375195"/>
              <a:ext cx="699337" cy="492442"/>
            </a:xfrm>
            <a:prstGeom prst="rect">
              <a:avLst/>
            </a:prstGeom>
            <a:noFill/>
          </p:spPr>
          <p:txBody>
            <a:bodyPr wrap="none" rtlCol="0">
              <a:spAutoFit/>
            </a:bodyPr>
            <a:lstStyle/>
            <a:p>
              <a:r>
                <a:rPr lang="en-US" sz="1800" dirty="0">
                  <a:solidFill>
                    <a:schemeClr val="accent6"/>
                  </a:solidFill>
                </a:rPr>
                <a:t> </a:t>
              </a:r>
              <a:r>
                <a:rPr lang="en-US" sz="1800" dirty="0">
                  <a:solidFill>
                    <a:srgbClr val="00B050"/>
                  </a:solidFill>
                </a:rPr>
                <a:t>al4</a:t>
              </a:r>
            </a:p>
          </p:txBody>
        </p:sp>
        <p:sp>
          <p:nvSpPr>
            <p:cNvPr id="24" name="TextBox 23">
              <a:extLst>
                <a:ext uri="{FF2B5EF4-FFF2-40B4-BE49-F238E27FC236}">
                  <a16:creationId xmlns:a16="http://schemas.microsoft.com/office/drawing/2014/main" id="{A4081391-F03C-4E13-8C31-383C4DFCB58B}"/>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26" name="TextBox 25">
              <a:extLst>
                <a:ext uri="{FF2B5EF4-FFF2-40B4-BE49-F238E27FC236}">
                  <a16:creationId xmlns:a16="http://schemas.microsoft.com/office/drawing/2014/main" id="{63549A38-B925-4FA4-9028-62F0365672B2}"/>
                </a:ext>
              </a:extLst>
            </p:cNvPr>
            <p:cNvSpPr txBox="1"/>
            <p:nvPr/>
          </p:nvSpPr>
          <p:spPr>
            <a:xfrm>
              <a:off x="10168861" y="4310620"/>
              <a:ext cx="853225" cy="492442"/>
            </a:xfrm>
            <a:prstGeom prst="rect">
              <a:avLst/>
            </a:prstGeom>
            <a:noFill/>
          </p:spPr>
          <p:txBody>
            <a:bodyPr wrap="none" rtlCol="0">
              <a:spAutoFit/>
            </a:bodyPr>
            <a:lstStyle/>
            <a:p>
              <a:r>
                <a:rPr lang="en-US" sz="1800" dirty="0">
                  <a:solidFill>
                    <a:srgbClr val="7030A0"/>
                  </a:solidFill>
                </a:rPr>
                <a:t> al12</a:t>
              </a:r>
            </a:p>
          </p:txBody>
        </p:sp>
      </p:grpSp>
      <p:sp>
        <p:nvSpPr>
          <p:cNvPr id="27" name="TextBox 26">
            <a:extLst>
              <a:ext uri="{FF2B5EF4-FFF2-40B4-BE49-F238E27FC236}">
                <a16:creationId xmlns:a16="http://schemas.microsoft.com/office/drawing/2014/main" id="{AF3D6848-CE43-4238-BCEF-5F4B8AA46C19}"/>
              </a:ext>
            </a:extLst>
          </p:cNvPr>
          <p:cNvSpPr txBox="1"/>
          <p:nvPr/>
        </p:nvSpPr>
        <p:spPr>
          <a:xfrm>
            <a:off x="7302320" y="694512"/>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480DBB79-B159-4030-A75A-A8DD29FC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8" y="945351"/>
            <a:ext cx="3069126" cy="2301845"/>
          </a:xfrm>
          <a:prstGeom prst="rect">
            <a:avLst/>
          </a:prstGeom>
        </p:spPr>
      </p:pic>
      <p:pic>
        <p:nvPicPr>
          <p:cNvPr id="8" name="Picture 7" descr="Chart&#10;&#10;Description automatically generated">
            <a:extLst>
              <a:ext uri="{FF2B5EF4-FFF2-40B4-BE49-F238E27FC236}">
                <a16:creationId xmlns:a16="http://schemas.microsoft.com/office/drawing/2014/main" id="{FE0E9A5C-2FBB-4022-9670-BA6CE0F91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 y="3579848"/>
            <a:ext cx="1936973" cy="1452730"/>
          </a:xfrm>
          <a:prstGeom prst="rect">
            <a:avLst/>
          </a:prstGeom>
        </p:spPr>
      </p:pic>
      <p:pic>
        <p:nvPicPr>
          <p:cNvPr id="10" name="Picture 9" descr="Chart&#10;&#10;Description automatically generated">
            <a:extLst>
              <a:ext uri="{FF2B5EF4-FFF2-40B4-BE49-F238E27FC236}">
                <a16:creationId xmlns:a16="http://schemas.microsoft.com/office/drawing/2014/main" id="{2384536A-0A29-47B9-B22B-5C6EDB5F3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4929" y="3579848"/>
            <a:ext cx="1936973" cy="1452730"/>
          </a:xfrm>
          <a:prstGeom prst="rect">
            <a:avLst/>
          </a:prstGeom>
        </p:spPr>
      </p:pic>
      <p:pic>
        <p:nvPicPr>
          <p:cNvPr id="12" name="Picture 11" descr="Chart, histogram&#10;&#10;Description automatically generated">
            <a:extLst>
              <a:ext uri="{FF2B5EF4-FFF2-40B4-BE49-F238E27FC236}">
                <a16:creationId xmlns:a16="http://schemas.microsoft.com/office/drawing/2014/main" id="{DF6FF535-B7A7-4C35-9D5E-9B7B0A6BC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532" y="3579848"/>
            <a:ext cx="1936973" cy="1452730"/>
          </a:xfrm>
          <a:prstGeom prst="rect">
            <a:avLst/>
          </a:prstGeom>
        </p:spPr>
      </p:pic>
      <p:pic>
        <p:nvPicPr>
          <p:cNvPr id="14" name="Picture 13" descr="Chart&#10;&#10;Description automatically generated">
            <a:extLst>
              <a:ext uri="{FF2B5EF4-FFF2-40B4-BE49-F238E27FC236}">
                <a16:creationId xmlns:a16="http://schemas.microsoft.com/office/drawing/2014/main" id="{A0140D57-902A-46D2-8D3B-D2243299B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8187" y="3589501"/>
            <a:ext cx="1936973" cy="1452730"/>
          </a:xfrm>
          <a:prstGeom prst="rect">
            <a:avLst/>
          </a:prstGeom>
        </p:spPr>
      </p:pic>
      <p:pic>
        <p:nvPicPr>
          <p:cNvPr id="16" name="Picture 15" descr="Chart, histogram&#10;&#10;Description automatically generated">
            <a:extLst>
              <a:ext uri="{FF2B5EF4-FFF2-40B4-BE49-F238E27FC236}">
                <a16:creationId xmlns:a16="http://schemas.microsoft.com/office/drawing/2014/main" id="{2A0097A1-9C2C-4376-8CFD-EB0DB5E5D4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790" y="3589500"/>
            <a:ext cx="1936973" cy="1452730"/>
          </a:xfrm>
          <a:prstGeom prst="rect">
            <a:avLst/>
          </a:prstGeom>
        </p:spPr>
      </p:pic>
      <p:sp>
        <p:nvSpPr>
          <p:cNvPr id="3" name="Date Placeholder 2">
            <a:extLst>
              <a:ext uri="{FF2B5EF4-FFF2-40B4-BE49-F238E27FC236}">
                <a16:creationId xmlns:a16="http://schemas.microsoft.com/office/drawing/2014/main" id="{568ED71E-CDDD-4FB4-9A63-0FCD5A198D4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AB986024-A7B0-4B30-B637-0BD08C69D27A}"/>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EFDA09EA-EE66-4D5E-8904-3D29DF6D49EB}"/>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21" name="TextBox 20">
            <a:extLst>
              <a:ext uri="{FF2B5EF4-FFF2-40B4-BE49-F238E27FC236}">
                <a16:creationId xmlns:a16="http://schemas.microsoft.com/office/drawing/2014/main" id="{8822A57E-4482-44C9-ACAF-17B1A71E87B4}"/>
              </a:ext>
            </a:extLst>
          </p:cNvPr>
          <p:cNvSpPr txBox="1"/>
          <p:nvPr/>
        </p:nvSpPr>
        <p:spPr>
          <a:xfrm>
            <a:off x="-38872" y="4349530"/>
            <a:ext cx="508473" cy="215444"/>
          </a:xfrm>
          <a:prstGeom prst="rect">
            <a:avLst/>
          </a:prstGeom>
          <a:noFill/>
        </p:spPr>
        <p:txBody>
          <a:bodyPr wrap="none" rtlCol="0">
            <a:spAutoFit/>
          </a:bodyPr>
          <a:lstStyle/>
          <a:p>
            <a:r>
              <a:rPr lang="en-US" sz="800" dirty="0">
                <a:solidFill>
                  <a:schemeClr val="tx1"/>
                </a:solidFill>
              </a:rPr>
              <a:t>primary</a:t>
            </a:r>
          </a:p>
        </p:txBody>
      </p:sp>
      <p:sp>
        <p:nvSpPr>
          <p:cNvPr id="23" name="TextBox 22">
            <a:extLst>
              <a:ext uri="{FF2B5EF4-FFF2-40B4-BE49-F238E27FC236}">
                <a16:creationId xmlns:a16="http://schemas.microsoft.com/office/drawing/2014/main" id="{FB27B15C-8738-45FB-9D43-5FF0DEDAB2F3}"/>
              </a:ext>
            </a:extLst>
          </p:cNvPr>
          <p:cNvSpPr txBox="1"/>
          <p:nvPr/>
        </p:nvSpPr>
        <p:spPr>
          <a:xfrm>
            <a:off x="-38873" y="3796327"/>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48379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6B40-F0F6-4EB0-968C-0ED4675A5BA5}"/>
              </a:ext>
            </a:extLst>
          </p:cNvPr>
          <p:cNvSpPr>
            <a:spLocks noGrp="1"/>
          </p:cNvSpPr>
          <p:nvPr>
            <p:ph type="title"/>
          </p:nvPr>
        </p:nvSpPr>
        <p:spPr>
          <a:xfrm>
            <a:off x="523419" y="190500"/>
            <a:ext cx="7886700" cy="994172"/>
          </a:xfrm>
        </p:spPr>
        <p:txBody>
          <a:bodyPr/>
          <a:lstStyle/>
          <a:p>
            <a:r>
              <a:rPr lang="en-US" dirty="0"/>
              <a:t>Observations</a:t>
            </a:r>
          </a:p>
        </p:txBody>
      </p:sp>
      <p:sp>
        <p:nvSpPr>
          <p:cNvPr id="3" name="Content Placeholder 2">
            <a:extLst>
              <a:ext uri="{FF2B5EF4-FFF2-40B4-BE49-F238E27FC236}">
                <a16:creationId xmlns:a16="http://schemas.microsoft.com/office/drawing/2014/main" id="{6844ED79-1DE0-4019-A568-8AEC8B854E3F}"/>
              </a:ext>
            </a:extLst>
          </p:cNvPr>
          <p:cNvSpPr>
            <a:spLocks noGrp="1"/>
          </p:cNvSpPr>
          <p:nvPr>
            <p:ph idx="1"/>
          </p:nvPr>
        </p:nvSpPr>
        <p:spPr>
          <a:xfrm>
            <a:off x="628650" y="1012971"/>
            <a:ext cx="7886700" cy="3940029"/>
          </a:xfrm>
        </p:spPr>
        <p:txBody>
          <a:bodyPr>
            <a:normAutofit fontScale="70000" lnSpcReduction="20000"/>
          </a:bodyPr>
          <a:lstStyle/>
          <a:p>
            <a:pPr>
              <a:lnSpc>
                <a:spcPct val="110000"/>
              </a:lnSpc>
            </a:pPr>
            <a:r>
              <a:rPr lang="en-US" dirty="0"/>
              <a:t>TID to link mapping does not work by itself when applied to a mobile AP BSS for improving latency</a:t>
            </a:r>
          </a:p>
          <a:p>
            <a:pPr lvl="1">
              <a:lnSpc>
                <a:spcPct val="110000"/>
              </a:lnSpc>
            </a:pPr>
            <a:r>
              <a:rPr lang="en-US" dirty="0"/>
              <a:t>tm case in previous results</a:t>
            </a:r>
          </a:p>
          <a:p>
            <a:pPr lvl="1">
              <a:lnSpc>
                <a:spcPct val="110000"/>
              </a:lnSpc>
            </a:pPr>
            <a:r>
              <a:rPr lang="en-US" dirty="0"/>
              <a:t>All traffic must be mapped to primary link, which is the bottleneck</a:t>
            </a:r>
          </a:p>
          <a:p>
            <a:pPr lvl="1">
              <a:lnSpc>
                <a:spcPct val="110000"/>
              </a:lnSpc>
            </a:pPr>
            <a:r>
              <a:rPr lang="en-US" dirty="0"/>
              <a:t>Bad performance for both CBR and FTP</a:t>
            </a:r>
          </a:p>
          <a:p>
            <a:pPr>
              <a:lnSpc>
                <a:spcPct val="110000"/>
              </a:lnSpc>
            </a:pPr>
            <a:r>
              <a:rPr lang="en-US" dirty="0"/>
              <a:t>TID to link mapping can improve latency (at the expense of FTP volume) if allowing latency sensitive traffic to be end-aligned on secondary link with an intra BSS UL PPDU sent by another MLD on primary link, i.e. UL end alignment from different MLDs </a:t>
            </a:r>
          </a:p>
          <a:p>
            <a:pPr lvl="1">
              <a:lnSpc>
                <a:spcPct val="110000"/>
              </a:lnSpc>
            </a:pPr>
            <a:r>
              <a:rPr lang="en-US" dirty="0"/>
              <a:t>al_12/6/4 cases in previous results</a:t>
            </a:r>
          </a:p>
          <a:p>
            <a:pPr>
              <a:lnSpc>
                <a:spcPct val="110000"/>
              </a:lnSpc>
            </a:pPr>
            <a:r>
              <a:rPr lang="en-US" dirty="0"/>
              <a:t>By enforcing a small PPDU size and TXOP limit=0 for low priority traffic mapped on both links (4000 case in scenario 3),  the latency for high priority traffic can be satisfied but low priority throughput suffers even more  when compared with mapping only 1 link to the low priority traffic</a:t>
            </a:r>
          </a:p>
          <a:p>
            <a:pPr>
              <a:lnSpc>
                <a:spcPct val="110000"/>
              </a:lnSpc>
            </a:pPr>
            <a:r>
              <a:rPr lang="en-US" dirty="0"/>
              <a:t>With end alignment from different MLDs, the max PPDU length on the primary link affects latency</a:t>
            </a:r>
          </a:p>
          <a:p>
            <a:pPr lvl="1">
              <a:lnSpc>
                <a:spcPct val="110000"/>
              </a:lnSpc>
            </a:pPr>
            <a:r>
              <a:rPr lang="en-US" dirty="0"/>
              <a:t>With shorter UL PPDU length on the primary link, more access opportunities for higher priority traffic UL access on secondary link with UL end alignment, at the expense of a higher overhead on the primary link</a:t>
            </a:r>
          </a:p>
          <a:p>
            <a:pPr lvl="1">
              <a:lnSpc>
                <a:spcPct val="110000"/>
              </a:lnSpc>
            </a:pPr>
            <a:r>
              <a:rPr lang="en-US" dirty="0"/>
              <a:t>With longer UL PPDU length on primary link, the overhead on the primary link is smaller but access opportunities for higher priority on secondary link reduces, causing more high priority MLD to access primary link. The resulting FTP throughput on primary link does not change significantly compared to shorter UL AMPDU length on the primary link </a:t>
            </a:r>
          </a:p>
        </p:txBody>
      </p:sp>
      <p:sp>
        <p:nvSpPr>
          <p:cNvPr id="4" name="Date Placeholder 3">
            <a:extLst>
              <a:ext uri="{FF2B5EF4-FFF2-40B4-BE49-F238E27FC236}">
                <a16:creationId xmlns:a16="http://schemas.microsoft.com/office/drawing/2014/main" id="{B7A0F880-744F-43E8-9607-432EA61C0CAF}"/>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C57AF5E-C477-4622-994C-E023067FE7C7}"/>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FB87BBB2-2780-406C-81EE-FC524001CE4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93837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8F9-23CA-4D5A-82EA-746B224E831C}"/>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78074E23-BE55-4D3E-97D9-C89C8BA4F63B}"/>
              </a:ext>
            </a:extLst>
          </p:cNvPr>
          <p:cNvSpPr>
            <a:spLocks noGrp="1"/>
          </p:cNvSpPr>
          <p:nvPr>
            <p:ph idx="1"/>
          </p:nvPr>
        </p:nvSpPr>
        <p:spPr/>
        <p:txBody>
          <a:bodyPr/>
          <a:lstStyle/>
          <a:p>
            <a:pPr marL="342900" indent="-342900">
              <a:buFont typeface="+mj-lt"/>
              <a:buAutoNum type="arabicPeriod"/>
            </a:pPr>
            <a:r>
              <a:rPr lang="en-US" dirty="0"/>
              <a:t>Do you agree to allow UL PPDU end time alignment for PPDUs from a STR MLDs on the primary and secondary link in a mobile AP BSS? i.e. star time is allowed not to be aligned</a:t>
            </a:r>
          </a:p>
          <a:p>
            <a:pPr marL="342900" indent="-342900">
              <a:buFont typeface="+mj-lt"/>
              <a:buAutoNum type="arabicPeriod"/>
            </a:pPr>
            <a:endParaRPr lang="en-US" dirty="0"/>
          </a:p>
          <a:p>
            <a:pPr marL="342900" indent="-342900">
              <a:buFont typeface="+mj-lt"/>
              <a:buAutoNum type="arabicPeriod"/>
            </a:pPr>
            <a:r>
              <a:rPr lang="en-US" dirty="0"/>
              <a:t>Do you agree to allow UL PPDU end time alignment for PPDUs from different MLDs on the primary and secondary link in a mobile AP BSS?</a:t>
            </a:r>
          </a:p>
          <a:p>
            <a:pPr marL="0" indent="0">
              <a:buNone/>
            </a:pPr>
            <a:endParaRPr lang="en-US" dirty="0"/>
          </a:p>
        </p:txBody>
      </p:sp>
      <p:sp>
        <p:nvSpPr>
          <p:cNvPr id="4" name="Date Placeholder 3">
            <a:extLst>
              <a:ext uri="{FF2B5EF4-FFF2-40B4-BE49-F238E27FC236}">
                <a16:creationId xmlns:a16="http://schemas.microsoft.com/office/drawing/2014/main" id="{88BEC4D8-DBE9-4C78-BA2B-6AEC2125471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396E435-9D61-4DC9-8B39-408500AB2458}"/>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53E62E55-5ED9-41F3-85CE-1E9478089BC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151070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F31-EF33-4870-95BF-C28BD21A9AE2}"/>
              </a:ext>
            </a:extLst>
          </p:cNvPr>
          <p:cNvSpPr>
            <a:spLocks noGrp="1"/>
          </p:cNvSpPr>
          <p:nvPr>
            <p:ph type="title"/>
          </p:nvPr>
        </p:nvSpPr>
        <p:spPr/>
        <p:txBody>
          <a:bodyPr/>
          <a:lstStyle/>
          <a:p>
            <a:r>
              <a:rPr lang="en-US" dirty="0"/>
              <a:t>Proposed resolution: revised</a:t>
            </a:r>
          </a:p>
        </p:txBody>
      </p:sp>
      <p:sp>
        <p:nvSpPr>
          <p:cNvPr id="3" name="Content Placeholder 2">
            <a:extLst>
              <a:ext uri="{FF2B5EF4-FFF2-40B4-BE49-F238E27FC236}">
                <a16:creationId xmlns:a16="http://schemas.microsoft.com/office/drawing/2014/main" id="{E7611FD9-9C35-4596-AE56-79BB00E9E51E}"/>
              </a:ext>
            </a:extLst>
          </p:cNvPr>
          <p:cNvSpPr>
            <a:spLocks noGrp="1"/>
          </p:cNvSpPr>
          <p:nvPr>
            <p:ph idx="1"/>
          </p:nvPr>
        </p:nvSpPr>
        <p:spPr/>
        <p:txBody>
          <a:bodyPr/>
          <a:lstStyle/>
          <a:p>
            <a:pPr marL="0" indent="0">
              <a:buNone/>
            </a:pPr>
            <a:r>
              <a:rPr lang="en-US" sz="900" b="0" i="0" u="none" strike="noStrike" baseline="0" dirty="0">
                <a:solidFill>
                  <a:srgbClr val="000000"/>
                </a:solidFill>
                <a:latin typeface="Times New Roman" panose="02020603050405020304" pitchFamily="18" charset="0"/>
              </a:rPr>
              <a:t>STAs affiliated with a non-AP MLD that is associated with an NSTR mobile AP MLD and APs affiliated with an NSTR mobile AP MLD shall follow the procedure defined in 35.3.16.6 (Start time sync PPDUs medium access) when intending to transmit in the nonprimary link with the following additional constraints </a:t>
            </a:r>
            <a:r>
              <a:rPr lang="en-US" sz="900" b="0" i="0" u="none" strike="noStrike" baseline="0" dirty="0">
                <a:solidFill>
                  <a:schemeClr val="accent2"/>
                </a:solidFill>
                <a:latin typeface="Times New Roman" panose="02020603050405020304" pitchFamily="18" charset="0"/>
              </a:rPr>
              <a:t>and</a:t>
            </a:r>
            <a:r>
              <a:rPr lang="en-US" sz="900" b="0" i="0" u="none" strike="noStrike" baseline="0" dirty="0">
                <a:solidFill>
                  <a:srgbClr val="000000"/>
                </a:solidFill>
                <a:latin typeface="Times New Roman" panose="02020603050405020304" pitchFamily="18" charset="0"/>
              </a:rPr>
              <a:t> </a:t>
            </a:r>
            <a:r>
              <a:rPr lang="en-US" sz="900" b="0" i="0" u="none" strike="noStrike" baseline="0" dirty="0">
                <a:solidFill>
                  <a:schemeClr val="accent2"/>
                </a:solidFill>
                <a:latin typeface="Times New Roman" panose="02020603050405020304" pitchFamily="18" charset="0"/>
              </a:rPr>
              <a:t>with the exceptions of (a) and (b) below</a:t>
            </a:r>
            <a:r>
              <a:rPr lang="en-US" sz="900" b="0" i="0" u="none" strike="noStrike" baseline="0" dirty="0">
                <a:solidFill>
                  <a:srgbClr val="000000"/>
                </a:solidFill>
                <a:latin typeface="Times New Roman" panose="02020603050405020304" pitchFamily="18" charset="0"/>
              </a:rPr>
              <a:t>.</a:t>
            </a:r>
          </a:p>
          <a:p>
            <a:pPr marL="342900" lvl="1" indent="0">
              <a:buNone/>
            </a:pPr>
            <a:r>
              <a:rPr lang="en-US" sz="800" b="0" i="0" u="none" strike="noStrike" baseline="0" dirty="0">
                <a:solidFill>
                  <a:srgbClr val="000000"/>
                </a:solidFill>
                <a:latin typeface="Times New Roman" panose="02020603050405020304" pitchFamily="18" charset="0"/>
              </a:rPr>
              <a:t>—A STA affiliated with the non-AP MLD may initiate a PPDU transmission to its associated AP affiliated with the NSTR mobile AP MLD in the nonprimary link only if the STA affiliated with the same MLD in the primary link is also initiating the PPDU as a TXOP holder with the same start time.</a:t>
            </a:r>
          </a:p>
          <a:p>
            <a:pPr marL="342900" lvl="1" indent="0">
              <a:buNone/>
            </a:pPr>
            <a:r>
              <a:rPr lang="en-US" sz="800" b="0" i="0" u="none" strike="noStrike" baseline="0" dirty="0">
                <a:solidFill>
                  <a:srgbClr val="000000"/>
                </a:solidFill>
                <a:latin typeface="Times New Roman" panose="02020603050405020304" pitchFamily="18" charset="0"/>
              </a:rPr>
              <a:t>—An AP affiliated with the NSTR mobile AP MLD may initiate a PPDU transmission to its associated non-AP STA in the nonprimary link only if the AP affiliated with the same NSTR mobile AP MLD in the primary link is also initiating the PPDU as a TXOP holder with the same start time.</a:t>
            </a:r>
          </a:p>
          <a:p>
            <a:pPr marL="0" indent="0">
              <a:buNone/>
            </a:pPr>
            <a:r>
              <a:rPr lang="en-US" sz="900" b="0" dirty="0">
                <a:solidFill>
                  <a:schemeClr val="accent2"/>
                </a:solidFill>
                <a:latin typeface="Times New Roman" panose="02020603050405020304" pitchFamily="18" charset="0"/>
              </a:rPr>
              <a:t>(a) A STA operating on the nonprimary link and affiliated with a non-AP MLD which has a pair of setup links that is a STR link pair, may perform the same channel access procedure as described in 35.3.16.5 (PPDU end time alignment) for the AP MLD, or</a:t>
            </a:r>
          </a:p>
          <a:p>
            <a:pPr marL="0" indent="0">
              <a:buNone/>
            </a:pPr>
            <a:r>
              <a:rPr lang="en-US" sz="900" b="0" dirty="0">
                <a:solidFill>
                  <a:schemeClr val="accent2"/>
                </a:solidFill>
                <a:latin typeface="Times New Roman" panose="02020603050405020304" pitchFamily="18" charset="0"/>
              </a:rPr>
              <a:t>(b) A STA operating on the nonprimary link and affiliated with a non-AP MLD may perform channel access assuming a TXOP limit equal to 0 when a backoff counter of the STA reaches zero, if the non-AP MLD has detected an ongoing UL intra-BSS PPDU transmission on the primary link. The PPDU in the channel access shall be end-aligned with the ongoing primary link PPDU and the PDDU shall not solicit an immediate response with a TXTIME that is longer than an Ack frame transmitted in non-HT format using the highest basic rate on the primary link. The STA operating on the nonprimary link and affiliated with the non-AP MLD, upon the non-AP MLD detecting an ongoing UL intra-BSS PPDU on the primary link, and the STA having a backoff counter already reached zero, may perform a new backoff procedure following deferral procedures as described in 10.23.2.4 (Obtaining an EDCA TXOP) and 10.3.4.3 (Backoff procedure for DCF). CW[AC] and QSRC[AC] are left unchanged.</a:t>
            </a:r>
          </a:p>
        </p:txBody>
      </p:sp>
      <p:sp>
        <p:nvSpPr>
          <p:cNvPr id="4" name="Slide Number Placeholder 3">
            <a:extLst>
              <a:ext uri="{FF2B5EF4-FFF2-40B4-BE49-F238E27FC236}">
                <a16:creationId xmlns:a16="http://schemas.microsoft.com/office/drawing/2014/main" id="{E1CC5D09-6BF3-47F6-B384-00BF5052B69A}"/>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8A8900A4-47A4-4F9C-9C82-5F21F37B979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EDBA38-C35A-43B7-A576-7C1786851C48}"/>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233489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298CF4-BBB7-4D86-AF3C-5F8959E6E6A2}"/>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EB0B9B5C-A761-4064-8D17-C6A0EB6DF0EE}"/>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CB3E329-FAF0-4BE0-A69C-F3CC7A8B4224}"/>
              </a:ext>
            </a:extLst>
          </p:cNvPr>
          <p:cNvSpPr>
            <a:spLocks noGrp="1"/>
          </p:cNvSpPr>
          <p:nvPr>
            <p:ph type="ftr" idx="11"/>
          </p:nvPr>
        </p:nvSpPr>
        <p:spPr/>
        <p:txBody>
          <a:bodyPr/>
          <a:lstStyle/>
          <a:p>
            <a:r>
              <a:rPr lang="de-DE"/>
              <a:t>(Li-Hsiang Sun, Sony)</a:t>
            </a:r>
            <a:endParaRPr lang="en-GB" dirty="0"/>
          </a:p>
        </p:txBody>
      </p:sp>
      <p:sp>
        <p:nvSpPr>
          <p:cNvPr id="4" name="Slide Number Placeholder 3">
            <a:extLst>
              <a:ext uri="{FF2B5EF4-FFF2-40B4-BE49-F238E27FC236}">
                <a16:creationId xmlns:a16="http://schemas.microsoft.com/office/drawing/2014/main" id="{0755732E-C291-4085-8BF0-BBE76A3B730F}"/>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73704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65E-7E11-441B-B834-9AF000BC583A}"/>
              </a:ext>
            </a:extLst>
          </p:cNvPr>
          <p:cNvSpPr>
            <a:spLocks noGrp="1"/>
          </p:cNvSpPr>
          <p:nvPr>
            <p:ph type="title"/>
          </p:nvPr>
        </p:nvSpPr>
        <p:spPr/>
        <p:txBody>
          <a:bodyPr/>
          <a:lstStyle/>
          <a:p>
            <a:r>
              <a:rPr lang="en-US" dirty="0"/>
              <a:t>Scenarios with DL traffic</a:t>
            </a:r>
          </a:p>
        </p:txBody>
      </p:sp>
      <p:sp>
        <p:nvSpPr>
          <p:cNvPr id="4" name="Slide Number Placeholder 3">
            <a:extLst>
              <a:ext uri="{FF2B5EF4-FFF2-40B4-BE49-F238E27FC236}">
                <a16:creationId xmlns:a16="http://schemas.microsoft.com/office/drawing/2014/main" id="{F8B01945-7136-4632-A3CC-0D7584F2852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2AA4EEA5-03C1-4B97-BECD-0FB0044D358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D37B44-0312-4344-85DF-D0CA278A481F}"/>
              </a:ext>
            </a:extLst>
          </p:cNvPr>
          <p:cNvSpPr>
            <a:spLocks noGrp="1"/>
          </p:cNvSpPr>
          <p:nvPr>
            <p:ph type="dt" idx="15"/>
          </p:nvPr>
        </p:nvSpPr>
        <p:spPr/>
        <p:txBody>
          <a:bodyPr/>
          <a:lstStyle/>
          <a:p>
            <a:r>
              <a:rPr lang="en-US"/>
              <a:t>February 2022</a:t>
            </a:r>
            <a:endParaRPr lang="en-GB" dirty="0"/>
          </a:p>
        </p:txBody>
      </p:sp>
      <p:graphicFrame>
        <p:nvGraphicFramePr>
          <p:cNvPr id="12" name="Table 12">
            <a:extLst>
              <a:ext uri="{FF2B5EF4-FFF2-40B4-BE49-F238E27FC236}">
                <a16:creationId xmlns:a16="http://schemas.microsoft.com/office/drawing/2014/main" id="{8D568746-2D9E-415C-B509-0CCF011D736F}"/>
              </a:ext>
            </a:extLst>
          </p:cNvPr>
          <p:cNvGraphicFramePr>
            <a:graphicFrameLocks noGrp="1"/>
          </p:cNvGraphicFramePr>
          <p:nvPr>
            <p:ph idx="1"/>
            <p:extLst>
              <p:ext uri="{D42A27DB-BD31-4B8C-83A1-F6EECF244321}">
                <p14:modId xmlns:p14="http://schemas.microsoft.com/office/powerpoint/2010/main" val="1850082252"/>
              </p:ext>
            </p:extLst>
          </p:nvPr>
        </p:nvGraphicFramePr>
        <p:xfrm>
          <a:off x="685800" y="1485900"/>
          <a:ext cx="7770810" cy="1483360"/>
        </p:xfrm>
        <a:graphic>
          <a:graphicData uri="http://schemas.openxmlformats.org/drawingml/2006/table">
            <a:tbl>
              <a:tblPr firstRow="1" bandRow="1">
                <a:tableStyleId>{5C22544A-7EE6-4342-B048-85BDC9FD1C3A}</a:tableStyleId>
              </a:tblPr>
              <a:tblGrid>
                <a:gridCol w="1554162">
                  <a:extLst>
                    <a:ext uri="{9D8B030D-6E8A-4147-A177-3AD203B41FA5}">
                      <a16:colId xmlns:a16="http://schemas.microsoft.com/office/drawing/2014/main" val="3759002177"/>
                    </a:ext>
                  </a:extLst>
                </a:gridCol>
                <a:gridCol w="1554162">
                  <a:extLst>
                    <a:ext uri="{9D8B030D-6E8A-4147-A177-3AD203B41FA5}">
                      <a16:colId xmlns:a16="http://schemas.microsoft.com/office/drawing/2014/main" val="823739373"/>
                    </a:ext>
                  </a:extLst>
                </a:gridCol>
                <a:gridCol w="1554162">
                  <a:extLst>
                    <a:ext uri="{9D8B030D-6E8A-4147-A177-3AD203B41FA5}">
                      <a16:colId xmlns:a16="http://schemas.microsoft.com/office/drawing/2014/main" val="3761103714"/>
                    </a:ext>
                  </a:extLst>
                </a:gridCol>
                <a:gridCol w="1554162">
                  <a:extLst>
                    <a:ext uri="{9D8B030D-6E8A-4147-A177-3AD203B41FA5}">
                      <a16:colId xmlns:a16="http://schemas.microsoft.com/office/drawing/2014/main" val="1213230620"/>
                    </a:ext>
                  </a:extLst>
                </a:gridCol>
                <a:gridCol w="1554162">
                  <a:extLst>
                    <a:ext uri="{9D8B030D-6E8A-4147-A177-3AD203B41FA5}">
                      <a16:colId xmlns:a16="http://schemas.microsoft.com/office/drawing/2014/main" val="499769397"/>
                    </a:ext>
                  </a:extLst>
                </a:gridCol>
              </a:tblGrid>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 </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AP MLD</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MLD2</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MLD3</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MLD4</a:t>
                      </a:r>
                    </a:p>
                  </a:txBody>
                  <a:tcPr marL="68580" marR="68580" marT="0" marB="0"/>
                </a:tc>
                <a:extLst>
                  <a:ext uri="{0D108BD9-81ED-4DB2-BD59-A6C34878D82A}">
                    <a16:rowId xmlns:a16="http://schemas.microsoft.com/office/drawing/2014/main" val="96324505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endParaRPr lang="en-US" sz="1100" dirty="0">
                        <a:effectLst/>
                        <a:latin typeface="Calibri" panose="020F0502020204030204" pitchFamily="34" charset="0"/>
                        <a:ea typeface="PMingLiU" panose="02020500000000000000" pitchFamily="18" charset="-120"/>
                      </a:endParaRPr>
                    </a:p>
                  </a:txBody>
                  <a:tcPr marL="68580" marR="68580" marT="0" marB="0"/>
                </a:tc>
                <a:extLst>
                  <a:ext uri="{0D108BD9-81ED-4DB2-BD59-A6C34878D82A}">
                    <a16:rowId xmlns:a16="http://schemas.microsoft.com/office/drawing/2014/main" val="331652208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extLst>
                  <a:ext uri="{0D108BD9-81ED-4DB2-BD59-A6C34878D82A}">
                    <a16:rowId xmlns:a16="http://schemas.microsoft.com/office/drawing/2014/main" val="281322466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r>
                        <a:rPr lang="en-US" sz="1100" dirty="0">
                          <a:effectLst/>
                          <a:latin typeface="Calibri" panose="020F0502020204030204" pitchFamily="34" charset="0"/>
                          <a:ea typeface="PMingLiU" panose="02020500000000000000" pitchFamily="18" charset="-120"/>
                        </a:rPr>
                        <a:t> </a:t>
                      </a:r>
                    </a:p>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MCS 16QAM ¾)</a:t>
                      </a:r>
                    </a:p>
                  </a:txBody>
                  <a:tcPr marL="68580" marR="68580" marT="0" marB="0"/>
                </a:tc>
                <a:extLst>
                  <a:ext uri="{0D108BD9-81ED-4DB2-BD59-A6C34878D82A}">
                    <a16:rowId xmlns:a16="http://schemas.microsoft.com/office/drawing/2014/main" val="1562589609"/>
                  </a:ext>
                </a:extLst>
              </a:tr>
            </a:tbl>
          </a:graphicData>
        </a:graphic>
      </p:graphicFrame>
      <p:sp>
        <p:nvSpPr>
          <p:cNvPr id="11" name="Rectangle 1">
            <a:extLst>
              <a:ext uri="{FF2B5EF4-FFF2-40B4-BE49-F238E27FC236}">
                <a16:creationId xmlns:a16="http://schemas.microsoft.com/office/drawing/2014/main" id="{8BFCD36B-8771-427E-A073-BA9808791958}"/>
              </a:ext>
            </a:extLst>
          </p:cNvPr>
          <p:cNvSpPr>
            <a:spLocks noChangeArrowheads="1"/>
          </p:cNvSpPr>
          <p:nvPr/>
        </p:nvSpPr>
        <p:spPr bwMode="auto">
          <a:xfrm>
            <a:off x="-344964" y="-6392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rPr>
              <a:t>Traffic and MCS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F74092E-2432-46AC-87B2-1CE38BC8E298}"/>
              </a:ext>
            </a:extLst>
          </p:cNvPr>
          <p:cNvSpPr txBox="1"/>
          <p:nvPr/>
        </p:nvSpPr>
        <p:spPr>
          <a:xfrm>
            <a:off x="729878" y="3102234"/>
            <a:ext cx="7423521" cy="1754326"/>
          </a:xfrm>
          <a:prstGeom prst="rect">
            <a:avLst/>
          </a:prstGeom>
          <a:noFill/>
        </p:spPr>
        <p:txBody>
          <a:bodyPr wrap="square" rtlCol="0">
            <a:spAutoFit/>
          </a:bodyPr>
          <a:lstStyle/>
          <a:p>
            <a:r>
              <a:rPr lang="en-US" sz="1200" dirty="0">
                <a:solidFill>
                  <a:schemeClr val="tx1"/>
                </a:solidFill>
              </a:rPr>
              <a:t>Unless otherwise specified:</a:t>
            </a:r>
          </a:p>
          <a:p>
            <a:pPr marL="171450" indent="-171450">
              <a:buFont typeface="Arial" panose="020B0604020202020204" pitchFamily="34" charset="0"/>
              <a:buChar char="•"/>
            </a:pPr>
            <a:r>
              <a:rPr lang="en-US" sz="1200" dirty="0" err="1">
                <a:solidFill>
                  <a:schemeClr val="tx1"/>
                </a:solidFill>
              </a:rPr>
              <a:t>cbr</a:t>
            </a:r>
            <a:r>
              <a:rPr lang="en-US" sz="1200" dirty="0">
                <a:solidFill>
                  <a:schemeClr val="tx1"/>
                </a:solidFill>
              </a:rPr>
              <a:t>: AC_VO, AIFSN=2, CW=3~7, mapped to both links, interval/size described in previous slides</a:t>
            </a:r>
          </a:p>
          <a:p>
            <a:pPr marL="171450" indent="-171450">
              <a:buFont typeface="Arial" panose="020B0604020202020204" pitchFamily="34" charset="0"/>
              <a:buChar char="•"/>
            </a:pPr>
            <a:r>
              <a:rPr lang="en-US" sz="1200" dirty="0">
                <a:solidFill>
                  <a:schemeClr val="tx1"/>
                </a:solidFill>
              </a:rPr>
              <a:t>FTP: AC_BE, AIFSN=9, CW=15~1023, mapped to both links, for 5 sec</a:t>
            </a:r>
          </a:p>
          <a:p>
            <a:pPr marL="171450" indent="-171450">
              <a:buFont typeface="Arial" panose="020B0604020202020204" pitchFamily="34" charset="0"/>
              <a:buChar char="•"/>
            </a:pPr>
            <a:r>
              <a:rPr lang="en-US" sz="1200" dirty="0">
                <a:solidFill>
                  <a:schemeClr val="tx1"/>
                </a:solidFill>
              </a:rPr>
              <a:t>MCS corresponding to QPSK ¾ for data, MCS corresponding to QPSK ½ for BA</a:t>
            </a:r>
          </a:p>
          <a:p>
            <a:pPr marL="171450" indent="-171450">
              <a:buFont typeface="Arial" panose="020B0604020202020204" pitchFamily="34" charset="0"/>
              <a:buChar char="•"/>
            </a:pPr>
            <a:r>
              <a:rPr lang="en-US" sz="1200" dirty="0">
                <a:solidFill>
                  <a:schemeClr val="tx1"/>
                </a:solidFill>
              </a:rPr>
              <a:t>UL/DL AC_BE TXOP=1ms (addressing the case long DL/UL AC_BE TXOP blocking DL RTA traffic )</a:t>
            </a:r>
          </a:p>
          <a:p>
            <a:pPr marL="171450" indent="-171450">
              <a:buFont typeface="Arial" panose="020B0604020202020204" pitchFamily="34" charset="0"/>
              <a:buChar char="•"/>
            </a:pPr>
            <a:r>
              <a:rPr lang="en-US" sz="1200" dirty="0">
                <a:solidFill>
                  <a:schemeClr val="tx1"/>
                </a:solidFill>
              </a:rPr>
              <a:t>Perform TX on both links if both links EDCA BO counter=0 and has at least 2 MPDUs buffered </a:t>
            </a:r>
          </a:p>
          <a:p>
            <a:pPr marL="171450" indent="-171450">
              <a:buFont typeface="Arial" panose="020B0604020202020204" pitchFamily="34" charset="0"/>
              <a:buChar char="•"/>
            </a:pPr>
            <a:r>
              <a:rPr lang="en-US" sz="1200" dirty="0">
                <a:solidFill>
                  <a:schemeClr val="tx1"/>
                </a:solidFill>
              </a:rPr>
              <a:t>Max AMPDU 4000B</a:t>
            </a:r>
          </a:p>
          <a:p>
            <a:endParaRPr lang="en-US" dirty="0">
              <a:solidFill>
                <a:schemeClr val="tx1"/>
              </a:solidFill>
            </a:endParaRPr>
          </a:p>
        </p:txBody>
      </p:sp>
    </p:spTree>
    <p:extLst>
      <p:ext uri="{BB962C8B-B14F-4D97-AF65-F5344CB8AC3E}">
        <p14:creationId xmlns:p14="http://schemas.microsoft.com/office/powerpoint/2010/main" val="141588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4AC2-3152-4003-AD95-E93EF558F856}"/>
              </a:ext>
            </a:extLst>
          </p:cNvPr>
          <p:cNvSpPr>
            <a:spLocks noGrp="1"/>
          </p:cNvSpPr>
          <p:nvPr>
            <p:ph type="title"/>
          </p:nvPr>
        </p:nvSpPr>
        <p:spPr/>
        <p:txBody>
          <a:bodyPr/>
          <a:lstStyle/>
          <a:p>
            <a:r>
              <a:rPr lang="en-US" dirty="0"/>
              <a:t>Access parameters/methods</a:t>
            </a:r>
          </a:p>
        </p:txBody>
      </p:sp>
      <p:graphicFrame>
        <p:nvGraphicFramePr>
          <p:cNvPr id="7" name="Table 7">
            <a:extLst>
              <a:ext uri="{FF2B5EF4-FFF2-40B4-BE49-F238E27FC236}">
                <a16:creationId xmlns:a16="http://schemas.microsoft.com/office/drawing/2014/main" id="{B73D53FC-9623-4801-A3DC-C8FC185674D5}"/>
              </a:ext>
            </a:extLst>
          </p:cNvPr>
          <p:cNvGraphicFramePr>
            <a:graphicFrameLocks noGrp="1"/>
          </p:cNvGraphicFramePr>
          <p:nvPr>
            <p:ph idx="1"/>
            <p:extLst>
              <p:ext uri="{D42A27DB-BD31-4B8C-83A1-F6EECF244321}">
                <p14:modId xmlns:p14="http://schemas.microsoft.com/office/powerpoint/2010/main" val="331633563"/>
              </p:ext>
            </p:extLst>
          </p:nvPr>
        </p:nvGraphicFramePr>
        <p:xfrm>
          <a:off x="914400" y="1859201"/>
          <a:ext cx="7770813" cy="17526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750487296"/>
                    </a:ext>
                  </a:extLst>
                </a:gridCol>
                <a:gridCol w="1905000">
                  <a:extLst>
                    <a:ext uri="{9D8B030D-6E8A-4147-A177-3AD203B41FA5}">
                      <a16:colId xmlns:a16="http://schemas.microsoft.com/office/drawing/2014/main" val="2593512859"/>
                    </a:ext>
                  </a:extLst>
                </a:gridCol>
                <a:gridCol w="5027613">
                  <a:extLst>
                    <a:ext uri="{9D8B030D-6E8A-4147-A177-3AD203B41FA5}">
                      <a16:colId xmlns:a16="http://schemas.microsoft.com/office/drawing/2014/main" val="429633932"/>
                    </a:ext>
                  </a:extLst>
                </a:gridCol>
              </a:tblGrid>
              <a:tr h="370840">
                <a:tc>
                  <a:txBody>
                    <a:bodyPr/>
                    <a:lstStyle/>
                    <a:p>
                      <a:endParaRPr lang="en-US"/>
                    </a:p>
                  </a:txBody>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Case1</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Case2</a:t>
                      </a:r>
                    </a:p>
                  </a:txBody>
                  <a:tcPr marL="68580" marR="68580" marT="0" marB="0"/>
                </a:tc>
                <a:extLst>
                  <a:ext uri="{0D108BD9-81ED-4DB2-BD59-A6C34878D82A}">
                    <a16:rowId xmlns:a16="http://schemas.microsoft.com/office/drawing/2014/main" val="983173461"/>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link2</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850336664"/>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AIFSN=4</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CW=7~15</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40299059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214502677"/>
                  </a:ext>
                </a:extLst>
              </a:tr>
            </a:tbl>
          </a:graphicData>
        </a:graphic>
      </p:graphicFrame>
      <p:sp>
        <p:nvSpPr>
          <p:cNvPr id="4" name="Slide Number Placeholder 3">
            <a:extLst>
              <a:ext uri="{FF2B5EF4-FFF2-40B4-BE49-F238E27FC236}">
                <a16:creationId xmlns:a16="http://schemas.microsoft.com/office/drawing/2014/main" id="{E7163691-1B7D-4CC7-97E8-F6EE99402DD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F66C32EE-21C4-415A-B80C-65574657BBA5}"/>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D73F898-817D-425D-950D-5FD82E255469}"/>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44780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B930-FC19-436A-97A8-C46416D1DDFE}"/>
              </a:ext>
            </a:extLst>
          </p:cNvPr>
          <p:cNvSpPr>
            <a:spLocks noGrp="1"/>
          </p:cNvSpPr>
          <p:nvPr>
            <p:ph type="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E74E1261-DE0A-4B7A-A327-8E57F3039A51}"/>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6CCA2490-0555-40CB-98C3-1C17BEC10BA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8372A79E-E39B-4425-A8D2-B6F0B1970A42}"/>
              </a:ext>
            </a:extLst>
          </p:cNvPr>
          <p:cNvSpPr>
            <a:spLocks noGrp="1"/>
          </p:cNvSpPr>
          <p:nvPr>
            <p:ph type="dt" idx="15"/>
          </p:nvPr>
        </p:nvSpPr>
        <p:spPr/>
        <p:txBody>
          <a:bodyPr/>
          <a:lstStyle/>
          <a:p>
            <a:r>
              <a:rPr lang="en-US"/>
              <a:t>February 2022</a:t>
            </a:r>
            <a:endParaRPr lang="en-GB" dirty="0"/>
          </a:p>
        </p:txBody>
      </p:sp>
      <p:pic>
        <p:nvPicPr>
          <p:cNvPr id="12" name="Picture 11" descr="Chart, bar chart&#10;&#10;Description automatically generated">
            <a:extLst>
              <a:ext uri="{FF2B5EF4-FFF2-40B4-BE49-F238E27FC236}">
                <a16:creationId xmlns:a16="http://schemas.microsoft.com/office/drawing/2014/main" id="{31B244CB-E442-4605-83E6-086CE2BBF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41071"/>
            <a:ext cx="2536372" cy="1902279"/>
          </a:xfrm>
          <a:prstGeom prst="rect">
            <a:avLst/>
          </a:prstGeom>
        </p:spPr>
      </p:pic>
      <p:pic>
        <p:nvPicPr>
          <p:cNvPr id="16" name="Content Placeholder 15" descr="Chart, bar chart&#10;&#10;Description automatically generated">
            <a:extLst>
              <a:ext uri="{FF2B5EF4-FFF2-40B4-BE49-F238E27FC236}">
                <a16:creationId xmlns:a16="http://schemas.microsoft.com/office/drawing/2014/main" id="{35611395-029C-48CA-8EC7-1BAD3C268A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2039438"/>
            <a:ext cx="2532744" cy="1899558"/>
          </a:xfrm>
        </p:spPr>
      </p:pic>
      <p:pic>
        <p:nvPicPr>
          <p:cNvPr id="18" name="Picture 17" descr="Chart, line chart&#10;&#10;Description automatically generated">
            <a:extLst>
              <a:ext uri="{FF2B5EF4-FFF2-40B4-BE49-F238E27FC236}">
                <a16:creationId xmlns:a16="http://schemas.microsoft.com/office/drawing/2014/main" id="{0E76DBAC-0AC6-4B5D-9AEC-FE162476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56004"/>
            <a:ext cx="3086548" cy="2314911"/>
          </a:xfrm>
          <a:prstGeom prst="rect">
            <a:avLst/>
          </a:prstGeom>
        </p:spPr>
      </p:pic>
    </p:spTree>
    <p:extLst>
      <p:ext uri="{BB962C8B-B14F-4D97-AF65-F5344CB8AC3E}">
        <p14:creationId xmlns:p14="http://schemas.microsoft.com/office/powerpoint/2010/main" val="252914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F1AA-B1B1-42E9-B603-7304E105D50E}"/>
              </a:ext>
            </a:extLst>
          </p:cNvPr>
          <p:cNvSpPr>
            <a:spLocks noGrp="1"/>
          </p:cNvSpPr>
          <p:nvPr>
            <p:ph type="title"/>
          </p:nvPr>
        </p:nvSpPr>
        <p:spPr/>
        <p:txBody>
          <a:bodyPr/>
          <a:lstStyle/>
          <a:p>
            <a:r>
              <a:rPr lang="en-US" dirty="0"/>
              <a:t>Scenario 5</a:t>
            </a:r>
          </a:p>
        </p:txBody>
      </p:sp>
      <p:sp>
        <p:nvSpPr>
          <p:cNvPr id="4" name="Slide Number Placeholder 3">
            <a:extLst>
              <a:ext uri="{FF2B5EF4-FFF2-40B4-BE49-F238E27FC236}">
                <a16:creationId xmlns:a16="http://schemas.microsoft.com/office/drawing/2014/main" id="{BFE7EB35-DE39-4DBE-B681-66BD6D9FE88B}"/>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AF392665-EAB2-4742-A3F3-0543C8B3120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112ACC44-3C47-495C-BACA-86676BE964CA}"/>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4B4F0D81-BB4A-4942-913F-A4391D40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71756"/>
            <a:ext cx="2946399" cy="2209800"/>
          </a:xfrm>
          <a:prstGeom prst="rect">
            <a:avLst/>
          </a:prstGeom>
        </p:spPr>
      </p:pic>
      <p:pic>
        <p:nvPicPr>
          <p:cNvPr id="14" name="Picture 13">
            <a:extLst>
              <a:ext uri="{FF2B5EF4-FFF2-40B4-BE49-F238E27FC236}">
                <a16:creationId xmlns:a16="http://schemas.microsoft.com/office/drawing/2014/main" id="{58D05C70-39D9-408F-98A8-104A5675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564" y="1559378"/>
            <a:ext cx="3332485" cy="2499364"/>
          </a:xfrm>
          <a:prstGeom prst="rect">
            <a:avLst/>
          </a:prstGeom>
        </p:spPr>
      </p:pic>
      <p:pic>
        <p:nvPicPr>
          <p:cNvPr id="16" name="Picture 15" descr="Chart, line chart&#10;&#10;Description automatically generated">
            <a:extLst>
              <a:ext uri="{FF2B5EF4-FFF2-40B4-BE49-F238E27FC236}">
                <a16:creationId xmlns:a16="http://schemas.microsoft.com/office/drawing/2014/main" id="{3719B257-AC09-4920-8587-F3331FE40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15" y="1632857"/>
            <a:ext cx="3230885" cy="2423164"/>
          </a:xfrm>
          <a:prstGeom prst="rect">
            <a:avLst/>
          </a:prstGeom>
        </p:spPr>
      </p:pic>
      <p:sp>
        <p:nvSpPr>
          <p:cNvPr id="17" name="TextBox 16">
            <a:extLst>
              <a:ext uri="{FF2B5EF4-FFF2-40B4-BE49-F238E27FC236}">
                <a16:creationId xmlns:a16="http://schemas.microsoft.com/office/drawing/2014/main" id="{1DD62977-86B1-442C-8BD2-D60B554B22E5}"/>
              </a:ext>
            </a:extLst>
          </p:cNvPr>
          <p:cNvSpPr txBox="1"/>
          <p:nvPr/>
        </p:nvSpPr>
        <p:spPr>
          <a:xfrm>
            <a:off x="3986409" y="1631224"/>
            <a:ext cx="373820" cy="261610"/>
          </a:xfrm>
          <a:prstGeom prst="rect">
            <a:avLst/>
          </a:prstGeom>
          <a:noFill/>
        </p:spPr>
        <p:txBody>
          <a:bodyPr wrap="none" rtlCol="0">
            <a:spAutoFit/>
          </a:bodyPr>
          <a:lstStyle/>
          <a:p>
            <a:r>
              <a:rPr lang="en-US" sz="1050" dirty="0">
                <a:solidFill>
                  <a:schemeClr val="tx1"/>
                </a:solidFill>
              </a:rPr>
              <a:t>DL</a:t>
            </a:r>
          </a:p>
        </p:txBody>
      </p:sp>
      <p:sp>
        <p:nvSpPr>
          <p:cNvPr id="18" name="TextBox 17">
            <a:extLst>
              <a:ext uri="{FF2B5EF4-FFF2-40B4-BE49-F238E27FC236}">
                <a16:creationId xmlns:a16="http://schemas.microsoft.com/office/drawing/2014/main" id="{43DBE0CC-D717-4B13-893C-E62243DE728C}"/>
              </a:ext>
            </a:extLst>
          </p:cNvPr>
          <p:cNvSpPr txBox="1"/>
          <p:nvPr/>
        </p:nvSpPr>
        <p:spPr>
          <a:xfrm>
            <a:off x="7064889" y="1692184"/>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74700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9443-A363-481C-B9E9-0AA4F368D8D6}"/>
              </a:ext>
            </a:extLst>
          </p:cNvPr>
          <p:cNvSpPr>
            <a:spLocks noGrp="1"/>
          </p:cNvSpPr>
          <p:nvPr>
            <p:ph type="title"/>
          </p:nvPr>
        </p:nvSpPr>
        <p:spPr/>
        <p:txBody>
          <a:bodyPr/>
          <a:lstStyle/>
          <a:p>
            <a:r>
              <a:rPr lang="en-US" dirty="0"/>
              <a:t>Scenario 6</a:t>
            </a:r>
          </a:p>
        </p:txBody>
      </p:sp>
      <p:sp>
        <p:nvSpPr>
          <p:cNvPr id="4" name="Slide Number Placeholder 3">
            <a:extLst>
              <a:ext uri="{FF2B5EF4-FFF2-40B4-BE49-F238E27FC236}">
                <a16:creationId xmlns:a16="http://schemas.microsoft.com/office/drawing/2014/main" id="{64B6AF04-85F9-4479-BD5D-6EC0779E1D67}"/>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38711C2-4F25-4EF0-A3FA-3070D1BD718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6991011B-A3AB-484A-A41A-C08F82225B20}"/>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DD4F0CC9-CBFB-4F71-869D-43A2CD48A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33550"/>
            <a:ext cx="3033757" cy="2275318"/>
          </a:xfrm>
          <a:prstGeom prst="rect">
            <a:avLst/>
          </a:prstGeom>
        </p:spPr>
      </p:pic>
      <p:pic>
        <p:nvPicPr>
          <p:cNvPr id="10" name="Picture 9" descr="Chart, line chart&#10;&#10;Description automatically generated">
            <a:extLst>
              <a:ext uri="{FF2B5EF4-FFF2-40B4-BE49-F238E27FC236}">
                <a16:creationId xmlns:a16="http://schemas.microsoft.com/office/drawing/2014/main" id="{291E2377-4F54-4B0E-ADBC-91F19FD5F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73927"/>
            <a:ext cx="2926085" cy="2194564"/>
          </a:xfrm>
          <a:prstGeom prst="rect">
            <a:avLst/>
          </a:prstGeom>
        </p:spPr>
      </p:pic>
      <p:pic>
        <p:nvPicPr>
          <p:cNvPr id="12" name="Picture 11" descr="Chart, line chart&#10;&#10;Description automatically generated">
            <a:extLst>
              <a:ext uri="{FF2B5EF4-FFF2-40B4-BE49-F238E27FC236}">
                <a16:creationId xmlns:a16="http://schemas.microsoft.com/office/drawing/2014/main" id="{54CD127D-BD40-4D29-8136-80FE81746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773927"/>
            <a:ext cx="2926085" cy="2194564"/>
          </a:xfrm>
          <a:prstGeom prst="rect">
            <a:avLst/>
          </a:prstGeom>
        </p:spPr>
      </p:pic>
      <p:sp>
        <p:nvSpPr>
          <p:cNvPr id="13" name="TextBox 12">
            <a:extLst>
              <a:ext uri="{FF2B5EF4-FFF2-40B4-BE49-F238E27FC236}">
                <a16:creationId xmlns:a16="http://schemas.microsoft.com/office/drawing/2014/main" id="{04FCB65D-DF40-45AE-92F8-DD004790355C}"/>
              </a:ext>
            </a:extLst>
          </p:cNvPr>
          <p:cNvSpPr txBox="1"/>
          <p:nvPr/>
        </p:nvSpPr>
        <p:spPr>
          <a:xfrm>
            <a:off x="3997027" y="1818040"/>
            <a:ext cx="373820" cy="261610"/>
          </a:xfrm>
          <a:prstGeom prst="rect">
            <a:avLst/>
          </a:prstGeom>
          <a:noFill/>
        </p:spPr>
        <p:txBody>
          <a:bodyPr wrap="none" rtlCol="0">
            <a:spAutoFit/>
          </a:bodyPr>
          <a:lstStyle/>
          <a:p>
            <a:r>
              <a:rPr lang="en-US" sz="1050" dirty="0">
                <a:solidFill>
                  <a:schemeClr val="tx1"/>
                </a:solidFill>
              </a:rPr>
              <a:t>DL</a:t>
            </a:r>
          </a:p>
        </p:txBody>
      </p:sp>
      <p:sp>
        <p:nvSpPr>
          <p:cNvPr id="14" name="TextBox 13">
            <a:extLst>
              <a:ext uri="{FF2B5EF4-FFF2-40B4-BE49-F238E27FC236}">
                <a16:creationId xmlns:a16="http://schemas.microsoft.com/office/drawing/2014/main" id="{693E0DAD-D13A-452C-8B75-E427D3E4528A}"/>
              </a:ext>
            </a:extLst>
          </p:cNvPr>
          <p:cNvSpPr txBox="1"/>
          <p:nvPr/>
        </p:nvSpPr>
        <p:spPr>
          <a:xfrm>
            <a:off x="6888480" y="1834887"/>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284980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A350E1E-4B15-4813-9A3E-2FF88795EDD8}"/>
              </a:ext>
            </a:extLst>
          </p:cNvPr>
          <p:cNvGraphicFramePr>
            <a:graphicFrameLocks noChangeAspect="1"/>
          </p:cNvGraphicFramePr>
          <p:nvPr/>
        </p:nvGraphicFramePr>
        <p:xfrm>
          <a:off x="303213" y="2794000"/>
          <a:ext cx="8710612" cy="638175"/>
        </p:xfrm>
        <a:graphic>
          <a:graphicData uri="http://schemas.openxmlformats.org/presentationml/2006/ole">
            <mc:AlternateContent xmlns:mc="http://schemas.openxmlformats.org/markup-compatibility/2006">
              <mc:Choice xmlns:v="urn:schemas-microsoft-com:vml" Requires="v">
                <p:oleObj name="Worksheet" r:id="rId2" imgW="13929182" imgH="1013240" progId="Excel.Sheet.12">
                  <p:embed/>
                </p:oleObj>
              </mc:Choice>
              <mc:Fallback>
                <p:oleObj name="Worksheet" r:id="rId2" imgW="13929182" imgH="1013240" progId="Excel.Sheet.12">
                  <p:embed/>
                  <p:pic>
                    <p:nvPicPr>
                      <p:cNvPr id="4" name="Object 3">
                        <a:extLst>
                          <a:ext uri="{FF2B5EF4-FFF2-40B4-BE49-F238E27FC236}">
                            <a16:creationId xmlns:a16="http://schemas.microsoft.com/office/drawing/2014/main" id="{0A350E1E-4B15-4813-9A3E-2FF88795EDD8}"/>
                          </a:ext>
                        </a:extLst>
                      </p:cNvPr>
                      <p:cNvPicPr/>
                      <p:nvPr/>
                    </p:nvPicPr>
                    <p:blipFill>
                      <a:blip r:embed="rId3"/>
                      <a:stretch>
                        <a:fillRect/>
                      </a:stretch>
                    </p:blipFill>
                    <p:spPr>
                      <a:xfrm>
                        <a:off x="303213" y="2794000"/>
                        <a:ext cx="8710612" cy="638175"/>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36F51E4-716A-4F1C-AE0C-827E1ECBDFDC}"/>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9B93DDF-5CFC-4EC0-BA45-C8C3473B20F2}"/>
              </a:ext>
            </a:extLst>
          </p:cNvPr>
          <p:cNvSpPr>
            <a:spLocks noGrp="1"/>
          </p:cNvSpPr>
          <p:nvPr>
            <p:ph type="ftr" idx="11"/>
          </p:nvPr>
        </p:nvSpPr>
        <p:spPr/>
        <p:txBody>
          <a:bodyPr/>
          <a:lstStyle/>
          <a:p>
            <a:r>
              <a:rPr lang="de-DE"/>
              <a:t>(Li-Hsiang Sun, Sony)</a:t>
            </a:r>
            <a:endParaRPr lang="en-GB"/>
          </a:p>
        </p:txBody>
      </p:sp>
      <p:sp>
        <p:nvSpPr>
          <p:cNvPr id="6" name="Slide Number Placeholder 5">
            <a:extLst>
              <a:ext uri="{FF2B5EF4-FFF2-40B4-BE49-F238E27FC236}">
                <a16:creationId xmlns:a16="http://schemas.microsoft.com/office/drawing/2014/main" id="{756DCBA8-2A45-4F12-89DC-ED404FF63CC7}"/>
              </a:ext>
            </a:extLst>
          </p:cNvPr>
          <p:cNvSpPr>
            <a:spLocks noGrp="1"/>
          </p:cNvSpPr>
          <p:nvPr>
            <p:ph type="sldNum" idx="12"/>
          </p:nvPr>
        </p:nvSpPr>
        <p:spPr/>
        <p:txBody>
          <a:bodyPr/>
          <a:lstStyle/>
          <a:p>
            <a:r>
              <a:rPr lang="en-GB"/>
              <a:t>Slide </a:t>
            </a:r>
            <a:fld id="{DE40C9FC-4879-4F20-9ECA-A574A90476B7}" type="slidenum">
              <a:rPr lang="en-GB" smtClean="0"/>
              <a:pPr/>
              <a:t>2</a:t>
            </a:fld>
            <a:endParaRPr lang="en-GB"/>
          </a:p>
        </p:txBody>
      </p:sp>
    </p:spTree>
    <p:extLst>
      <p:ext uri="{BB962C8B-B14F-4D97-AF65-F5344CB8AC3E}">
        <p14:creationId xmlns:p14="http://schemas.microsoft.com/office/powerpoint/2010/main" val="395272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7E24-53F7-4369-96CC-3B1529DCD1A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16536B-C758-4DE4-A821-23E1271D7DD0}"/>
              </a:ext>
            </a:extLst>
          </p:cNvPr>
          <p:cNvSpPr>
            <a:spLocks noGrp="1"/>
          </p:cNvSpPr>
          <p:nvPr>
            <p:ph idx="1"/>
          </p:nvPr>
        </p:nvSpPr>
        <p:spPr>
          <a:xfrm>
            <a:off x="685800" y="1276350"/>
            <a:ext cx="7770813" cy="3257550"/>
          </a:xfrm>
        </p:spPr>
        <p:txBody>
          <a:bodyPr/>
          <a:lstStyle/>
          <a:p>
            <a:r>
              <a:rPr lang="en-US" sz="1200" dirty="0"/>
              <a:t>The current procedure in D1.3 has following access restrictions defined for an NSTR mobile AP MLD and a STA associated with an NSTR mobile AP MLD</a:t>
            </a:r>
          </a:p>
          <a:p>
            <a:pPr marL="342900" lvl="1" indent="0">
              <a:buNone/>
            </a:pPr>
            <a:r>
              <a:rPr lang="en-US" sz="1100" b="0" i="0" dirty="0">
                <a:solidFill>
                  <a:srgbClr val="000000"/>
                </a:solidFill>
                <a:effectLst/>
                <a:latin typeface="TimesNewRomanPSMT"/>
              </a:rPr>
              <a:t>— A STA affiliated with the non-AP MLD may initiate a PPDU transmission to its associated</a:t>
            </a:r>
            <a:br>
              <a:rPr lang="en-US" sz="1100" b="0" i="0" dirty="0">
                <a:solidFill>
                  <a:srgbClr val="000000"/>
                </a:solidFill>
                <a:effectLst/>
                <a:latin typeface="TimesNewRomanPSMT"/>
              </a:rPr>
            </a:br>
            <a:r>
              <a:rPr lang="en-US" sz="1100" b="0" i="0" dirty="0">
                <a:solidFill>
                  <a:srgbClr val="000000"/>
                </a:solidFill>
                <a:effectLst/>
                <a:latin typeface="TimesNewRomanPSMT"/>
              </a:rPr>
              <a:t>AP affiliated with the NSTR mobile AP MLD in the nonprimary link only if the STA affiliated with the same MLD in the primary link is also initiating the PPDU as a TXOP holder with the same start time.</a:t>
            </a:r>
            <a:br>
              <a:rPr lang="en-US" sz="1100" b="0" i="0" dirty="0">
                <a:solidFill>
                  <a:srgbClr val="000000"/>
                </a:solidFill>
                <a:effectLst/>
                <a:latin typeface="TimesNewRomanPSMT"/>
              </a:rPr>
            </a:br>
            <a:r>
              <a:rPr lang="en-US" sz="1100" b="0" i="0" dirty="0">
                <a:solidFill>
                  <a:srgbClr val="000000"/>
                </a:solidFill>
                <a:effectLst/>
                <a:latin typeface="TimesNewRomanPSMT"/>
              </a:rPr>
              <a:t>— An AP affiliated with the NSTR mobile AP MLD may initiate a PPDU transmission to its</a:t>
            </a:r>
            <a:br>
              <a:rPr lang="en-US" sz="1100" b="0" i="0" dirty="0">
                <a:solidFill>
                  <a:srgbClr val="000000"/>
                </a:solidFill>
                <a:effectLst/>
                <a:latin typeface="TimesNewRomanPSMT"/>
              </a:rPr>
            </a:br>
            <a:r>
              <a:rPr lang="en-US" sz="1100" b="0" i="0" dirty="0">
                <a:solidFill>
                  <a:srgbClr val="000000"/>
                </a:solidFill>
                <a:effectLst/>
                <a:latin typeface="TimesNewRomanPSMT"/>
              </a:rPr>
              <a:t>associated non-AP STA in the nonprimary link only if the AP affiliated with the same NSTR mobile AP MLD in the primary link is also initiating the PPDU as a TXOP holder with the same start time.</a:t>
            </a:r>
            <a:r>
              <a:rPr lang="en-US" sz="1100" dirty="0"/>
              <a:t> </a:t>
            </a:r>
          </a:p>
          <a:p>
            <a:r>
              <a:rPr lang="en-US" sz="1200" dirty="0"/>
              <a:t>Support of MU operation is optional for the APs affiliated with a mobile AP MLD</a:t>
            </a:r>
          </a:p>
          <a:p>
            <a:pPr lvl="1"/>
            <a:r>
              <a:rPr lang="en-US" sz="1050" dirty="0"/>
              <a:t>More complexity for mobile AP </a:t>
            </a:r>
            <a:r>
              <a:rPr lang="en-US" sz="1050"/>
              <a:t>to schedule TB-PPDUs </a:t>
            </a:r>
            <a:r>
              <a:rPr lang="en-US" sz="1050" dirty="0"/>
              <a:t>(e.g. rate control for each non-AP on different links)</a:t>
            </a:r>
          </a:p>
          <a:p>
            <a:pPr lvl="1"/>
            <a:r>
              <a:rPr lang="en-US" sz="1050" dirty="0"/>
              <a:t>Easier to implement SU scheduling or EDCA</a:t>
            </a:r>
          </a:p>
          <a:p>
            <a:r>
              <a:rPr lang="en-US" sz="1200" dirty="0"/>
              <a:t>MLD/STA who transmits non-RTA traffic in a long TXOP on the primary link blocks the access of other MLDs who wishes to transmit RTA traffic because:</a:t>
            </a:r>
          </a:p>
          <a:p>
            <a:pPr lvl="1"/>
            <a:r>
              <a:rPr lang="en-US" sz="1100" dirty="0">
                <a:latin typeface="TimesNewRomanPSMT"/>
              </a:rPr>
              <a:t>RTA MLD loses contention on the primary link to a non-RTA STA, or</a:t>
            </a:r>
          </a:p>
          <a:p>
            <a:pPr lvl="1"/>
            <a:r>
              <a:rPr lang="en-US" sz="1100" dirty="0">
                <a:latin typeface="TimesNewRomanPSMT"/>
              </a:rPr>
              <a:t>RTA MLD has newly arrived RTA traffic in the middle of a TXOP of non-RTA STA</a:t>
            </a:r>
          </a:p>
          <a:p>
            <a:r>
              <a:rPr lang="en-US" sz="1200" dirty="0"/>
              <a:t>It is desirable to have an access mechanism which allows RTA MLD to access 2ndary link while the primary link is occupied </a:t>
            </a:r>
          </a:p>
        </p:txBody>
      </p:sp>
      <p:sp>
        <p:nvSpPr>
          <p:cNvPr id="4" name="Slide Number Placeholder 3">
            <a:extLst>
              <a:ext uri="{FF2B5EF4-FFF2-40B4-BE49-F238E27FC236}">
                <a16:creationId xmlns:a16="http://schemas.microsoft.com/office/drawing/2014/main" id="{BD07F04D-DF89-4E14-82BC-F79B3F7AB7C0}"/>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DC0F8C59-DD29-4637-ADAD-B1C7064DDE6A}"/>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D18CF025-96BD-4648-BBD0-5E544AF4D7F5}"/>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187184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9084-B22A-4A72-8B4E-611B9447164D}"/>
              </a:ext>
            </a:extLst>
          </p:cNvPr>
          <p:cNvSpPr>
            <a:spLocks noGrp="1"/>
          </p:cNvSpPr>
          <p:nvPr>
            <p:ph type="title"/>
          </p:nvPr>
        </p:nvSpPr>
        <p:spPr/>
        <p:txBody>
          <a:bodyPr/>
          <a:lstStyle/>
          <a:p>
            <a:r>
              <a:rPr lang="en-US" dirty="0"/>
              <a:t>Proposed exception</a:t>
            </a:r>
          </a:p>
        </p:txBody>
      </p:sp>
      <p:sp>
        <p:nvSpPr>
          <p:cNvPr id="3" name="Content Placeholder 2">
            <a:extLst>
              <a:ext uri="{FF2B5EF4-FFF2-40B4-BE49-F238E27FC236}">
                <a16:creationId xmlns:a16="http://schemas.microsoft.com/office/drawing/2014/main" id="{342DB6F2-947F-4ECD-82A3-E45D20131E0B}"/>
              </a:ext>
            </a:extLst>
          </p:cNvPr>
          <p:cNvSpPr>
            <a:spLocks noGrp="1"/>
          </p:cNvSpPr>
          <p:nvPr>
            <p:ph idx="1"/>
          </p:nvPr>
        </p:nvSpPr>
        <p:spPr>
          <a:xfrm>
            <a:off x="685801" y="1200150"/>
            <a:ext cx="7770813" cy="3370660"/>
          </a:xfrm>
        </p:spPr>
        <p:txBody>
          <a:bodyPr/>
          <a:lstStyle/>
          <a:p>
            <a:r>
              <a:rPr lang="en-US" dirty="0"/>
              <a:t>Allow UL access from an MLD on the secondary link with end of PPDU alignment with the intra BSS UL PPDU from another STA/MLD on the primary link</a:t>
            </a:r>
          </a:p>
          <a:p>
            <a:pPr lvl="1"/>
            <a:r>
              <a:rPr lang="en-US" dirty="0"/>
              <a:t>TXOP limit=0 for such secondary link access</a:t>
            </a:r>
          </a:p>
          <a:p>
            <a:pPr lvl="1"/>
            <a:r>
              <a:rPr lang="en-US" dirty="0"/>
              <a:t>The rate and the number of MPDUs (in a PPDU) for such secondary link access does not result in an immediate ack/BA on secondary link longer than a fixed duration (e.g. duration of an Ack frame in non-HT format on the primary link with the highest basic rate on the primary link) </a:t>
            </a:r>
          </a:p>
          <a:p>
            <a:endParaRPr lang="en-US" dirty="0"/>
          </a:p>
        </p:txBody>
      </p:sp>
      <p:sp>
        <p:nvSpPr>
          <p:cNvPr id="4" name="Slide Number Placeholder 3">
            <a:extLst>
              <a:ext uri="{FF2B5EF4-FFF2-40B4-BE49-F238E27FC236}">
                <a16:creationId xmlns:a16="http://schemas.microsoft.com/office/drawing/2014/main" id="{4643281B-9A4F-42C9-9917-D4F650E1F5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F5A623A-1993-466E-AAD2-06C9F3DE682B}"/>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C60641E0-244F-4504-AB3C-667D835C2E96}"/>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C233CCAF-8B40-44D2-AA7B-FCAD4750B005}"/>
              </a:ext>
            </a:extLst>
          </p:cNvPr>
          <p:cNvPicPr>
            <a:picLocks noChangeAspect="1"/>
          </p:cNvPicPr>
          <p:nvPr/>
        </p:nvPicPr>
        <p:blipFill>
          <a:blip r:embed="rId2"/>
          <a:stretch>
            <a:fillRect/>
          </a:stretch>
        </p:blipFill>
        <p:spPr>
          <a:xfrm>
            <a:off x="1981200" y="3394992"/>
            <a:ext cx="5544344" cy="1459914"/>
          </a:xfrm>
          <a:prstGeom prst="rect">
            <a:avLst/>
          </a:prstGeom>
        </p:spPr>
      </p:pic>
    </p:spTree>
    <p:extLst>
      <p:ext uri="{BB962C8B-B14F-4D97-AF65-F5344CB8AC3E}">
        <p14:creationId xmlns:p14="http://schemas.microsoft.com/office/powerpoint/2010/main" val="42495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6873-CA8B-45DF-9D8E-06297C3833BC}"/>
              </a:ext>
            </a:extLst>
          </p:cNvPr>
          <p:cNvSpPr>
            <a:spLocks noGrp="1"/>
          </p:cNvSpPr>
          <p:nvPr>
            <p:ph type="title"/>
          </p:nvPr>
        </p:nvSpPr>
        <p:spPr>
          <a:xfrm>
            <a:off x="628650" y="168018"/>
            <a:ext cx="7886700" cy="994172"/>
          </a:xfrm>
        </p:spPr>
        <p:txBody>
          <a:bodyPr/>
          <a:lstStyle/>
          <a:p>
            <a:r>
              <a:rPr lang="en-US" dirty="0"/>
              <a:t>Implemented simulator functionalities</a:t>
            </a:r>
          </a:p>
        </p:txBody>
      </p:sp>
      <p:sp>
        <p:nvSpPr>
          <p:cNvPr id="3" name="Content Placeholder 2">
            <a:extLst>
              <a:ext uri="{FF2B5EF4-FFF2-40B4-BE49-F238E27FC236}">
                <a16:creationId xmlns:a16="http://schemas.microsoft.com/office/drawing/2014/main" id="{546078C6-065A-48A2-8931-BC8593B3C8B0}"/>
              </a:ext>
            </a:extLst>
          </p:cNvPr>
          <p:cNvSpPr>
            <a:spLocks noGrp="1"/>
          </p:cNvSpPr>
          <p:nvPr>
            <p:ph idx="1"/>
          </p:nvPr>
        </p:nvSpPr>
        <p:spPr>
          <a:xfrm>
            <a:off x="628650" y="978367"/>
            <a:ext cx="7886700" cy="3654356"/>
          </a:xfrm>
        </p:spPr>
        <p:txBody>
          <a:bodyPr>
            <a:normAutofit fontScale="92500" lnSpcReduction="10000"/>
          </a:bodyPr>
          <a:lstStyle/>
          <a:p>
            <a:pPr>
              <a:lnSpc>
                <a:spcPct val="110000"/>
              </a:lnSpc>
            </a:pPr>
            <a:r>
              <a:rPr lang="en-US" dirty="0"/>
              <a:t>NSTR Self-interference</a:t>
            </a:r>
          </a:p>
          <a:p>
            <a:pPr>
              <a:lnSpc>
                <a:spcPct val="110000"/>
              </a:lnSpc>
            </a:pPr>
            <a:r>
              <a:rPr lang="en-US" dirty="0"/>
              <a:t>PPDU start time alignment with waited EDCA on secondary link for PPDUs from the same MLD on different links (no waited EDCA on primary link)</a:t>
            </a:r>
          </a:p>
          <a:p>
            <a:pPr>
              <a:lnSpc>
                <a:spcPct val="110000"/>
              </a:lnSpc>
            </a:pPr>
            <a:r>
              <a:rPr lang="en-US" dirty="0"/>
              <a:t>PPDU end time alignment for PPDUs from the same MLD on different links</a:t>
            </a:r>
          </a:p>
          <a:p>
            <a:pPr>
              <a:lnSpc>
                <a:spcPct val="110000"/>
              </a:lnSpc>
            </a:pPr>
            <a:r>
              <a:rPr lang="en-US" dirty="0"/>
              <a:t>Baseline mobile AP BSS rule, i.e. data transmission on secondary link occurs (subject to EDCA) only when primary link also transmits from the same MLD</a:t>
            </a:r>
          </a:p>
          <a:p>
            <a:pPr>
              <a:lnSpc>
                <a:spcPct val="110000"/>
              </a:lnSpc>
            </a:pPr>
            <a:r>
              <a:rPr lang="en-US" dirty="0"/>
              <a:t>DL transmission to 2 different MLDs on primary and secondary link</a:t>
            </a:r>
          </a:p>
          <a:p>
            <a:pPr lvl="1">
              <a:lnSpc>
                <a:spcPct val="110000"/>
              </a:lnSpc>
            </a:pPr>
            <a:r>
              <a:rPr lang="en-US" dirty="0"/>
              <a:t>Allowing secondary link responder to send BA on secondary link only</a:t>
            </a:r>
          </a:p>
          <a:p>
            <a:pPr>
              <a:lnSpc>
                <a:spcPct val="110000"/>
              </a:lnSpc>
            </a:pPr>
            <a:r>
              <a:rPr lang="en-US" dirty="0"/>
              <a:t>UL PPDU end time alignment for PPDUs from different MLDs (suggested enhancement)</a:t>
            </a:r>
          </a:p>
          <a:p>
            <a:pPr lvl="1">
              <a:lnSpc>
                <a:spcPct val="110000"/>
              </a:lnSpc>
            </a:pPr>
            <a:r>
              <a:rPr lang="en-US" dirty="0"/>
              <a:t>Observing primary link intra BSS UL PPDU from another MLD and performing EDCA access on secondary link using end- time alignment with primary link PPDU</a:t>
            </a:r>
          </a:p>
          <a:p>
            <a:endParaRPr lang="en-US" dirty="0"/>
          </a:p>
          <a:p>
            <a:pPr lvl="1"/>
            <a:endParaRPr lang="en-US" dirty="0"/>
          </a:p>
        </p:txBody>
      </p:sp>
      <p:sp>
        <p:nvSpPr>
          <p:cNvPr id="4" name="Date Placeholder 3">
            <a:extLst>
              <a:ext uri="{FF2B5EF4-FFF2-40B4-BE49-F238E27FC236}">
                <a16:creationId xmlns:a16="http://schemas.microsoft.com/office/drawing/2014/main" id="{6E9F4723-80F4-4CF5-A99C-A7E2E6478E83}"/>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B4862803-8778-43AA-A0C6-F7D88F792F9B}"/>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88EB0243-638E-47E1-8073-28B5CE942641}"/>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88231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3FC6-F706-4C5B-A562-FE8E3CE49E56}"/>
              </a:ext>
            </a:extLst>
          </p:cNvPr>
          <p:cNvSpPr>
            <a:spLocks noGrp="1"/>
          </p:cNvSpPr>
          <p:nvPr>
            <p:ph type="title"/>
          </p:nvPr>
        </p:nvSpPr>
        <p:spPr>
          <a:xfrm>
            <a:off x="676274" y="352425"/>
            <a:ext cx="7770813" cy="798910"/>
          </a:xfrm>
        </p:spPr>
        <p:txBody>
          <a:bodyPr/>
          <a:lstStyle/>
          <a:p>
            <a:r>
              <a:rPr lang="en-US" dirty="0"/>
              <a:t>Topology</a:t>
            </a:r>
          </a:p>
        </p:txBody>
      </p:sp>
      <p:sp>
        <p:nvSpPr>
          <p:cNvPr id="3" name="Content Placeholder 2">
            <a:extLst>
              <a:ext uri="{FF2B5EF4-FFF2-40B4-BE49-F238E27FC236}">
                <a16:creationId xmlns:a16="http://schemas.microsoft.com/office/drawing/2014/main" id="{F76A4324-38B2-4BE7-8CAF-A63F943C931F}"/>
              </a:ext>
            </a:extLst>
          </p:cNvPr>
          <p:cNvSpPr>
            <a:spLocks noGrp="1"/>
          </p:cNvSpPr>
          <p:nvPr>
            <p:ph idx="1"/>
          </p:nvPr>
        </p:nvSpPr>
        <p:spPr>
          <a:xfrm>
            <a:off x="601662" y="1066235"/>
            <a:ext cx="4579938" cy="3827234"/>
          </a:xfrm>
        </p:spPr>
        <p:txBody>
          <a:bodyPr>
            <a:normAutofit fontScale="92500" lnSpcReduction="20000"/>
          </a:bodyPr>
          <a:lstStyle/>
          <a:p>
            <a:r>
              <a:rPr lang="en-US" dirty="0"/>
              <a:t>MLD2~4 are associated with Soft AP MLD1</a:t>
            </a:r>
          </a:p>
          <a:p>
            <a:r>
              <a:rPr lang="en-US" dirty="0"/>
              <a:t>2 links: Primary (link1/wifi1) and Secondary(link2/wifi2), each 80MHZ BW</a:t>
            </a:r>
          </a:p>
          <a:p>
            <a:r>
              <a:rPr lang="en-US" dirty="0"/>
              <a:t>Fixed MCS QPSK ¾ for Data, QPSK1/2 for BA</a:t>
            </a:r>
          </a:p>
          <a:p>
            <a:r>
              <a:rPr lang="en-US" dirty="0"/>
              <a:t>Tested traffic sources:</a:t>
            </a:r>
          </a:p>
          <a:p>
            <a:pPr lvl="1"/>
            <a:r>
              <a:rPr lang="en-US" dirty="0"/>
              <a:t>UL FTP source with 50MB file (AC 0), MPDU size 618B</a:t>
            </a:r>
          </a:p>
          <a:p>
            <a:pPr lvl="1"/>
            <a:r>
              <a:rPr lang="en-US" dirty="0"/>
              <a:t>UL CBR source with 1400B per </a:t>
            </a:r>
            <a:r>
              <a:rPr lang="en-US" dirty="0" err="1"/>
              <a:t>ms</a:t>
            </a:r>
            <a:r>
              <a:rPr lang="en-US" dirty="0"/>
              <a:t>  (AC 3), MPDU size 1470B</a:t>
            </a:r>
          </a:p>
          <a:p>
            <a:pPr lvl="1"/>
            <a:r>
              <a:rPr lang="en-US" dirty="0"/>
              <a:t>To which MLD a source is attached is described in the next slide</a:t>
            </a:r>
          </a:p>
          <a:p>
            <a:r>
              <a:rPr lang="en-US" dirty="0"/>
              <a:t>FTP/AC 0 TXOP limit=5ms or 0</a:t>
            </a:r>
          </a:p>
          <a:p>
            <a:r>
              <a:rPr lang="en-US" dirty="0"/>
              <a:t>AC0: AIFSN=9, CW=15~1023</a:t>
            </a:r>
          </a:p>
          <a:p>
            <a:r>
              <a:rPr lang="en-US" dirty="0"/>
              <a:t>AC3: AIFSN=2, CW=3~7</a:t>
            </a:r>
          </a:p>
          <a:p>
            <a:endParaRPr lang="en-US" dirty="0"/>
          </a:p>
          <a:p>
            <a:pPr lvl="1"/>
            <a:endParaRPr lang="en-US" dirty="0"/>
          </a:p>
        </p:txBody>
      </p:sp>
      <p:pic>
        <p:nvPicPr>
          <p:cNvPr id="9" name="Picture 8">
            <a:extLst>
              <a:ext uri="{FF2B5EF4-FFF2-40B4-BE49-F238E27FC236}">
                <a16:creationId xmlns:a16="http://schemas.microsoft.com/office/drawing/2014/main" id="{D013EE64-F530-4E0B-9F45-A47AF3118B16}"/>
              </a:ext>
            </a:extLst>
          </p:cNvPr>
          <p:cNvPicPr>
            <a:picLocks noChangeAspect="1"/>
          </p:cNvPicPr>
          <p:nvPr/>
        </p:nvPicPr>
        <p:blipFill>
          <a:blip r:embed="rId2"/>
          <a:stretch>
            <a:fillRect/>
          </a:stretch>
        </p:blipFill>
        <p:spPr>
          <a:xfrm>
            <a:off x="5398878" y="1193500"/>
            <a:ext cx="3525355" cy="2395088"/>
          </a:xfrm>
          <a:prstGeom prst="rect">
            <a:avLst/>
          </a:prstGeom>
        </p:spPr>
      </p:pic>
      <p:sp>
        <p:nvSpPr>
          <p:cNvPr id="4" name="Date Placeholder 3">
            <a:extLst>
              <a:ext uri="{FF2B5EF4-FFF2-40B4-BE49-F238E27FC236}">
                <a16:creationId xmlns:a16="http://schemas.microsoft.com/office/drawing/2014/main" id="{E9B21000-5AA4-47D6-8A18-E84FEB11CE58}"/>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F4790F0D-492B-4C76-9450-B00C2496C6E6}"/>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B13308B-03EE-4174-B574-219B66BD136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0177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E89A-92D1-4F4E-90A6-E9CEC9032648}"/>
              </a:ext>
            </a:extLst>
          </p:cNvPr>
          <p:cNvSpPr>
            <a:spLocks noGrp="1"/>
          </p:cNvSpPr>
          <p:nvPr>
            <p:ph type="title"/>
          </p:nvPr>
        </p:nvSpPr>
        <p:spPr>
          <a:xfrm>
            <a:off x="533400" y="226343"/>
            <a:ext cx="7886700" cy="994172"/>
          </a:xfrm>
        </p:spPr>
        <p:txBody>
          <a:bodyPr/>
          <a:lstStyle/>
          <a:p>
            <a:r>
              <a:rPr lang="en-US" dirty="0"/>
              <a:t>Scenarios and Cases</a:t>
            </a:r>
          </a:p>
        </p:txBody>
      </p:sp>
      <p:sp>
        <p:nvSpPr>
          <p:cNvPr id="3" name="Content Placeholder 2">
            <a:extLst>
              <a:ext uri="{FF2B5EF4-FFF2-40B4-BE49-F238E27FC236}">
                <a16:creationId xmlns:a16="http://schemas.microsoft.com/office/drawing/2014/main" id="{E072AA5B-2AA0-4F2B-B785-A1B848630709}"/>
              </a:ext>
            </a:extLst>
          </p:cNvPr>
          <p:cNvSpPr>
            <a:spLocks noGrp="1"/>
          </p:cNvSpPr>
          <p:nvPr>
            <p:ph idx="1"/>
          </p:nvPr>
        </p:nvSpPr>
        <p:spPr>
          <a:xfrm>
            <a:off x="665956" y="852712"/>
            <a:ext cx="8097043" cy="4071713"/>
          </a:xfrm>
        </p:spPr>
        <p:txBody>
          <a:bodyPr>
            <a:normAutofit fontScale="55000" lnSpcReduction="20000"/>
          </a:bodyPr>
          <a:lstStyle/>
          <a:p>
            <a:r>
              <a:rPr lang="en-US" dirty="0"/>
              <a:t>3 scenarios, each scenario has several cases</a:t>
            </a:r>
          </a:p>
          <a:p>
            <a:r>
              <a:rPr lang="en-US" dirty="0"/>
              <a:t>Delivered FTP traffic volume per source and CDF of CBR e2e delay are measured for 5 seconds duration</a:t>
            </a:r>
          </a:p>
          <a:p>
            <a:r>
              <a:rPr lang="en-US" dirty="0"/>
              <a:t>Scenarios:</a:t>
            </a:r>
          </a:p>
          <a:p>
            <a:pPr marL="728663" lvl="1" indent="-385763">
              <a:buFont typeface="+mj-lt"/>
              <a:buAutoNum type="arabicPeriod"/>
            </a:pPr>
            <a:r>
              <a:rPr lang="en-US" dirty="0"/>
              <a:t>MLD3 CBR, MLD2 FTP</a:t>
            </a:r>
          </a:p>
          <a:p>
            <a:pPr marL="728663" lvl="1" indent="-385763">
              <a:buFont typeface="+mj-lt"/>
              <a:buAutoNum type="arabicPeriod"/>
            </a:pPr>
            <a:r>
              <a:rPr lang="en-US" dirty="0"/>
              <a:t>MLD3 CBR, MLD2 FTP, MLD4 FTP</a:t>
            </a:r>
          </a:p>
          <a:p>
            <a:pPr marL="728663" lvl="1" indent="-385763">
              <a:buFont typeface="+mj-lt"/>
              <a:buAutoNum type="arabicPeriod"/>
            </a:pPr>
            <a:r>
              <a:rPr lang="en-US" dirty="0"/>
              <a:t>MLD3 CBR, MLD2 FTP, MLD4 CBR</a:t>
            </a:r>
          </a:p>
          <a:p>
            <a:r>
              <a:rPr lang="en-US" dirty="0"/>
              <a:t>Cases:</a:t>
            </a:r>
          </a:p>
          <a:p>
            <a:pPr lvl="1"/>
            <a:r>
              <a:rPr lang="en-US" sz="1800" dirty="0">
                <a:solidFill>
                  <a:srgbClr val="FF0000"/>
                </a:solidFill>
              </a:rPr>
              <a:t>12000: for testing the baseline mobile AP access with a long PPDU and a long TXOP for non-RTA AC and default TID-link mapping</a:t>
            </a:r>
          </a:p>
          <a:p>
            <a:pPr marL="685800" lvl="2" indent="0">
              <a:lnSpc>
                <a:spcPct val="120000"/>
              </a:lnSpc>
              <a:buNone/>
            </a:pPr>
            <a:r>
              <a:rPr lang="en-US" dirty="0"/>
              <a:t>baseline mobile AP(D1.3), secondary link can </a:t>
            </a:r>
            <a:r>
              <a:rPr lang="en-US" dirty="0" err="1"/>
              <a:t>tx</a:t>
            </a:r>
            <a:r>
              <a:rPr lang="en-US" dirty="0"/>
              <a:t> only when primary link </a:t>
            </a:r>
            <a:r>
              <a:rPr lang="en-US" dirty="0" err="1"/>
              <a:t>tx</a:t>
            </a:r>
            <a:r>
              <a:rPr lang="en-US" dirty="0"/>
              <a:t>, i.e. start and end align for NSTR non-AP MLD. Each AMPDU can fit at most 12KB (~19 FTP MPDUs). TXOP for AC0 is 5ms</a:t>
            </a:r>
          </a:p>
          <a:p>
            <a:pPr lvl="1">
              <a:lnSpc>
                <a:spcPct val="120000"/>
              </a:lnSpc>
            </a:pPr>
            <a:r>
              <a:rPr lang="en-US" sz="1800" dirty="0">
                <a:solidFill>
                  <a:srgbClr val="FF0000"/>
                </a:solidFill>
              </a:rPr>
              <a:t>4000: for testing the baseline mobile AP access with a short PPDU and a very short TXOP for non-RTA AC and default TID-link mapping</a:t>
            </a:r>
          </a:p>
          <a:p>
            <a:pPr marL="685800" lvl="2" indent="0">
              <a:lnSpc>
                <a:spcPct val="120000"/>
              </a:lnSpc>
              <a:buNone/>
            </a:pPr>
            <a:r>
              <a:rPr lang="en-US" dirty="0"/>
              <a:t>Same as 12000 but max AMPDU length is 4KB, and TXOP limit is 0 </a:t>
            </a:r>
          </a:p>
          <a:p>
            <a:pPr lvl="1"/>
            <a:r>
              <a:rPr lang="en-US" sz="1800" dirty="0">
                <a:solidFill>
                  <a:srgbClr val="FF0000"/>
                </a:solidFill>
              </a:rPr>
              <a:t>tm12: for testing the baseline mobile AP access with a long PPDU and a long TXOP for non-RTA AC and non-default TID-link mapping</a:t>
            </a:r>
          </a:p>
          <a:p>
            <a:pPr marL="685800" lvl="2" indent="0">
              <a:buNone/>
            </a:pPr>
            <a:r>
              <a:rPr lang="en-US" dirty="0"/>
              <a:t>Same as 12000 but with AC0 mapped to primary link only, AC3 mapped to both primary and secondary links</a:t>
            </a:r>
          </a:p>
          <a:p>
            <a:pPr lvl="1"/>
            <a:r>
              <a:rPr lang="en-US" sz="1800" dirty="0">
                <a:solidFill>
                  <a:srgbClr val="FF0000"/>
                </a:solidFill>
              </a:rPr>
              <a:t>al12: for testing the proposed access with a long PPDU and a long TXOP for non-RTA AC and non-default TID-link mapping</a:t>
            </a:r>
          </a:p>
          <a:p>
            <a:pPr marL="685800" lvl="2" indent="0">
              <a:lnSpc>
                <a:spcPct val="120000"/>
              </a:lnSpc>
              <a:buNone/>
            </a:pPr>
            <a:r>
              <a:rPr lang="en-US" dirty="0"/>
              <a:t>Same as tm12 but allowing UL AC3 secondary link EDCA access when primary link has an intra BSS UL PPDU, i.e. UL end-alignment for different MLDs</a:t>
            </a:r>
          </a:p>
          <a:p>
            <a:pPr lvl="1"/>
            <a:r>
              <a:rPr lang="en-US" sz="1800" dirty="0">
                <a:solidFill>
                  <a:srgbClr val="FF0000"/>
                </a:solidFill>
              </a:rPr>
              <a:t>al6: for testing the proposed access with a medium size PPDU and a long TXOP for non-RTA AC and non-default TID-link mapping</a:t>
            </a:r>
          </a:p>
          <a:p>
            <a:pPr marL="685800" lvl="2" indent="0">
              <a:lnSpc>
                <a:spcPct val="120000"/>
              </a:lnSpc>
              <a:buNone/>
            </a:pPr>
            <a:r>
              <a:rPr lang="en-US" dirty="0"/>
              <a:t>Same as al12 but each AMPDU fits at most 6KB (~9 FTP MPDUs)</a:t>
            </a:r>
          </a:p>
          <a:p>
            <a:pPr lvl="1"/>
            <a:r>
              <a:rPr lang="en-US" sz="1800" dirty="0">
                <a:solidFill>
                  <a:srgbClr val="FF0000"/>
                </a:solidFill>
              </a:rPr>
              <a:t>al4: for testing the proposed access with a small size PPDU and a long TXOP for non-RTA AC and non-default TID-link mapping</a:t>
            </a:r>
          </a:p>
          <a:p>
            <a:pPr marL="685800" lvl="2" indent="0">
              <a:buNone/>
            </a:pPr>
            <a:r>
              <a:rPr lang="en-US" dirty="0"/>
              <a:t>Same as al12 but each AMPDU fits at most 4KB (~6 FTP MPDUs)</a:t>
            </a:r>
          </a:p>
        </p:txBody>
      </p:sp>
      <p:sp>
        <p:nvSpPr>
          <p:cNvPr id="4" name="Date Placeholder 3">
            <a:extLst>
              <a:ext uri="{FF2B5EF4-FFF2-40B4-BE49-F238E27FC236}">
                <a16:creationId xmlns:a16="http://schemas.microsoft.com/office/drawing/2014/main" id="{F193609D-03D7-4B10-9CB4-0B9C8DC3F054}"/>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D500BDD-3589-4D3C-BD1D-FAA1BF8E1255}"/>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9205D85-708E-4AE9-91E8-86D89FDCC426}"/>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8756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 histogram&#10;&#10;Description automatically generated">
            <a:extLst>
              <a:ext uri="{FF2B5EF4-FFF2-40B4-BE49-F238E27FC236}">
                <a16:creationId xmlns:a16="http://schemas.microsoft.com/office/drawing/2014/main" id="{168129B4-7792-4971-A671-78BD89334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307" y="735579"/>
            <a:ext cx="2938140" cy="2203605"/>
          </a:xfrm>
          <a:prstGeom prst="rect">
            <a:avLst/>
          </a:prstGeom>
        </p:spPr>
      </p:pic>
      <p:sp>
        <p:nvSpPr>
          <p:cNvPr id="2" name="Title 1">
            <a:extLst>
              <a:ext uri="{FF2B5EF4-FFF2-40B4-BE49-F238E27FC236}">
                <a16:creationId xmlns:a16="http://schemas.microsoft.com/office/drawing/2014/main" id="{D8BCD23A-EEC2-4707-8652-9A1FE22FF2C5}"/>
              </a:ext>
            </a:extLst>
          </p:cNvPr>
          <p:cNvSpPr>
            <a:spLocks noGrp="1"/>
          </p:cNvSpPr>
          <p:nvPr>
            <p:ph type="title"/>
          </p:nvPr>
        </p:nvSpPr>
        <p:spPr>
          <a:xfrm>
            <a:off x="655638" y="192329"/>
            <a:ext cx="7886700" cy="994172"/>
          </a:xfrm>
        </p:spPr>
        <p:txBody>
          <a:bodyPr/>
          <a:lstStyle/>
          <a:p>
            <a:r>
              <a:rPr lang="en-US" dirty="0"/>
              <a:t>Test results (Scenario 1)</a:t>
            </a:r>
          </a:p>
        </p:txBody>
      </p:sp>
      <p:sp>
        <p:nvSpPr>
          <p:cNvPr id="3" name="TextBox 2">
            <a:extLst>
              <a:ext uri="{FF2B5EF4-FFF2-40B4-BE49-F238E27FC236}">
                <a16:creationId xmlns:a16="http://schemas.microsoft.com/office/drawing/2014/main" id="{ADA58AC1-3A85-4AD6-A807-1188F694C356}"/>
              </a:ext>
            </a:extLst>
          </p:cNvPr>
          <p:cNvSpPr txBox="1"/>
          <p:nvPr/>
        </p:nvSpPr>
        <p:spPr>
          <a:xfrm>
            <a:off x="7375949" y="670978"/>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10" name="Picture 9" descr="Chart, line chart&#10;&#10;Description automatically generated">
            <a:extLst>
              <a:ext uri="{FF2B5EF4-FFF2-40B4-BE49-F238E27FC236}">
                <a16:creationId xmlns:a16="http://schemas.microsoft.com/office/drawing/2014/main" id="{B89CE4F8-BB08-498D-8E92-8682F74D2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01" y="824067"/>
            <a:ext cx="2820157" cy="2115118"/>
          </a:xfrm>
          <a:prstGeom prst="rect">
            <a:avLst/>
          </a:prstGeom>
        </p:spPr>
      </p:pic>
      <p:pic>
        <p:nvPicPr>
          <p:cNvPr id="20" name="Picture 19" descr="Chart&#10;&#10;Description automatically generated">
            <a:extLst>
              <a:ext uri="{FF2B5EF4-FFF2-40B4-BE49-F238E27FC236}">
                <a16:creationId xmlns:a16="http://schemas.microsoft.com/office/drawing/2014/main" id="{0C7B2068-0ADD-4BE4-A6AD-07AC9460D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0" y="3535873"/>
            <a:ext cx="1872180" cy="1404135"/>
          </a:xfrm>
          <a:prstGeom prst="rect">
            <a:avLst/>
          </a:prstGeom>
        </p:spPr>
      </p:pic>
      <p:pic>
        <p:nvPicPr>
          <p:cNvPr id="24" name="Picture 23" descr="Chart&#10;&#10;Description automatically generated">
            <a:extLst>
              <a:ext uri="{FF2B5EF4-FFF2-40B4-BE49-F238E27FC236}">
                <a16:creationId xmlns:a16="http://schemas.microsoft.com/office/drawing/2014/main" id="{E331AF84-63E1-48C6-968B-E5831E3AA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252" y="3528134"/>
            <a:ext cx="1949333" cy="1462000"/>
          </a:xfrm>
          <a:prstGeom prst="rect">
            <a:avLst/>
          </a:prstGeom>
        </p:spPr>
      </p:pic>
      <p:pic>
        <p:nvPicPr>
          <p:cNvPr id="28" name="Picture 27" descr="Chart&#10;&#10;Description automatically generated">
            <a:extLst>
              <a:ext uri="{FF2B5EF4-FFF2-40B4-BE49-F238E27FC236}">
                <a16:creationId xmlns:a16="http://schemas.microsoft.com/office/drawing/2014/main" id="{7B53A858-4E6F-4E02-A38B-8F5665A98B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8079" y="3535872"/>
            <a:ext cx="1928125" cy="1446094"/>
          </a:xfrm>
          <a:prstGeom prst="rect">
            <a:avLst/>
          </a:prstGeom>
        </p:spPr>
      </p:pic>
      <p:pic>
        <p:nvPicPr>
          <p:cNvPr id="31" name="Picture 30" descr="Chart, histogram&#10;&#10;Description automatically generated">
            <a:extLst>
              <a:ext uri="{FF2B5EF4-FFF2-40B4-BE49-F238E27FC236}">
                <a16:creationId xmlns:a16="http://schemas.microsoft.com/office/drawing/2014/main" id="{4D0E4CA6-A2AB-44B9-80CC-A471C25EE5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8747" y="3528135"/>
            <a:ext cx="1938443" cy="1453832"/>
          </a:xfrm>
          <a:prstGeom prst="rect">
            <a:avLst/>
          </a:prstGeom>
        </p:spPr>
      </p:pic>
      <p:pic>
        <p:nvPicPr>
          <p:cNvPr id="33" name="Picture 32" descr="Chart, histogram&#10;&#10;Description automatically generated">
            <a:extLst>
              <a:ext uri="{FF2B5EF4-FFF2-40B4-BE49-F238E27FC236}">
                <a16:creationId xmlns:a16="http://schemas.microsoft.com/office/drawing/2014/main" id="{3862D656-3329-479E-8462-B4036D447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064" y="3528134"/>
            <a:ext cx="1852964" cy="1389723"/>
          </a:xfrm>
          <a:prstGeom prst="rect">
            <a:avLst/>
          </a:prstGeom>
        </p:spPr>
      </p:pic>
      <p:sp>
        <p:nvSpPr>
          <p:cNvPr id="4" name="Date Placeholder 3">
            <a:extLst>
              <a:ext uri="{FF2B5EF4-FFF2-40B4-BE49-F238E27FC236}">
                <a16:creationId xmlns:a16="http://schemas.microsoft.com/office/drawing/2014/main" id="{C89E2740-4888-4FDE-B852-B16EB3C54222}"/>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3E2660B2-05E2-4D6A-B384-1DADF02FF594}"/>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ADFFF0DB-18B5-4163-BBCD-085CCFCD6F7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grpSp>
        <p:nvGrpSpPr>
          <p:cNvPr id="21" name="Group 20">
            <a:extLst>
              <a:ext uri="{FF2B5EF4-FFF2-40B4-BE49-F238E27FC236}">
                <a16:creationId xmlns:a16="http://schemas.microsoft.com/office/drawing/2014/main" id="{17302CEE-22DE-4BD2-B588-756E66E31A56}"/>
              </a:ext>
            </a:extLst>
          </p:cNvPr>
          <p:cNvGrpSpPr/>
          <p:nvPr/>
        </p:nvGrpSpPr>
        <p:grpSpPr>
          <a:xfrm>
            <a:off x="228600" y="2885687"/>
            <a:ext cx="7696200" cy="737155"/>
            <a:chOff x="79695" y="4190529"/>
            <a:chExt cx="10607256" cy="678640"/>
          </a:xfrm>
        </p:grpSpPr>
        <p:sp>
          <p:nvSpPr>
            <p:cNvPr id="22" name="TextBox 21">
              <a:extLst>
                <a:ext uri="{FF2B5EF4-FFF2-40B4-BE49-F238E27FC236}">
                  <a16:creationId xmlns:a16="http://schemas.microsoft.com/office/drawing/2014/main" id="{C41DE0C6-1F8C-4D60-AA67-F50A938883A1}"/>
                </a:ext>
              </a:extLst>
            </p:cNvPr>
            <p:cNvSpPr txBox="1"/>
            <p:nvPr/>
          </p:nvSpPr>
          <p:spPr>
            <a:xfrm>
              <a:off x="79695" y="4190529"/>
              <a:ext cx="5574587" cy="340015"/>
            </a:xfrm>
            <a:prstGeom prst="rect">
              <a:avLst/>
            </a:prstGeom>
            <a:noFill/>
          </p:spPr>
          <p:txBody>
            <a:bodyPr wrap="none" rtlCol="0">
              <a:spAutoFit/>
            </a:bodyPr>
            <a:lstStyle/>
            <a:p>
              <a:r>
                <a:rPr lang="en-US" sz="1800" dirty="0">
                  <a:solidFill>
                    <a:schemeClr val="tx1"/>
                  </a:solidFill>
                </a:rPr>
                <a:t>Channel snapshot (each block is a PPDU)</a:t>
              </a:r>
            </a:p>
          </p:txBody>
        </p:sp>
        <p:sp>
          <p:nvSpPr>
            <p:cNvPr id="23" name="TextBox 22">
              <a:extLst>
                <a:ext uri="{FF2B5EF4-FFF2-40B4-BE49-F238E27FC236}">
                  <a16:creationId xmlns:a16="http://schemas.microsoft.com/office/drawing/2014/main" id="{92530CCD-915C-4B1B-961A-3B5677547AA0}"/>
                </a:ext>
              </a:extLst>
            </p:cNvPr>
            <p:cNvSpPr txBox="1"/>
            <p:nvPr/>
          </p:nvSpPr>
          <p:spPr>
            <a:xfrm>
              <a:off x="549671" y="4444150"/>
              <a:ext cx="1314994" cy="425018"/>
            </a:xfrm>
            <a:prstGeom prst="rect">
              <a:avLst/>
            </a:prstGeom>
            <a:noFill/>
          </p:spPr>
          <p:txBody>
            <a:bodyPr wrap="none" rtlCol="0">
              <a:spAutoFit/>
            </a:bodyPr>
            <a:lstStyle/>
            <a:p>
              <a:r>
                <a:rPr lang="en-US" dirty="0">
                  <a:solidFill>
                    <a:srgbClr val="0070C0"/>
                  </a:solidFill>
                </a:rPr>
                <a:t>12000</a:t>
              </a:r>
            </a:p>
          </p:txBody>
        </p:sp>
        <p:sp>
          <p:nvSpPr>
            <p:cNvPr id="25" name="TextBox 24">
              <a:extLst>
                <a:ext uri="{FF2B5EF4-FFF2-40B4-BE49-F238E27FC236}">
                  <a16:creationId xmlns:a16="http://schemas.microsoft.com/office/drawing/2014/main" id="{2E0AEF33-84D1-494D-A55A-6410E5F67140}"/>
                </a:ext>
              </a:extLst>
            </p:cNvPr>
            <p:cNvSpPr txBox="1"/>
            <p:nvPr/>
          </p:nvSpPr>
          <p:spPr>
            <a:xfrm>
              <a:off x="3213971" y="4444150"/>
              <a:ext cx="1231040" cy="425019"/>
            </a:xfrm>
            <a:prstGeom prst="rect">
              <a:avLst/>
            </a:prstGeom>
            <a:noFill/>
          </p:spPr>
          <p:txBody>
            <a:bodyPr wrap="none" rtlCol="0">
              <a:spAutoFit/>
            </a:bodyPr>
            <a:lstStyle/>
            <a:p>
              <a:r>
                <a:rPr lang="en-US" dirty="0">
                  <a:solidFill>
                    <a:schemeClr val="accent2">
                      <a:lumMod val="60000"/>
                      <a:lumOff val="40000"/>
                    </a:schemeClr>
                  </a:solidFill>
                </a:rPr>
                <a:t> </a:t>
              </a:r>
              <a:r>
                <a:rPr lang="en-US" dirty="0">
                  <a:solidFill>
                    <a:srgbClr val="FFC000"/>
                  </a:solidFill>
                </a:rPr>
                <a:t>tm12</a:t>
              </a:r>
            </a:p>
          </p:txBody>
        </p:sp>
        <p:sp>
          <p:nvSpPr>
            <p:cNvPr id="26" name="TextBox 25">
              <a:extLst>
                <a:ext uri="{FF2B5EF4-FFF2-40B4-BE49-F238E27FC236}">
                  <a16:creationId xmlns:a16="http://schemas.microsoft.com/office/drawing/2014/main" id="{F39D1AEC-92AB-4984-BF89-F9283C3C9391}"/>
                </a:ext>
              </a:extLst>
            </p:cNvPr>
            <p:cNvSpPr txBox="1"/>
            <p:nvPr/>
          </p:nvSpPr>
          <p:spPr>
            <a:xfrm>
              <a:off x="5087924" y="4375195"/>
              <a:ext cx="1089643" cy="425018"/>
            </a:xfrm>
            <a:prstGeom prst="rect">
              <a:avLst/>
            </a:prstGeom>
            <a:noFill/>
          </p:spPr>
          <p:txBody>
            <a:bodyPr wrap="none" rtlCol="0">
              <a:spAutoFit/>
            </a:bodyPr>
            <a:lstStyle/>
            <a:p>
              <a:r>
                <a:rPr lang="en-US" dirty="0">
                  <a:solidFill>
                    <a:schemeClr val="accent6"/>
                  </a:solidFill>
                </a:rPr>
                <a:t> </a:t>
              </a:r>
              <a:r>
                <a:rPr lang="en-US" dirty="0">
                  <a:solidFill>
                    <a:srgbClr val="92D050"/>
                  </a:solidFill>
                </a:rPr>
                <a:t>al12</a:t>
              </a:r>
            </a:p>
          </p:txBody>
        </p:sp>
        <p:sp>
          <p:nvSpPr>
            <p:cNvPr id="27" name="TextBox 26">
              <a:extLst>
                <a:ext uri="{FF2B5EF4-FFF2-40B4-BE49-F238E27FC236}">
                  <a16:creationId xmlns:a16="http://schemas.microsoft.com/office/drawing/2014/main" id="{C3509E32-D506-4EDA-8FBF-4E9E1F328E5B}"/>
                </a:ext>
              </a:extLst>
            </p:cNvPr>
            <p:cNvSpPr txBox="1"/>
            <p:nvPr/>
          </p:nvSpPr>
          <p:spPr>
            <a:xfrm>
              <a:off x="7664883" y="4310620"/>
              <a:ext cx="518091" cy="369332"/>
            </a:xfrm>
            <a:prstGeom prst="rect">
              <a:avLst/>
            </a:prstGeom>
            <a:noFill/>
          </p:spPr>
          <p:txBody>
            <a:bodyPr wrap="none" rtlCol="0">
              <a:spAutoFit/>
            </a:bodyPr>
            <a:lstStyle/>
            <a:p>
              <a:r>
                <a:rPr lang="en-US" dirty="0">
                  <a:solidFill>
                    <a:srgbClr val="FF0000"/>
                  </a:solidFill>
                </a:rPr>
                <a:t> al6</a:t>
              </a:r>
            </a:p>
          </p:txBody>
        </p:sp>
        <p:sp>
          <p:nvSpPr>
            <p:cNvPr id="29" name="TextBox 28">
              <a:extLst>
                <a:ext uri="{FF2B5EF4-FFF2-40B4-BE49-F238E27FC236}">
                  <a16:creationId xmlns:a16="http://schemas.microsoft.com/office/drawing/2014/main" id="{A4081992-961D-4F0B-9437-077917E2723F}"/>
                </a:ext>
              </a:extLst>
            </p:cNvPr>
            <p:cNvSpPr txBox="1"/>
            <p:nvPr/>
          </p:nvSpPr>
          <p:spPr>
            <a:xfrm>
              <a:off x="10168860" y="4310620"/>
              <a:ext cx="518091" cy="369332"/>
            </a:xfrm>
            <a:prstGeom prst="rect">
              <a:avLst/>
            </a:prstGeom>
            <a:noFill/>
          </p:spPr>
          <p:txBody>
            <a:bodyPr wrap="none" rtlCol="0">
              <a:spAutoFit/>
            </a:bodyPr>
            <a:lstStyle/>
            <a:p>
              <a:r>
                <a:rPr lang="en-US">
                  <a:solidFill>
                    <a:srgbClr val="7030A0"/>
                  </a:solidFill>
                </a:rPr>
                <a:t> al4</a:t>
              </a:r>
              <a:endParaRPr lang="en-US" dirty="0">
                <a:solidFill>
                  <a:srgbClr val="7030A0"/>
                </a:solidFill>
              </a:endParaRPr>
            </a:p>
          </p:txBody>
        </p:sp>
      </p:grpSp>
      <p:sp>
        <p:nvSpPr>
          <p:cNvPr id="7" name="TextBox 6">
            <a:extLst>
              <a:ext uri="{FF2B5EF4-FFF2-40B4-BE49-F238E27FC236}">
                <a16:creationId xmlns:a16="http://schemas.microsoft.com/office/drawing/2014/main" id="{11A7DA4B-E7C2-4A98-9ADB-3EAB95E8A3EE}"/>
              </a:ext>
            </a:extLst>
          </p:cNvPr>
          <p:cNvSpPr txBox="1"/>
          <p:nvPr/>
        </p:nvSpPr>
        <p:spPr>
          <a:xfrm>
            <a:off x="-58847" y="4279083"/>
            <a:ext cx="508473" cy="215444"/>
          </a:xfrm>
          <a:prstGeom prst="rect">
            <a:avLst/>
          </a:prstGeom>
          <a:noFill/>
        </p:spPr>
        <p:txBody>
          <a:bodyPr wrap="none" rtlCol="0">
            <a:spAutoFit/>
          </a:bodyPr>
          <a:lstStyle/>
          <a:p>
            <a:r>
              <a:rPr lang="en-US" sz="800" dirty="0">
                <a:solidFill>
                  <a:schemeClr val="tx1"/>
                </a:solidFill>
              </a:rPr>
              <a:t>primary</a:t>
            </a:r>
          </a:p>
        </p:txBody>
      </p:sp>
      <p:sp>
        <p:nvSpPr>
          <p:cNvPr id="30" name="TextBox 29">
            <a:extLst>
              <a:ext uri="{FF2B5EF4-FFF2-40B4-BE49-F238E27FC236}">
                <a16:creationId xmlns:a16="http://schemas.microsoft.com/office/drawing/2014/main" id="{6348ED7C-EC78-4CAA-B861-D62F326AA220}"/>
              </a:ext>
            </a:extLst>
          </p:cNvPr>
          <p:cNvSpPr txBox="1"/>
          <p:nvPr/>
        </p:nvSpPr>
        <p:spPr>
          <a:xfrm>
            <a:off x="-58848" y="3725880"/>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269091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37ED-8380-4ABC-AC7B-851CF35CDFF3}"/>
              </a:ext>
            </a:extLst>
          </p:cNvPr>
          <p:cNvSpPr>
            <a:spLocks noGrp="1"/>
          </p:cNvSpPr>
          <p:nvPr>
            <p:ph type="title"/>
          </p:nvPr>
        </p:nvSpPr>
        <p:spPr>
          <a:xfrm>
            <a:off x="628650" y="132936"/>
            <a:ext cx="7886700" cy="994172"/>
          </a:xfrm>
        </p:spPr>
        <p:txBody>
          <a:bodyPr/>
          <a:lstStyle/>
          <a:p>
            <a:r>
              <a:rPr lang="en-US" dirty="0"/>
              <a:t>Test results (Scenario 2)</a:t>
            </a:r>
          </a:p>
        </p:txBody>
      </p:sp>
      <p:grpSp>
        <p:nvGrpSpPr>
          <p:cNvPr id="17" name="Group 16">
            <a:extLst>
              <a:ext uri="{FF2B5EF4-FFF2-40B4-BE49-F238E27FC236}">
                <a16:creationId xmlns:a16="http://schemas.microsoft.com/office/drawing/2014/main" id="{5D414939-D7F3-4EF9-9C71-63888288210A}"/>
              </a:ext>
            </a:extLst>
          </p:cNvPr>
          <p:cNvGrpSpPr/>
          <p:nvPr/>
        </p:nvGrpSpPr>
        <p:grpSpPr>
          <a:xfrm>
            <a:off x="76200" y="3017528"/>
            <a:ext cx="8068686" cy="559548"/>
            <a:chOff x="109950" y="4190529"/>
            <a:chExt cx="10758247" cy="746063"/>
          </a:xfrm>
        </p:grpSpPr>
        <p:sp>
          <p:nvSpPr>
            <p:cNvPr id="19" name="TextBox 18">
              <a:extLst>
                <a:ext uri="{FF2B5EF4-FFF2-40B4-BE49-F238E27FC236}">
                  <a16:creationId xmlns:a16="http://schemas.microsoft.com/office/drawing/2014/main" id="{3AF4BAA4-993E-4CDA-B588-7BB920819F1A}"/>
                </a:ext>
              </a:extLst>
            </p:cNvPr>
            <p:cNvSpPr txBox="1"/>
            <p:nvPr/>
          </p:nvSpPr>
          <p:spPr>
            <a:xfrm>
              <a:off x="109950"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20" name="TextBox 19">
              <a:extLst>
                <a:ext uri="{FF2B5EF4-FFF2-40B4-BE49-F238E27FC236}">
                  <a16:creationId xmlns:a16="http://schemas.microsoft.com/office/drawing/2014/main" id="{AF568BAD-D9CB-478D-8D77-92ED32279D86}"/>
                </a:ext>
              </a:extLst>
            </p:cNvPr>
            <p:cNvSpPr txBox="1"/>
            <p:nvPr/>
          </p:nvSpPr>
          <p:spPr>
            <a:xfrm>
              <a:off x="548673" y="4444150"/>
              <a:ext cx="1015663" cy="492442"/>
            </a:xfrm>
            <a:prstGeom prst="rect">
              <a:avLst/>
            </a:prstGeom>
            <a:noFill/>
          </p:spPr>
          <p:txBody>
            <a:bodyPr wrap="none" rtlCol="0">
              <a:spAutoFit/>
            </a:bodyPr>
            <a:lstStyle/>
            <a:p>
              <a:r>
                <a:rPr lang="en-US" sz="1800" dirty="0">
                  <a:solidFill>
                    <a:srgbClr val="0070C0"/>
                  </a:solidFill>
                </a:rPr>
                <a:t>12000</a:t>
              </a:r>
            </a:p>
          </p:txBody>
        </p:sp>
        <p:sp>
          <p:nvSpPr>
            <p:cNvPr id="22" name="TextBox 21">
              <a:extLst>
                <a:ext uri="{FF2B5EF4-FFF2-40B4-BE49-F238E27FC236}">
                  <a16:creationId xmlns:a16="http://schemas.microsoft.com/office/drawing/2014/main" id="{637726C4-7C54-4DBC-B396-D9BC4BFA224D}"/>
                </a:ext>
              </a:extLst>
            </p:cNvPr>
            <p:cNvSpPr txBox="1"/>
            <p:nvPr/>
          </p:nvSpPr>
          <p:spPr>
            <a:xfrm>
              <a:off x="3213971" y="4444150"/>
              <a:ext cx="955817" cy="492442"/>
            </a:xfrm>
            <a:prstGeom prst="rect">
              <a:avLst/>
            </a:prstGeom>
            <a:noFill/>
          </p:spPr>
          <p:txBody>
            <a:bodyPr wrap="none" rtlCol="0">
              <a:spAutoFit/>
            </a:bodyPr>
            <a:lstStyle/>
            <a:p>
              <a:r>
                <a:rPr lang="en-US" sz="1800" dirty="0">
                  <a:solidFill>
                    <a:schemeClr val="accent2">
                      <a:lumMod val="60000"/>
                      <a:lumOff val="40000"/>
                    </a:schemeClr>
                  </a:solidFill>
                </a:rPr>
                <a:t> </a:t>
              </a:r>
              <a:r>
                <a:rPr lang="en-US" sz="1800" dirty="0">
                  <a:solidFill>
                    <a:srgbClr val="FFC000"/>
                  </a:solidFill>
                </a:rPr>
                <a:t>tm12</a:t>
              </a:r>
            </a:p>
          </p:txBody>
        </p:sp>
        <p:sp>
          <p:nvSpPr>
            <p:cNvPr id="30" name="TextBox 29">
              <a:extLst>
                <a:ext uri="{FF2B5EF4-FFF2-40B4-BE49-F238E27FC236}">
                  <a16:creationId xmlns:a16="http://schemas.microsoft.com/office/drawing/2014/main" id="{1CB8E37B-F3EB-4336-8425-5FC62DE1C85B}"/>
                </a:ext>
              </a:extLst>
            </p:cNvPr>
            <p:cNvSpPr txBox="1"/>
            <p:nvPr/>
          </p:nvSpPr>
          <p:spPr>
            <a:xfrm>
              <a:off x="5087924" y="4375195"/>
              <a:ext cx="853225" cy="492442"/>
            </a:xfrm>
            <a:prstGeom prst="rect">
              <a:avLst/>
            </a:prstGeom>
            <a:noFill/>
          </p:spPr>
          <p:txBody>
            <a:bodyPr wrap="none" rtlCol="0">
              <a:spAutoFit/>
            </a:bodyPr>
            <a:lstStyle/>
            <a:p>
              <a:r>
                <a:rPr lang="en-US" sz="1800" dirty="0">
                  <a:solidFill>
                    <a:srgbClr val="00B050"/>
                  </a:solidFill>
                </a:rPr>
                <a:t> al12</a:t>
              </a:r>
            </a:p>
          </p:txBody>
        </p:sp>
        <p:sp>
          <p:nvSpPr>
            <p:cNvPr id="31" name="TextBox 30">
              <a:extLst>
                <a:ext uri="{FF2B5EF4-FFF2-40B4-BE49-F238E27FC236}">
                  <a16:creationId xmlns:a16="http://schemas.microsoft.com/office/drawing/2014/main" id="{CE6DD824-DC42-4A43-83EB-401417356287}"/>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32" name="TextBox 31">
              <a:extLst>
                <a:ext uri="{FF2B5EF4-FFF2-40B4-BE49-F238E27FC236}">
                  <a16:creationId xmlns:a16="http://schemas.microsoft.com/office/drawing/2014/main" id="{F16DBFD0-FFB7-4B4B-8725-F226F470E7E1}"/>
                </a:ext>
              </a:extLst>
            </p:cNvPr>
            <p:cNvSpPr txBox="1"/>
            <p:nvPr/>
          </p:nvSpPr>
          <p:spPr>
            <a:xfrm>
              <a:off x="10168860" y="4310620"/>
              <a:ext cx="699337" cy="492442"/>
            </a:xfrm>
            <a:prstGeom prst="rect">
              <a:avLst/>
            </a:prstGeom>
            <a:noFill/>
          </p:spPr>
          <p:txBody>
            <a:bodyPr wrap="none" rtlCol="0">
              <a:spAutoFit/>
            </a:bodyPr>
            <a:lstStyle/>
            <a:p>
              <a:r>
                <a:rPr lang="en-US" sz="1800" dirty="0">
                  <a:solidFill>
                    <a:srgbClr val="7030A0"/>
                  </a:solidFill>
                </a:rPr>
                <a:t> al4</a:t>
              </a:r>
            </a:p>
          </p:txBody>
        </p:sp>
      </p:grpSp>
      <p:sp>
        <p:nvSpPr>
          <p:cNvPr id="23" name="TextBox 22">
            <a:extLst>
              <a:ext uri="{FF2B5EF4-FFF2-40B4-BE49-F238E27FC236}">
                <a16:creationId xmlns:a16="http://schemas.microsoft.com/office/drawing/2014/main" id="{98D6677E-A992-4CA0-B342-8036F2119918}"/>
              </a:ext>
            </a:extLst>
          </p:cNvPr>
          <p:cNvSpPr txBox="1"/>
          <p:nvPr/>
        </p:nvSpPr>
        <p:spPr>
          <a:xfrm>
            <a:off x="6400800" y="643215"/>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7E1F8BDE-3B75-4380-8A9C-A384D11E9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782721"/>
            <a:ext cx="2979743" cy="2234807"/>
          </a:xfrm>
          <a:prstGeom prst="rect">
            <a:avLst/>
          </a:prstGeom>
        </p:spPr>
      </p:pic>
      <p:pic>
        <p:nvPicPr>
          <p:cNvPr id="9" name="Picture 8" descr="Chart, histogram&#10;&#10;Description automatically generated">
            <a:extLst>
              <a:ext uri="{FF2B5EF4-FFF2-40B4-BE49-F238E27FC236}">
                <a16:creationId xmlns:a16="http://schemas.microsoft.com/office/drawing/2014/main" id="{F5ECD2D9-2B04-4C7E-A5EC-377F5FFB6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 y="3549516"/>
            <a:ext cx="1921293" cy="1440970"/>
          </a:xfrm>
          <a:prstGeom prst="rect">
            <a:avLst/>
          </a:prstGeom>
        </p:spPr>
      </p:pic>
      <p:pic>
        <p:nvPicPr>
          <p:cNvPr id="13" name="Picture 12" descr="Chart, histogram&#10;&#10;Description automatically generated">
            <a:extLst>
              <a:ext uri="{FF2B5EF4-FFF2-40B4-BE49-F238E27FC236}">
                <a16:creationId xmlns:a16="http://schemas.microsoft.com/office/drawing/2014/main" id="{F6D5EEBB-0A03-482C-BFD5-0167766BB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478" y="3491633"/>
            <a:ext cx="2137229" cy="1602922"/>
          </a:xfrm>
          <a:prstGeom prst="rect">
            <a:avLst/>
          </a:prstGeom>
        </p:spPr>
      </p:pic>
      <p:pic>
        <p:nvPicPr>
          <p:cNvPr id="24" name="Picture 23" descr="Chart&#10;&#10;Description automatically generated">
            <a:extLst>
              <a:ext uri="{FF2B5EF4-FFF2-40B4-BE49-F238E27FC236}">
                <a16:creationId xmlns:a16="http://schemas.microsoft.com/office/drawing/2014/main" id="{86B26C31-A160-4E7A-90AD-0A5C8C7BE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6415" y="3535511"/>
            <a:ext cx="1990023" cy="1492517"/>
          </a:xfrm>
          <a:prstGeom prst="rect">
            <a:avLst/>
          </a:prstGeom>
        </p:spPr>
      </p:pic>
      <p:pic>
        <p:nvPicPr>
          <p:cNvPr id="26" name="Picture 25" descr="Chart, histogram&#10;&#10;Description automatically generated">
            <a:extLst>
              <a:ext uri="{FF2B5EF4-FFF2-40B4-BE49-F238E27FC236}">
                <a16:creationId xmlns:a16="http://schemas.microsoft.com/office/drawing/2014/main" id="{483EFE83-9F8B-40C4-8DE8-5ADF55C0FD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548" y="3549516"/>
            <a:ext cx="1921293" cy="1440970"/>
          </a:xfrm>
          <a:prstGeom prst="rect">
            <a:avLst/>
          </a:prstGeom>
        </p:spPr>
      </p:pic>
      <p:pic>
        <p:nvPicPr>
          <p:cNvPr id="28" name="Picture 27" descr="Chart, histogram&#10;&#10;Description automatically generated">
            <a:extLst>
              <a:ext uri="{FF2B5EF4-FFF2-40B4-BE49-F238E27FC236}">
                <a16:creationId xmlns:a16="http://schemas.microsoft.com/office/drawing/2014/main" id="{8247FB3E-53A4-4D02-B9E2-B1FD508A3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1515" y="3540579"/>
            <a:ext cx="1921293" cy="1440970"/>
          </a:xfrm>
          <a:prstGeom prst="rect">
            <a:avLst/>
          </a:prstGeom>
        </p:spPr>
      </p:pic>
      <p:sp>
        <p:nvSpPr>
          <p:cNvPr id="3" name="Date Placeholder 2">
            <a:extLst>
              <a:ext uri="{FF2B5EF4-FFF2-40B4-BE49-F238E27FC236}">
                <a16:creationId xmlns:a16="http://schemas.microsoft.com/office/drawing/2014/main" id="{2A7CB3F3-5EA3-4561-87EF-EF9E1B6A0C43}"/>
              </a:ext>
            </a:extLst>
          </p:cNvPr>
          <p:cNvSpPr>
            <a:spLocks noGrp="1"/>
          </p:cNvSpPr>
          <p:nvPr>
            <p:ph type="dt" idx="15"/>
          </p:nvPr>
        </p:nvSpPr>
        <p:spPr/>
        <p:txBody>
          <a:bodyPr/>
          <a:lstStyle/>
          <a:p>
            <a:r>
              <a:rPr lang="en-US"/>
              <a:t>February 2022</a:t>
            </a:r>
            <a:endParaRPr lang="en-GB" dirty="0"/>
          </a:p>
        </p:txBody>
      </p:sp>
      <p:sp>
        <p:nvSpPr>
          <p:cNvPr id="6" name="Footer Placeholder 5">
            <a:extLst>
              <a:ext uri="{FF2B5EF4-FFF2-40B4-BE49-F238E27FC236}">
                <a16:creationId xmlns:a16="http://schemas.microsoft.com/office/drawing/2014/main" id="{4B4232E0-E523-4EAE-8561-860201C02EE4}"/>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BEF6D9E2-A992-4746-912F-95D6DB98F4A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21" name="TextBox 20">
            <a:extLst>
              <a:ext uri="{FF2B5EF4-FFF2-40B4-BE49-F238E27FC236}">
                <a16:creationId xmlns:a16="http://schemas.microsoft.com/office/drawing/2014/main" id="{CEC481B4-613C-4126-ABB2-D8E003341D4D}"/>
              </a:ext>
            </a:extLst>
          </p:cNvPr>
          <p:cNvSpPr txBox="1"/>
          <p:nvPr/>
        </p:nvSpPr>
        <p:spPr>
          <a:xfrm>
            <a:off x="-76199" y="4320495"/>
            <a:ext cx="508473" cy="215444"/>
          </a:xfrm>
          <a:prstGeom prst="rect">
            <a:avLst/>
          </a:prstGeom>
          <a:noFill/>
        </p:spPr>
        <p:txBody>
          <a:bodyPr wrap="none" rtlCol="0">
            <a:spAutoFit/>
          </a:bodyPr>
          <a:lstStyle/>
          <a:p>
            <a:r>
              <a:rPr lang="en-US" sz="800" dirty="0">
                <a:solidFill>
                  <a:schemeClr val="tx1"/>
                </a:solidFill>
              </a:rPr>
              <a:t>primary</a:t>
            </a:r>
          </a:p>
        </p:txBody>
      </p:sp>
      <p:sp>
        <p:nvSpPr>
          <p:cNvPr id="25" name="TextBox 24">
            <a:extLst>
              <a:ext uri="{FF2B5EF4-FFF2-40B4-BE49-F238E27FC236}">
                <a16:creationId xmlns:a16="http://schemas.microsoft.com/office/drawing/2014/main" id="{D485B154-CB7A-46F5-81E5-9383E7F8C4C0}"/>
              </a:ext>
            </a:extLst>
          </p:cNvPr>
          <p:cNvSpPr txBox="1"/>
          <p:nvPr/>
        </p:nvSpPr>
        <p:spPr>
          <a:xfrm>
            <a:off x="-76200" y="3767292"/>
            <a:ext cx="598241" cy="215444"/>
          </a:xfrm>
          <a:prstGeom prst="rect">
            <a:avLst/>
          </a:prstGeom>
          <a:noFill/>
        </p:spPr>
        <p:txBody>
          <a:bodyPr wrap="none" rtlCol="0">
            <a:spAutoFit/>
          </a:bodyPr>
          <a:lstStyle/>
          <a:p>
            <a:r>
              <a:rPr lang="en-US" sz="800" dirty="0">
                <a:solidFill>
                  <a:schemeClr val="tx1"/>
                </a:solidFill>
              </a:rPr>
              <a:t>secondary</a:t>
            </a:r>
          </a:p>
        </p:txBody>
      </p:sp>
      <p:pic>
        <p:nvPicPr>
          <p:cNvPr id="10" name="Picture 9" descr="Chart, bar chart, histogram&#10;&#10;Description automatically generated">
            <a:extLst>
              <a:ext uri="{FF2B5EF4-FFF2-40B4-BE49-F238E27FC236}">
                <a16:creationId xmlns:a16="http://schemas.microsoft.com/office/drawing/2014/main" id="{98B8D4C9-DF78-4702-95E4-89BAE98E4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2600" y="942351"/>
            <a:ext cx="2839342" cy="2129507"/>
          </a:xfrm>
          <a:prstGeom prst="rect">
            <a:avLst/>
          </a:prstGeom>
        </p:spPr>
      </p:pic>
    </p:spTree>
    <p:extLst>
      <p:ext uri="{BB962C8B-B14F-4D97-AF65-F5344CB8AC3E}">
        <p14:creationId xmlns:p14="http://schemas.microsoft.com/office/powerpoint/2010/main" val="724356393"/>
      </p:ext>
    </p:extLst>
  </p:cSld>
  <p:clrMapOvr>
    <a:masterClrMapping/>
  </p:clrMapOvr>
</p:sld>
</file>

<file path=ppt/theme/theme1.xml><?xml version="1.0" encoding="utf-8"?>
<a:theme xmlns:a="http://schemas.openxmlformats.org/drawingml/2006/main" name="802-11-BCS-Chair-Slides-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1-2024-00-00bc-agenda-tgbc-telco-december-21-2021.pptx" id="{D1FC3453-C9AE-41B6-BFA8-8570DD927B4D}" vid="{08BD5AEA-1A68-4826-823E-8A6B3DD8B9B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1680</TotalTime>
  <Words>2237</Words>
  <Application>Microsoft Office PowerPoint</Application>
  <PresentationFormat>On-screen Show (16:9)</PresentationFormat>
  <Paragraphs>228</Paragraphs>
  <Slides>19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6" baseType="lpstr">
      <vt:lpstr>TimesNewRomanPSMT</vt:lpstr>
      <vt:lpstr>Arial</vt:lpstr>
      <vt:lpstr>Calibri</vt:lpstr>
      <vt:lpstr>Times New Roman</vt:lpstr>
      <vt:lpstr>802-11-BCS-Chair-Slides-Template</vt:lpstr>
      <vt:lpstr>Microsoft Word 97 - 2003 Document</vt:lpstr>
      <vt:lpstr>Worksheet</vt:lpstr>
      <vt:lpstr>CID 5944 Discussion</vt:lpstr>
      <vt:lpstr>PowerPoint Presentation</vt:lpstr>
      <vt:lpstr>Background</vt:lpstr>
      <vt:lpstr>Proposed exception</vt:lpstr>
      <vt:lpstr>Implemented simulator functionalities</vt:lpstr>
      <vt:lpstr>Topology</vt:lpstr>
      <vt:lpstr>Scenarios and Cases</vt:lpstr>
      <vt:lpstr>Test results (Scenario 1)</vt:lpstr>
      <vt:lpstr>Test results (Scenario 2)</vt:lpstr>
      <vt:lpstr>Test results (Scenario 3)</vt:lpstr>
      <vt:lpstr>Observations</vt:lpstr>
      <vt:lpstr>Straw Polls</vt:lpstr>
      <vt:lpstr>Proposed resolution: revised</vt:lpstr>
      <vt:lpstr>Backup</vt:lpstr>
      <vt:lpstr>Scenarios with DL traffic</vt:lpstr>
      <vt:lpstr>Access parameters/methods</vt:lpstr>
      <vt:lpstr>Scenario 4</vt:lpstr>
      <vt:lpstr>Scenario 5</vt:lpstr>
      <vt:lpstr>Scenario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5944 Discussion</dc:title>
  <dc:subject/>
  <dc:creator>Sun, Li-Hsiang</dc:creator>
  <cp:keywords/>
  <dc:description/>
  <cp:lastModifiedBy>Sun, Li-Hsiang</cp:lastModifiedBy>
  <cp:revision>5</cp:revision>
  <cp:lastPrinted>1601-01-01T00:00:00Z</cp:lastPrinted>
  <dcterms:created xsi:type="dcterms:W3CDTF">2021-12-22T00:54:35Z</dcterms:created>
  <dcterms:modified xsi:type="dcterms:W3CDTF">2022-02-09T23:57:21Z</dcterms:modified>
  <cp:category/>
</cp:coreProperties>
</file>