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6" r:id="rId2"/>
    <p:sldId id="257" r:id="rId3"/>
    <p:sldId id="268" r:id="rId4"/>
    <p:sldId id="2372"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71" r:id="rId20"/>
    <p:sldId id="314" r:id="rId21"/>
    <p:sldId id="297" r:id="rId22"/>
    <p:sldId id="2375" r:id="rId23"/>
    <p:sldId id="308" r:id="rId24"/>
    <p:sldId id="309" r:id="rId25"/>
    <p:sldId id="2376" r:id="rId26"/>
    <p:sldId id="2378" r:id="rId27"/>
    <p:sldId id="2377" r:id="rId28"/>
    <p:sldId id="2373" r:id="rId29"/>
    <p:sldId id="2369" r:id="rId30"/>
    <p:sldId id="2379" r:id="rId31"/>
    <p:sldId id="2380" r:id="rId32"/>
    <p:sldId id="2374" r:id="rId33"/>
    <p:sldId id="2370" r:id="rId34"/>
    <p:sldId id="2367" r:id="rId35"/>
    <p:sldId id="307" r:id="rId36"/>
    <p:sldId id="310" r:id="rId37"/>
    <p:sldId id="295" r:id="rId38"/>
    <p:sldId id="311" r:id="rId39"/>
    <p:sldId id="313" r:id="rId4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81" d="100"/>
          <a:sy n="81" d="100"/>
        </p:scale>
        <p:origin x="24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447833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042900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23985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9957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802.11-22/0262r8</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434-00-00bh-tgbh-csd-updat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435-00-00bh-open-issues-from-issues-tracking.pptx" TargetMode="External"/><Relationship Id="rId4" Type="http://schemas.openxmlformats.org/officeDocument/2006/relationships/hyperlink" Target="https://mentor.ieee.org/802.11/dcn/21/11-21-0332-30-00bh-issues-tracking.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165-00-00bh-tgbh-minutes-interim-meeting-january-2022.docx" TargetMode="External"/><Relationship Id="rId7" Type="http://schemas.openxmlformats.org/officeDocument/2006/relationships/hyperlink" Target="https://mentor.ieee.org/802.11/dcn/22/11-22-0447-00-00bh-802-11bh-telecon-minutes-march-3-2021.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376-01-00bh-802-11bh-telecon-minutes-feb-22-2022.docx" TargetMode="External"/><Relationship Id="rId5" Type="http://schemas.openxmlformats.org/officeDocument/2006/relationships/hyperlink" Target="https://mentor.ieee.org/802.11/dcn/22/11-22-0375-01-00bh-802-11bh-telecon-minutes-feb-17-2022.docx" TargetMode="External"/><Relationship Id="rId4" Type="http://schemas.openxmlformats.org/officeDocument/2006/relationships/hyperlink" Target="https://mentor.ieee.org/802.11/dcn/22/11-22-0320-00-00bh-minutes-tgbh-feb-8-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1-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435-00-00bh-open-issues-from-issues-tracking.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141-00-00bh-excerpts-of-wba-document-wi-fi-id-scope.pptx" TargetMode="External"/><Relationship Id="rId3" Type="http://schemas.openxmlformats.org/officeDocument/2006/relationships/hyperlink" Target="https://mentor.ieee.org/802.11/dcn/21/11-21-0332-30-00bh-issues-tracking.docx" TargetMode="External"/><Relationship Id="rId7"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2/11-22-0435-00-00bh-open-issues-from-issues-tracking.pptx" TargetMode="External"/><Relationship Id="rId5" Type="http://schemas.openxmlformats.org/officeDocument/2006/relationships/hyperlink" Target="https://mentor.ieee.org/802.11/dcn/22/11-22-0474-01-00bh-tgbh-way-ahead.pptx" TargetMode="External"/><Relationship Id="rId4" Type="http://schemas.openxmlformats.org/officeDocument/2006/relationships/hyperlink" Target="https://mentor.ieee.org/802.11/dcn/21/11-21-0332-31-00bh-issues-tracking.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435-00-00bh-open-issues-from-issues-tracking.pptx" TargetMode="External"/><Relationship Id="rId3" Type="http://schemas.openxmlformats.org/officeDocument/2006/relationships/hyperlink" Target="https://mentor.ieee.org/802.11/dcn/21/11-21-0332-30-00bh-issues-tracking.docx" TargetMode="External"/><Relationship Id="rId7" Type="http://schemas.openxmlformats.org/officeDocument/2006/relationships/hyperlink" Target="https://mentor.ieee.org/802.11/dcn/22/11-22-0482-00-00bh-annex-for-opaque-device-id.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0187-02-00bh-network-generated-device-id.docx" TargetMode="External"/><Relationship Id="rId5" Type="http://schemas.openxmlformats.org/officeDocument/2006/relationships/hyperlink" Target="https://mentor.ieee.org/802.11/dcn/22/11-22-0473-00-00bh-rule-based-random-mac-sta-identification.pptx" TargetMode="External"/><Relationship Id="rId4" Type="http://schemas.openxmlformats.org/officeDocument/2006/relationships/hyperlink" Target="https://mentor.ieee.org/802.11/dcn/21/11-21-0332-32-00bh-issues-tracking.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0424-01-00bh-maad-mac-2-presentation.pptx" TargetMode="External"/><Relationship Id="rId3" Type="http://schemas.openxmlformats.org/officeDocument/2006/relationships/hyperlink" Target="https://mentor.ieee.org/802.11/dcn/22/11-22-0424-00-00bh-maad-mac-2-presentation.pptx" TargetMode="External"/><Relationship Id="rId7" Type="http://schemas.openxmlformats.org/officeDocument/2006/relationships/hyperlink" Target="https://mentor.ieee.org/802.11/dcn/22/11-22-0301-02-00bh-maad-mac-text.docx" TargetMode="External"/><Relationship Id="rId12" Type="http://schemas.openxmlformats.org/officeDocument/2006/relationships/hyperlink" Target="https://mentor.ieee.org/802.11/dcn/22/11-22-0482-00-00bh-annex-for-opaque-device-id.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0470-00-00bh-combined-proposal.docx" TargetMode="External"/><Relationship Id="rId11" Type="http://schemas.openxmlformats.org/officeDocument/2006/relationships/hyperlink" Target="https://mentor.ieee.org/802.11/dcn/22/11-22-0187-02-00bh-network-generated-device-id.docx" TargetMode="External"/><Relationship Id="rId5" Type="http://schemas.openxmlformats.org/officeDocument/2006/relationships/hyperlink" Target="https://mentor.ieee.org/802.11/dcn/22/11-22-0459-00-00bh-merged-solutions-concept.pptx" TargetMode="External"/><Relationship Id="rId10" Type="http://schemas.openxmlformats.org/officeDocument/2006/relationships/hyperlink" Target="https://mentor.ieee.org/802.11/dcn/22/11-22-0473-00-00bh-rule-based-random-mac-sta-identification.pptx" TargetMode="External"/><Relationship Id="rId4" Type="http://schemas.openxmlformats.org/officeDocument/2006/relationships/hyperlink" Target="https://mentor.ieee.org/802.11/dcn/22/11-22-0427-01-00bh-maad-mac-2-text.docx" TargetMode="External"/><Relationship Id="rId9" Type="http://schemas.openxmlformats.org/officeDocument/2006/relationships/hyperlink" Target="https://mentor.ieee.org/802.11/dcn/22/11-22-0427-04-00bh-maad-mac-2-text.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26" Type="http://schemas.openxmlformats.org/officeDocument/2006/relationships/hyperlink" Target="https://mentor.ieee.org/802.11/dcn/22/11-22-0473-00-00bh-rule-based-random-mac-sta-identification.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157-03-00bh-mac-address-designation-maad.ppt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5" Type="http://schemas.openxmlformats.org/officeDocument/2006/relationships/hyperlink" Target="https://mentor.ieee.org/802.11/dcn/22/11-22-0427-04-00bh-maad-mac-2-text.docx" TargetMode="External"/><Relationship Id="rId2" Type="http://schemas.openxmlformats.org/officeDocument/2006/relationships/notesSlide" Target="../notesSlides/notesSlide13.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8-03-00bh-sta-generated-device-i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24" Type="http://schemas.openxmlformats.org/officeDocument/2006/relationships/hyperlink" Target="https://mentor.ieee.org/802.11/dcn/22/11-22-0424-01-00bh-maad-mac-2-presentation.ppt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23" Type="http://schemas.openxmlformats.org/officeDocument/2006/relationships/hyperlink" Target="https://mentor.ieee.org/802.11/dcn/22/11-22-0187-02-00bh-network-generated-device-id.doc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482-00-00bh-annex-for-opaque-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301-02-00bh-maad-mac-text.docx"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TGbh-agenda-2022-Mar-Plenary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2022-03-10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8 March 2022, 13:30-15:30 ET</a:t>
            </a:r>
            <a:endParaRPr lang="en-GB" dirty="0"/>
          </a:p>
        </p:txBody>
      </p:sp>
      <p:sp>
        <p:nvSpPr>
          <p:cNvPr id="4098" name="Rectangle 2"/>
          <p:cNvSpPr>
            <a:spLocks noGrp="1" noChangeArrowheads="1"/>
          </p:cNvSpPr>
          <p:nvPr>
            <p:ph idx="1"/>
          </p:nvPr>
        </p:nvSpPr>
        <p:spPr>
          <a:xfrm>
            <a:off x="685800" y="1524000"/>
            <a:ext cx="10820399" cy="4951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Plenary meetings: Tuesday, 13:30-15:30;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Jan interim and February/March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reminder/review</a:t>
            </a:r>
          </a:p>
          <a:p>
            <a:pPr marL="857250" lvl="1" indent="-457200">
              <a:lnSpc>
                <a:spcPct val="90000"/>
              </a:lnSpc>
              <a:spcBef>
                <a:spcPts val="0"/>
              </a:spcBef>
              <a:spcAft>
                <a:spcPts val="600"/>
              </a:spcAft>
              <a:buFont typeface="Arial" panose="020B0604020202020204" pitchFamily="34" charset="0"/>
              <a:buChar char="•"/>
              <a:defRPr/>
            </a:pPr>
            <a:r>
              <a:rPr lang="en-US" sz="2400" dirty="0"/>
              <a:t>Proposed CSD update: </a:t>
            </a:r>
            <a:r>
              <a:rPr lang="en-US" sz="2400" dirty="0">
                <a:hlinkClick r:id="rId3"/>
              </a:rPr>
              <a:t>11-22/0434r0</a:t>
            </a:r>
            <a:r>
              <a:rPr lang="en-US" sz="2400" dirty="0"/>
              <a:t> </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4"/>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(slides 22 and 23)</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5"/>
              </a:rPr>
              <a:t>11-22/0435r0</a:t>
            </a: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524000"/>
            <a:ext cx="10361084" cy="44958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Jan Interim session: </a:t>
            </a:r>
            <a:r>
              <a:rPr lang="en-US" sz="2400" dirty="0">
                <a:hlinkClick r:id="rId3"/>
              </a:rPr>
              <a:t>11-22/0165r0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Feb 8: </a:t>
            </a:r>
            <a:r>
              <a:rPr lang="en-US" sz="2400" dirty="0">
                <a:hlinkClick r:id="rId4"/>
              </a:rPr>
              <a:t>11-22/0320r0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Feb 17: </a:t>
            </a:r>
            <a:r>
              <a:rPr lang="en-US" sz="2400" dirty="0">
                <a:hlinkClick r:id="rId5"/>
              </a:rPr>
              <a:t>11-22/0375r1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Feb 22: </a:t>
            </a:r>
            <a:r>
              <a:rPr lang="en-US" sz="2400" dirty="0">
                <a:hlinkClick r:id="rId6"/>
              </a:rPr>
              <a:t>11-22/0376r1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Mar 3: </a:t>
            </a:r>
            <a:r>
              <a:rPr lang="en-US" sz="2400" dirty="0">
                <a:hlinkClick r:id="rId7"/>
              </a:rPr>
              <a:t>11-22/0447r0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Graham Smith</a:t>
            </a:r>
          </a:p>
          <a:p>
            <a:pPr marL="457200" indent="-457200">
              <a:lnSpc>
                <a:spcPct val="90000"/>
              </a:lnSpc>
              <a:spcBef>
                <a:spcPts val="0"/>
              </a:spcBef>
              <a:spcAft>
                <a:spcPts val="600"/>
              </a:spcAft>
              <a:buFont typeface="Arial" panose="020B0604020202020204" pitchFamily="34" charset="0"/>
              <a:buChar char="•"/>
              <a:defRPr/>
            </a:pPr>
            <a:r>
              <a:rPr lang="en-US" sz="2800" dirty="0"/>
              <a:t>Seconded: Stephen McCann</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solidFill>
                  <a:schemeClr val="tx1"/>
                </a:solidFill>
                <a:highlight>
                  <a:srgbClr val="FF0000"/>
                </a:highlight>
                <a:sym typeface="Wingdings" panose="05000000000000000000" pitchFamily="2" charset="2"/>
              </a:rPr>
              <a:t>Jan 2022</a:t>
            </a:r>
            <a:endParaRPr lang="en-US" altLang="zh-CN" sz="2400" dirty="0">
              <a:solidFill>
                <a:schemeClr val="tx1"/>
              </a:solidFill>
              <a:highlight>
                <a:srgbClr val="FF0000"/>
              </a:highlight>
            </a:endParaRP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p>
          <a:p>
            <a:pPr lvl="1" algn="just">
              <a:spcBef>
                <a:spcPts val="0"/>
              </a:spcBef>
            </a:pPr>
            <a:endParaRPr lang="en-US" sz="2400" b="1" dirty="0"/>
          </a:p>
          <a:p>
            <a:pPr lvl="1" algn="just">
              <a:spcBef>
                <a:spcPts val="0"/>
              </a:spcBef>
            </a:pPr>
            <a:r>
              <a:rPr lang="en-US" sz="2400" b="1" dirty="0"/>
              <a:t>Approved, no objections</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9 March 2022, 19:00-21:00 ET</a:t>
            </a:r>
            <a:endParaRPr lang="en-GB" dirty="0"/>
          </a:p>
        </p:txBody>
      </p:sp>
      <p:sp>
        <p:nvSpPr>
          <p:cNvPr id="4098" name="Rectangle 2"/>
          <p:cNvSpPr>
            <a:spLocks noGrp="1" noChangeArrowheads="1"/>
          </p:cNvSpPr>
          <p:nvPr>
            <p:ph idx="1"/>
          </p:nvPr>
        </p:nvSpPr>
        <p:spPr>
          <a:xfrm>
            <a:off x="685800" y="1751014"/>
            <a:ext cx="10820399" cy="47244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Plenary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updates: </a:t>
            </a:r>
            <a:r>
              <a:rPr lang="en-US" sz="2800" b="0" dirty="0">
                <a:hlinkClick r:id="rId3"/>
              </a:rPr>
              <a:t>11-21/0332r31</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Solution contributions (slides 22, 23)</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5"/>
              </a:rPr>
              <a:t>11-21/0703r0</a:t>
            </a:r>
            <a:r>
              <a:rPr lang="en-US" sz="2800" b="0" dirty="0"/>
              <a:t>, </a:t>
            </a:r>
            <a:r>
              <a:rPr lang="en-US" sz="2800" b="0" dirty="0">
                <a:hlinkClick r:id="rId6"/>
              </a:rPr>
              <a:t>11-21/1141r0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898373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March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March 2022,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March Plenary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dirty="0"/>
              <a:t>Issues Tracking: </a:t>
            </a:r>
            <a:r>
              <a:rPr lang="en-US" b="0" dirty="0">
                <a:hlinkClick r:id="rId3"/>
              </a:rPr>
              <a:t>11-21/0332r30</a:t>
            </a:r>
            <a:r>
              <a:rPr lang="en-US" b="0" dirty="0"/>
              <a:t>, pending updated use cases: </a:t>
            </a:r>
            <a:r>
              <a:rPr lang="en-US" b="0" dirty="0">
                <a:hlinkClick r:id="rId4"/>
              </a:rPr>
              <a:t>11-21/0332r31</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dirty="0"/>
              <a:t>Solution contributions (slides 23, 24)</a:t>
            </a:r>
          </a:p>
          <a:p>
            <a:pPr marL="457200" indent="-457200">
              <a:lnSpc>
                <a:spcPct val="70000"/>
              </a:lnSpc>
              <a:spcBef>
                <a:spcPts val="300"/>
              </a:spcBef>
              <a:spcAft>
                <a:spcPts val="600"/>
              </a:spcAft>
              <a:buFont typeface="Arial" panose="020B0604020202020204" pitchFamily="34" charset="0"/>
              <a:buChar char="•"/>
              <a:defRPr/>
            </a:pPr>
            <a:r>
              <a:rPr lang="en-US" dirty="0"/>
              <a:t>Way forward to D1.0</a:t>
            </a:r>
          </a:p>
          <a:p>
            <a:pPr marL="857250" lvl="1" indent="-457200">
              <a:lnSpc>
                <a:spcPct val="70000"/>
              </a:lnSpc>
              <a:spcBef>
                <a:spcPts val="300"/>
              </a:spcBef>
              <a:spcAft>
                <a:spcPts val="600"/>
              </a:spcAft>
              <a:buFont typeface="Arial" panose="020B0604020202020204" pitchFamily="34" charset="0"/>
              <a:buChar char="•"/>
              <a:defRPr/>
            </a:pPr>
            <a:r>
              <a:rPr lang="en-US" sz="2400" dirty="0">
                <a:hlinkClick r:id="rId5"/>
              </a:rPr>
              <a:t>11-22/0474r1</a:t>
            </a:r>
            <a:r>
              <a:rPr lang="en-US" sz="2400" dirty="0"/>
              <a:t>: TGbh way ahead</a:t>
            </a:r>
          </a:p>
          <a:p>
            <a:pPr marL="857250" lvl="1" indent="-457200">
              <a:lnSpc>
                <a:spcPct val="70000"/>
              </a:lnSpc>
              <a:spcBef>
                <a:spcPts val="300"/>
              </a:spcBef>
              <a:spcAft>
                <a:spcPts val="600"/>
              </a:spcAft>
              <a:buFont typeface="Arial" panose="020B0604020202020204" pitchFamily="34" charset="0"/>
              <a:buChar char="•"/>
              <a:defRPr/>
            </a:pPr>
            <a:r>
              <a:rPr lang="en-US" sz="2400" dirty="0"/>
              <a:t>Straw polls (slides 25-27)</a:t>
            </a:r>
          </a:p>
          <a:p>
            <a:pPr marL="457200" indent="-457200">
              <a:lnSpc>
                <a:spcPct val="70000"/>
              </a:lnSpc>
              <a:spcBef>
                <a:spcPts val="300"/>
              </a:spcBef>
              <a:spcAft>
                <a:spcPts val="600"/>
              </a:spcAft>
              <a:buFont typeface="Arial" panose="020B0604020202020204" pitchFamily="34" charset="0"/>
              <a:buChar char="•"/>
              <a:defRPr/>
            </a:pPr>
            <a:r>
              <a:rPr lang="en-US" dirty="0"/>
              <a:t>Other notes and recommendations in Issues Tracking document? </a:t>
            </a:r>
            <a:r>
              <a:rPr lang="en-US" dirty="0">
                <a:hlinkClick r:id="rId6"/>
              </a:rPr>
              <a:t>11-22/0435r0</a:t>
            </a:r>
            <a:r>
              <a:rPr lang="en-US" dirty="0"/>
              <a:t> </a:t>
            </a:r>
          </a:p>
          <a:p>
            <a:pPr marL="457200" indent="-457200">
              <a:lnSpc>
                <a:spcPct val="70000"/>
              </a:lnSpc>
              <a:spcBef>
                <a:spcPts val="300"/>
              </a:spcBef>
              <a:spcAft>
                <a:spcPts val="600"/>
              </a:spcAft>
              <a:buFont typeface="Arial" panose="020B0604020202020204" pitchFamily="34" charset="0"/>
              <a:buChar char="•"/>
              <a:defRPr/>
            </a:pPr>
            <a:r>
              <a:rPr lang="en-US" dirty="0"/>
              <a:t>Respond to Liaison from WBA: </a:t>
            </a:r>
            <a:r>
              <a:rPr lang="en-US" b="0" u="sng" dirty="0">
                <a:hlinkClick r:id="rId7"/>
              </a:rPr>
              <a:t>11-21/0703r0</a:t>
            </a:r>
            <a:r>
              <a:rPr lang="en-US" b="0" dirty="0"/>
              <a:t>, </a:t>
            </a:r>
            <a:r>
              <a:rPr lang="en-US" b="0" dirty="0">
                <a:hlinkClick r:id="rId8"/>
              </a:rPr>
              <a:t>11-21/1141r0</a:t>
            </a:r>
            <a:r>
              <a:rPr lang="en-US"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March 2022, 09:00-11:00 ET</a:t>
            </a:r>
            <a:endParaRPr lang="en-GB" dirty="0"/>
          </a:p>
        </p:txBody>
      </p:sp>
      <p:sp>
        <p:nvSpPr>
          <p:cNvPr id="4098" name="Rectangle 2"/>
          <p:cNvSpPr>
            <a:spLocks noGrp="1" noChangeArrowheads="1"/>
          </p:cNvSpPr>
          <p:nvPr>
            <p:ph idx="1"/>
          </p:nvPr>
        </p:nvSpPr>
        <p:spPr>
          <a:xfrm>
            <a:off x="762000" y="1144586"/>
            <a:ext cx="10744199" cy="53308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70000"/>
              </a:lnSpc>
              <a:spcBef>
                <a:spcPts val="300"/>
              </a:spcBef>
              <a:spcAft>
                <a:spcPts val="600"/>
              </a:spcAft>
              <a:buFont typeface="Arial" panose="020B0604020202020204" pitchFamily="34" charset="0"/>
              <a:buChar char="•"/>
              <a:defRPr/>
            </a:pPr>
            <a:r>
              <a:rPr lang="en-US" dirty="0"/>
              <a:t>CSD update motion (slide 28)</a:t>
            </a:r>
          </a:p>
          <a:p>
            <a:pPr marL="457200" indent="-457200">
              <a:lnSpc>
                <a:spcPct val="70000"/>
              </a:lnSpc>
              <a:spcBef>
                <a:spcPts val="300"/>
              </a:spcBef>
              <a:spcAft>
                <a:spcPts val="600"/>
              </a:spcAft>
              <a:buFont typeface="Arial" panose="020B0604020202020204" pitchFamily="34" charset="0"/>
              <a:buChar char="•"/>
              <a:defRPr/>
            </a:pPr>
            <a:r>
              <a:rPr lang="en-US" dirty="0"/>
              <a:t>Issues Tracking: </a:t>
            </a:r>
            <a:r>
              <a:rPr lang="en-US" b="0" dirty="0">
                <a:hlinkClick r:id="rId3"/>
              </a:rPr>
              <a:t>11-21/0332r30</a:t>
            </a:r>
            <a:r>
              <a:rPr lang="en-US" b="0" dirty="0"/>
              <a:t>, pending updated use cases: </a:t>
            </a:r>
            <a:r>
              <a:rPr lang="en-US" b="0" dirty="0">
                <a:hlinkClick r:id="rId4"/>
              </a:rPr>
              <a:t>11-21/0332r32</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dirty="0"/>
              <a:t>Solution contributions (slides 23, 24)</a:t>
            </a:r>
          </a:p>
          <a:p>
            <a:pPr marL="857250" lvl="1" indent="-457200">
              <a:lnSpc>
                <a:spcPct val="70000"/>
              </a:lnSpc>
              <a:spcBef>
                <a:spcPts val="300"/>
              </a:spcBef>
              <a:spcAft>
                <a:spcPts val="600"/>
              </a:spcAft>
              <a:buFont typeface="Arial" panose="020B0604020202020204" pitchFamily="34" charset="0"/>
              <a:buChar char="•"/>
              <a:defRPr/>
            </a:pPr>
            <a:r>
              <a:rPr lang="en-US" altLang="en-US" b="1" dirty="0">
                <a:solidFill>
                  <a:schemeClr val="bg2"/>
                </a:solidFill>
                <a:hlinkClick r:id="rId5"/>
              </a:rPr>
              <a:t>11-22/0473r0</a:t>
            </a:r>
            <a:r>
              <a:rPr lang="en-US" altLang="en-US" b="1" dirty="0">
                <a:solidFill>
                  <a:schemeClr val="tx1"/>
                </a:solidFill>
              </a:rPr>
              <a:t>: Rule-based random MAC STA identification</a:t>
            </a:r>
          </a:p>
          <a:p>
            <a:pPr marL="857250" lvl="1" indent="-457200">
              <a:lnSpc>
                <a:spcPct val="70000"/>
              </a:lnSpc>
              <a:spcBef>
                <a:spcPts val="300"/>
              </a:spcBef>
              <a:spcAft>
                <a:spcPts val="600"/>
              </a:spcAft>
              <a:buFont typeface="Arial" panose="020B0604020202020204" pitchFamily="34" charset="0"/>
              <a:buChar char="•"/>
              <a:defRPr/>
            </a:pPr>
            <a:r>
              <a:rPr lang="en-US" altLang="en-US" sz="2000" b="1" dirty="0">
                <a:solidFill>
                  <a:schemeClr val="tx1"/>
                </a:solidFill>
                <a:hlinkClick r:id="rId6"/>
              </a:rPr>
              <a:t>11-22/0187r2</a:t>
            </a:r>
            <a:r>
              <a:rPr lang="en-US" altLang="en-US" sz="2000" b="1" dirty="0">
                <a:solidFill>
                  <a:schemeClr val="tx1"/>
                </a:solidFill>
              </a:rPr>
              <a:t>: Network generated Device ID (updated)</a:t>
            </a:r>
          </a:p>
          <a:p>
            <a:pPr marL="857250" lvl="1" indent="-457200">
              <a:lnSpc>
                <a:spcPct val="70000"/>
              </a:lnSpc>
              <a:spcBef>
                <a:spcPts val="300"/>
              </a:spcBef>
              <a:spcAft>
                <a:spcPts val="600"/>
              </a:spcAft>
              <a:buFont typeface="Arial" panose="020B0604020202020204" pitchFamily="34" charset="0"/>
              <a:buChar char="•"/>
              <a:defRPr/>
            </a:pPr>
            <a:r>
              <a:rPr lang="en-US" b="1" dirty="0">
                <a:hlinkClick r:id="rId7"/>
              </a:rPr>
              <a:t>11-22/0482r0</a:t>
            </a:r>
            <a:r>
              <a:rPr lang="en-US" b="1" dirty="0"/>
              <a:t>: Annex Text for Opaque Device ID</a:t>
            </a:r>
          </a:p>
          <a:p>
            <a:pPr marL="457200" indent="-457200">
              <a:lnSpc>
                <a:spcPct val="70000"/>
              </a:lnSpc>
              <a:spcBef>
                <a:spcPts val="300"/>
              </a:spcBef>
              <a:spcAft>
                <a:spcPts val="600"/>
              </a:spcAft>
              <a:buFont typeface="Arial" panose="020B0604020202020204" pitchFamily="34" charset="0"/>
              <a:buChar char="•"/>
              <a:defRPr/>
            </a:pPr>
            <a:r>
              <a:rPr lang="en-US" dirty="0"/>
              <a:t>Motion to approve incorporating text into a Draft (slide 29)</a:t>
            </a:r>
          </a:p>
          <a:p>
            <a:pPr marL="457200" indent="-457200">
              <a:lnSpc>
                <a:spcPct val="70000"/>
              </a:lnSpc>
              <a:spcBef>
                <a:spcPts val="300"/>
              </a:spcBef>
              <a:spcAft>
                <a:spcPts val="600"/>
              </a:spcAft>
              <a:buFont typeface="Arial" panose="020B0604020202020204" pitchFamily="34" charset="0"/>
              <a:buChar char="•"/>
              <a:defRPr/>
            </a:pPr>
            <a:r>
              <a:rPr lang="en-US" dirty="0"/>
              <a:t>Motion to approve Draft 1.0 and Letter Ballot? (slide 30)</a:t>
            </a:r>
          </a:p>
          <a:p>
            <a:pPr marL="457200" indent="-457200">
              <a:lnSpc>
                <a:spcPct val="90000"/>
              </a:lnSpc>
              <a:spcBef>
                <a:spcPts val="0"/>
              </a:spcBef>
              <a:spcAft>
                <a:spcPts val="0"/>
              </a:spcAft>
              <a:buFont typeface="Arial" panose="020B0604020202020204" pitchFamily="34" charset="0"/>
              <a:buChar char="•"/>
              <a:defRPr/>
            </a:pPr>
            <a:r>
              <a:rPr lang="en-US" dirty="0"/>
              <a:t>Next Steps:</a:t>
            </a:r>
          </a:p>
          <a:p>
            <a:pPr marL="857250" lvl="1" indent="-457200">
              <a:lnSpc>
                <a:spcPct val="90000"/>
              </a:lnSpc>
              <a:spcBef>
                <a:spcPts val="0"/>
              </a:spcBef>
              <a:spcAft>
                <a:spcPts val="0"/>
              </a:spcAft>
              <a:buFont typeface="Arial" panose="020B0604020202020204" pitchFamily="34" charset="0"/>
              <a:buChar char="•"/>
              <a:defRPr/>
            </a:pPr>
            <a:r>
              <a:rPr lang="en-US" dirty="0"/>
              <a:t>Timeline review/update, May plan, </a:t>
            </a:r>
            <a:r>
              <a:rPr lang="en-US" altLang="en-US" dirty="0"/>
              <a:t>Teleconferences (slides 18, 32, 33)</a:t>
            </a:r>
          </a:p>
          <a:p>
            <a:pPr marL="457200" indent="-457200">
              <a:lnSpc>
                <a:spcPct val="70000"/>
              </a:lnSpc>
              <a:spcBef>
                <a:spcPts val="300"/>
              </a:spcBef>
              <a:spcAft>
                <a:spcPts val="600"/>
              </a:spcAft>
              <a:buFont typeface="Arial" panose="020B0604020202020204" pitchFamily="34" charset="0"/>
              <a:buChar char="•"/>
              <a:defRPr/>
            </a:pPr>
            <a:r>
              <a:rPr lang="en-US" dirty="0"/>
              <a:t>Other notes and recommendations in Issues Tracking document? </a:t>
            </a:r>
            <a:r>
              <a:rPr lang="en-US" dirty="0">
                <a:hlinkClick r:id="rId8"/>
              </a:rPr>
              <a:t>11-22/0435r0</a:t>
            </a:r>
            <a:r>
              <a:rPr lang="en-US" dirty="0"/>
              <a:t> </a:t>
            </a:r>
          </a:p>
          <a:p>
            <a:pPr marL="457200" indent="-457200">
              <a:lnSpc>
                <a:spcPct val="70000"/>
              </a:lnSpc>
              <a:spcBef>
                <a:spcPts val="300"/>
              </a:spcBef>
              <a:spcAft>
                <a:spcPts val="600"/>
              </a:spcAft>
              <a:buFont typeface="Arial" panose="020B0604020202020204" pitchFamily="34" charset="0"/>
              <a:buChar char="•"/>
              <a:defRPr/>
            </a:pPr>
            <a:r>
              <a:rPr lang="en-US" dirty="0"/>
              <a:t>Response to Liaison from WBA: </a:t>
            </a:r>
            <a:r>
              <a:rPr lang="en-US" b="0" dirty="0"/>
              <a:t>Draft TBD</a:t>
            </a:r>
          </a:p>
          <a:p>
            <a:pPr marL="457200" indent="-457200">
              <a:lnSpc>
                <a:spcPct val="70000"/>
              </a:lnSpc>
              <a:spcBef>
                <a:spcPts val="300"/>
              </a:spcBef>
              <a:spcAft>
                <a:spcPts val="600"/>
              </a:spcAft>
              <a:buFont typeface="Arial" panose="020B0604020202020204" pitchFamily="34" charset="0"/>
              <a:buChar char="•"/>
              <a:defRPr/>
            </a:pPr>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457200" indent="-457200">
              <a:buAutoNum type="arabicParenR"/>
            </a:pPr>
            <a:r>
              <a:rPr lang="en-US" dirty="0"/>
              <a:t>Combined technique, or selection of one technique?</a:t>
            </a:r>
          </a:p>
          <a:p>
            <a:pPr marL="857250" lvl="1" indent="-457200">
              <a:buFont typeface="+mj-lt"/>
              <a:buAutoNum type="alphaLcParenR"/>
            </a:pPr>
            <a:r>
              <a:rPr lang="en-US" b="1" dirty="0"/>
              <a:t>Or, is there any combination that is “one” technique?</a:t>
            </a:r>
          </a:p>
          <a:p>
            <a:r>
              <a:rPr lang="en-US" dirty="0"/>
              <a:t>2) If one technique, process for selection?</a:t>
            </a:r>
          </a:p>
          <a:p>
            <a:pPr marL="857250" lvl="1" indent="-457200">
              <a:buFont typeface="+mj-lt"/>
              <a:buAutoNum type="alphaLcParenR"/>
            </a:pPr>
            <a:r>
              <a:rPr lang="en-US" b="1" dirty="0"/>
              <a:t>Comment collection process</a:t>
            </a:r>
          </a:p>
          <a:p>
            <a:pPr marL="857250" lvl="1" indent="-457200">
              <a:buFont typeface="+mj-lt"/>
              <a:buAutoNum type="alphaLcParenR"/>
            </a:pPr>
            <a:r>
              <a:rPr lang="en-US" b="1" dirty="0"/>
              <a:t>Pros/cons/reasons for one flavor of technique?</a:t>
            </a:r>
          </a:p>
          <a:p>
            <a:pPr marL="457200" indent="-457200">
              <a:buFont typeface="+mj-lt"/>
              <a:buAutoNum type="arabicPeriod" startAt="3"/>
            </a:pPr>
            <a:r>
              <a:rPr lang="en-US" dirty="0"/>
              <a:t> Clarify the “opt-in” and the user knowledge (prior to network selection?) of what the network will provide/how it will use the ID</a:t>
            </a:r>
          </a:p>
          <a:p>
            <a:pPr marL="0" indent="0"/>
            <a:r>
              <a:rPr lang="en-US" dirty="0"/>
              <a:t>Possible selection criteria:</a:t>
            </a:r>
            <a:endParaRPr lang="en-US" b="1" dirty="0"/>
          </a:p>
          <a:p>
            <a:pPr marL="457200" indent="-457200">
              <a:buFont typeface="+mj-lt"/>
              <a:buAutoNum type="arabicPeriod"/>
            </a:pPr>
            <a:r>
              <a:rPr lang="en-US" dirty="0"/>
              <a:t>Network-generated or STA-generated?</a:t>
            </a:r>
          </a:p>
          <a:p>
            <a:pPr marL="457200" indent="-457200">
              <a:buFont typeface="+mj-lt"/>
              <a:buAutoNum type="arabicPeriod"/>
            </a:pPr>
            <a:r>
              <a:rPr lang="en-US" b="1" dirty="0"/>
              <a:t>Use the ID as the MAC address or not?  Alt: Do we want to preclude the ID from being the MAC address?   </a:t>
            </a:r>
          </a:p>
          <a:p>
            <a:pPr marL="457200" indent="-457200">
              <a:buFont typeface="+mj-lt"/>
              <a:buAutoNum type="arabicPeriod"/>
            </a:pPr>
            <a:r>
              <a:rPr lang="en-US" dirty="0"/>
              <a:t>How many Issues Tracking criteria are addressed?</a:t>
            </a:r>
            <a:endParaRPr lang="en-US" b="1" dirty="0"/>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Solution 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bg2"/>
                </a:solidFill>
              </a:rPr>
              <a:t>MAAD MAC2:</a:t>
            </a:r>
          </a:p>
          <a:p>
            <a:pPr lvl="1">
              <a:lnSpc>
                <a:spcPct val="90000"/>
              </a:lnSpc>
              <a:spcBef>
                <a:spcPts val="0"/>
              </a:spcBef>
              <a:spcAft>
                <a:spcPts val="300"/>
              </a:spcAft>
              <a:buFont typeface="Arial" panose="020B0604020202020204" pitchFamily="34" charset="0"/>
              <a:buChar char="•"/>
              <a:defRPr/>
            </a:pPr>
            <a:r>
              <a:rPr lang="en-US" altLang="en-US" sz="2800" b="1" dirty="0">
                <a:solidFill>
                  <a:schemeClr val="bg2"/>
                </a:solidFill>
                <a:hlinkClick r:id="rId3">
                  <a:extLst>
                    <a:ext uri="{A12FA001-AC4F-418D-AE19-62706E023703}">
                      <ahyp:hlinkClr xmlns:ahyp="http://schemas.microsoft.com/office/drawing/2018/hyperlinkcolor" val="tx"/>
                    </a:ext>
                  </a:extLst>
                </a:hlinkClick>
              </a:rPr>
              <a:t>11-22/0424r0</a:t>
            </a:r>
            <a:r>
              <a:rPr lang="en-US" altLang="en-US" sz="2800" b="1" dirty="0">
                <a:solidFill>
                  <a:schemeClr val="bg2"/>
                </a:solidFill>
              </a:rPr>
              <a:t>: MAAD MAC 2 presentation</a:t>
            </a:r>
          </a:p>
          <a:p>
            <a:pPr lvl="1">
              <a:lnSpc>
                <a:spcPct val="90000"/>
              </a:lnSpc>
              <a:spcBef>
                <a:spcPts val="0"/>
              </a:spcBef>
              <a:spcAft>
                <a:spcPts val="300"/>
              </a:spcAft>
              <a:buFont typeface="Arial" panose="020B0604020202020204" pitchFamily="34" charset="0"/>
              <a:buChar char="•"/>
              <a:defRPr/>
            </a:pPr>
            <a:r>
              <a:rPr lang="en-US" altLang="en-US" sz="2800" b="1" dirty="0">
                <a:solidFill>
                  <a:schemeClr val="bg2"/>
                </a:solidFill>
                <a:hlinkClick r:id="rId4">
                  <a:extLst>
                    <a:ext uri="{A12FA001-AC4F-418D-AE19-62706E023703}">
                      <ahyp:hlinkClr xmlns:ahyp="http://schemas.microsoft.com/office/drawing/2018/hyperlinkcolor" val="tx"/>
                    </a:ext>
                  </a:extLst>
                </a:hlinkClick>
              </a:rPr>
              <a:t>11-22/0427r1</a:t>
            </a:r>
            <a:r>
              <a:rPr lang="en-US" altLang="en-US" sz="2800" b="1" dirty="0">
                <a:solidFill>
                  <a:schemeClr val="bg2"/>
                </a:solidFill>
              </a:rPr>
              <a:t>: MAAD MAC 2 text</a:t>
            </a:r>
          </a:p>
          <a:p>
            <a:pPr>
              <a:lnSpc>
                <a:spcPct val="90000"/>
              </a:lnSpc>
              <a:spcBef>
                <a:spcPts val="0"/>
              </a:spcBef>
              <a:spcAft>
                <a:spcPts val="300"/>
              </a:spcAft>
              <a:buFont typeface="Arial" panose="020B0604020202020204" pitchFamily="34" charset="0"/>
              <a:buChar char="•"/>
              <a:defRPr/>
            </a:pPr>
            <a:r>
              <a:rPr lang="en-US" altLang="en-US" sz="2800" b="1" dirty="0">
                <a:solidFill>
                  <a:schemeClr val="bg2"/>
                </a:solidFill>
                <a:hlinkClick r:id="rId5">
                  <a:extLst>
                    <a:ext uri="{A12FA001-AC4F-418D-AE19-62706E023703}">
                      <ahyp:hlinkClr xmlns:ahyp="http://schemas.microsoft.com/office/drawing/2018/hyperlinkcolor" val="tx"/>
                    </a:ext>
                  </a:extLst>
                </a:hlinkClick>
              </a:rPr>
              <a:t>11-22/0459r0</a:t>
            </a:r>
            <a:r>
              <a:rPr lang="en-US" altLang="en-US" sz="2800" dirty="0">
                <a:solidFill>
                  <a:schemeClr val="bg2"/>
                </a:solidFill>
              </a:rPr>
              <a:t> : Merged solutions concept</a:t>
            </a:r>
          </a:p>
          <a:p>
            <a:pPr>
              <a:lnSpc>
                <a:spcPct val="90000"/>
              </a:lnSpc>
              <a:spcBef>
                <a:spcPts val="0"/>
              </a:spcBef>
              <a:spcAft>
                <a:spcPts val="300"/>
              </a:spcAft>
              <a:buFont typeface="Arial" panose="020B0604020202020204" pitchFamily="34" charset="0"/>
              <a:buChar char="•"/>
              <a:defRPr/>
            </a:pPr>
            <a:r>
              <a:rPr lang="en-US" altLang="en-US" sz="2800" dirty="0">
                <a:solidFill>
                  <a:schemeClr val="bg2"/>
                </a:solidFill>
                <a:hlinkClick r:id="rId6">
                  <a:extLst>
                    <a:ext uri="{A12FA001-AC4F-418D-AE19-62706E023703}">
                      <ahyp:hlinkClr xmlns:ahyp="http://schemas.microsoft.com/office/drawing/2018/hyperlinkcolor" val="tx"/>
                    </a:ext>
                  </a:extLst>
                </a:hlinkClick>
              </a:rPr>
              <a:t>11-22/0470r0</a:t>
            </a:r>
            <a:r>
              <a:rPr lang="en-US" altLang="en-US" sz="2800" dirty="0">
                <a:solidFill>
                  <a:schemeClr val="bg2"/>
                </a:solidFill>
              </a:rPr>
              <a:t>: Combined proposal</a:t>
            </a:r>
          </a:p>
          <a:p>
            <a:pPr>
              <a:lnSpc>
                <a:spcPct val="90000"/>
              </a:lnSpc>
              <a:spcBef>
                <a:spcPts val="0"/>
              </a:spcBef>
              <a:spcAft>
                <a:spcPts val="300"/>
              </a:spcAft>
              <a:buFont typeface="Arial" panose="020B0604020202020204" pitchFamily="34" charset="0"/>
              <a:buChar char="•"/>
              <a:defRPr/>
            </a:pPr>
            <a:r>
              <a:rPr lang="en-US" altLang="en-US" sz="2800" dirty="0">
                <a:solidFill>
                  <a:schemeClr val="bg2"/>
                </a:solidFill>
              </a:rPr>
              <a:t>MAAD MAC updates:  deferred </a:t>
            </a:r>
          </a:p>
          <a:p>
            <a:pPr lvl="1">
              <a:lnSpc>
                <a:spcPct val="90000"/>
              </a:lnSpc>
              <a:spcBef>
                <a:spcPts val="0"/>
              </a:spcBef>
              <a:spcAft>
                <a:spcPts val="300"/>
              </a:spcAft>
              <a:buFont typeface="Arial" panose="020B0604020202020204" pitchFamily="34" charset="0"/>
              <a:buChar char="•"/>
              <a:defRPr/>
            </a:pPr>
            <a:r>
              <a:rPr lang="en-US" altLang="en-US" sz="2800" b="1" dirty="0">
                <a:solidFill>
                  <a:schemeClr val="bg2"/>
                </a:solidFill>
                <a:hlinkClick r:id="rId7">
                  <a:extLst>
                    <a:ext uri="{A12FA001-AC4F-418D-AE19-62706E023703}">
                      <ahyp:hlinkClr xmlns:ahyp="http://schemas.microsoft.com/office/drawing/2018/hyperlinkcolor" val="tx"/>
                    </a:ext>
                  </a:extLst>
                </a:hlinkClick>
              </a:rPr>
              <a:t>11-22/0301r2</a:t>
            </a:r>
            <a:r>
              <a:rPr lang="en-US" altLang="en-US" sz="2800" b="1" dirty="0">
                <a:solidFill>
                  <a:schemeClr val="bg2"/>
                </a:solidFill>
              </a:rPr>
              <a:t>: MAAD MAC (1) text</a:t>
            </a:r>
          </a:p>
          <a:p>
            <a:pPr lvl="1">
              <a:lnSpc>
                <a:spcPct val="90000"/>
              </a:lnSpc>
              <a:spcBef>
                <a:spcPts val="0"/>
              </a:spcBef>
              <a:spcAft>
                <a:spcPts val="300"/>
              </a:spcAft>
              <a:buFont typeface="Arial" panose="020B0604020202020204" pitchFamily="34" charset="0"/>
              <a:buChar char="•"/>
              <a:defRPr/>
            </a:pPr>
            <a:r>
              <a:rPr lang="en-US" altLang="en-US" sz="2800" b="1" dirty="0">
                <a:solidFill>
                  <a:schemeClr val="bg2"/>
                </a:solidFill>
                <a:hlinkClick r:id="rId8">
                  <a:extLst>
                    <a:ext uri="{A12FA001-AC4F-418D-AE19-62706E023703}">
                      <ahyp:hlinkClr xmlns:ahyp="http://schemas.microsoft.com/office/drawing/2018/hyperlinkcolor" val="tx"/>
                    </a:ext>
                  </a:extLst>
                </a:hlinkClick>
              </a:rPr>
              <a:t>11-22/0424r1</a:t>
            </a:r>
            <a:r>
              <a:rPr lang="en-US" altLang="en-US" sz="2800" b="1" dirty="0">
                <a:solidFill>
                  <a:schemeClr val="bg2"/>
                </a:solidFill>
              </a:rPr>
              <a:t>: MAAD MAC 2 presentation</a:t>
            </a:r>
          </a:p>
          <a:p>
            <a:pPr lvl="1">
              <a:lnSpc>
                <a:spcPct val="90000"/>
              </a:lnSpc>
              <a:spcBef>
                <a:spcPts val="0"/>
              </a:spcBef>
              <a:spcAft>
                <a:spcPts val="300"/>
              </a:spcAft>
              <a:buFont typeface="Arial" panose="020B0604020202020204" pitchFamily="34" charset="0"/>
              <a:buChar char="•"/>
              <a:defRPr/>
            </a:pPr>
            <a:r>
              <a:rPr lang="en-US" altLang="en-US" sz="2800" b="1" dirty="0">
                <a:solidFill>
                  <a:schemeClr val="bg2"/>
                </a:solidFill>
                <a:hlinkClick r:id="rId9">
                  <a:extLst>
                    <a:ext uri="{A12FA001-AC4F-418D-AE19-62706E023703}">
                      <ahyp:hlinkClr xmlns:ahyp="http://schemas.microsoft.com/office/drawing/2018/hyperlinkcolor" val="tx"/>
                    </a:ext>
                  </a:extLst>
                </a:hlinkClick>
              </a:rPr>
              <a:t>11-22/0427r4</a:t>
            </a:r>
            <a:r>
              <a:rPr lang="en-US" altLang="en-US" sz="2800" b="1" dirty="0">
                <a:solidFill>
                  <a:schemeClr val="bg2"/>
                </a:solidFill>
              </a:rPr>
              <a:t>: MAAD MAC 2 text</a:t>
            </a:r>
          </a:p>
          <a:p>
            <a:pPr>
              <a:lnSpc>
                <a:spcPct val="90000"/>
              </a:lnSpc>
              <a:spcBef>
                <a:spcPts val="0"/>
              </a:spcBef>
              <a:spcAft>
                <a:spcPts val="300"/>
              </a:spcAft>
              <a:buFont typeface="Arial" panose="020B0604020202020204" pitchFamily="34" charset="0"/>
              <a:buChar char="•"/>
              <a:defRPr/>
            </a:pPr>
            <a:r>
              <a:rPr lang="en-US" altLang="en-US" sz="2800" b="1" dirty="0">
                <a:solidFill>
                  <a:schemeClr val="bg2"/>
                </a:solidFill>
                <a:hlinkClick r:id="rId10"/>
              </a:rPr>
              <a:t>11-22/0473r0</a:t>
            </a:r>
            <a:r>
              <a:rPr lang="en-US" altLang="en-US" sz="2800" b="1" dirty="0">
                <a:solidFill>
                  <a:schemeClr val="tx1"/>
                </a:solidFill>
              </a:rPr>
              <a:t>: Rule based random </a:t>
            </a:r>
            <a:r>
              <a:rPr lang="en-US" altLang="en-US" sz="2800" dirty="0">
                <a:solidFill>
                  <a:schemeClr val="tx1"/>
                </a:solidFill>
              </a:rPr>
              <a:t>MAC …</a:t>
            </a:r>
            <a:r>
              <a:rPr lang="en-US" altLang="en-US" sz="2800" b="1" dirty="0">
                <a:solidFill>
                  <a:schemeClr val="tx1"/>
                </a:solidFill>
              </a:rPr>
              <a:t> (March 11)</a:t>
            </a:r>
          </a:p>
          <a:p>
            <a:pPr>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11"/>
              </a:rPr>
              <a:t>11-22/0187r2</a:t>
            </a:r>
            <a:r>
              <a:rPr lang="en-US" altLang="en-US" sz="2800" dirty="0">
                <a:solidFill>
                  <a:schemeClr val="tx1"/>
                </a:solidFill>
              </a:rPr>
              <a:t>: Network generated Device ID (updated)</a:t>
            </a:r>
          </a:p>
          <a:p>
            <a:pPr>
              <a:lnSpc>
                <a:spcPct val="90000"/>
              </a:lnSpc>
              <a:spcBef>
                <a:spcPts val="0"/>
              </a:spcBef>
              <a:spcAft>
                <a:spcPts val="300"/>
              </a:spcAft>
              <a:buFont typeface="Arial" panose="020B0604020202020204" pitchFamily="34" charset="0"/>
              <a:buChar char="•"/>
              <a:defRPr/>
            </a:pPr>
            <a:r>
              <a:rPr lang="en-US" sz="2800" b="1" dirty="0">
                <a:hlinkClick r:id="rId12"/>
              </a:rPr>
              <a:t>11-22/0482r0</a:t>
            </a:r>
            <a:r>
              <a:rPr lang="en-US" sz="2800" b="1" dirty="0"/>
              <a:t>: Annex Text for Opaque Device ID</a:t>
            </a:r>
          </a:p>
          <a:p>
            <a:pPr>
              <a:lnSpc>
                <a:spcPct val="90000"/>
              </a:lnSpc>
              <a:spcBef>
                <a:spcPts val="0"/>
              </a:spcBef>
              <a:spcAft>
                <a:spcPts val="300"/>
              </a:spcAft>
              <a:buFont typeface="Arial" panose="020B0604020202020204" pitchFamily="34" charset="0"/>
              <a:buChar char="•"/>
              <a:defRPr/>
            </a:pPr>
            <a:endParaRPr lang="en-US" altLang="en-US" sz="28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609600" y="648493"/>
            <a:ext cx="10744200" cy="5561014"/>
          </a:xfrm>
          <a:ln/>
        </p:spPr>
        <p:txBody>
          <a:bodyPr/>
          <a:lstStyle/>
          <a:p>
            <a:pPr marL="0" indent="0">
              <a:lnSpc>
                <a:spcPct val="90000"/>
              </a:lnSpc>
              <a:spcBef>
                <a:spcPts val="0"/>
              </a:spcBef>
              <a:spcAft>
                <a:spcPts val="0"/>
              </a:spcAft>
              <a:defRPr/>
            </a:pPr>
            <a:r>
              <a:rPr lang="en-US" altLang="en-US" dirty="0">
                <a:solidFill>
                  <a:schemeClr val="tx1"/>
                </a:solidFill>
              </a:rPr>
              <a:t>Solution 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3"/>
              </a:rPr>
              <a:t>11-21/1083r0</a:t>
            </a:r>
            <a:r>
              <a:rPr lang="en-US" altLang="en-US" sz="14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4"/>
              </a:rPr>
              <a:t>11-21/2039r0</a:t>
            </a:r>
            <a:r>
              <a:rPr lang="en-US" sz="14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5"/>
              </a:rPr>
              <a:t>11-22/0054r0</a:t>
            </a:r>
            <a:r>
              <a:rPr lang="en-US" sz="1400" b="1" dirty="0">
                <a:solidFill>
                  <a:schemeClr val="tx1"/>
                </a:solidFill>
              </a:rPr>
              <a:t>: Signature based RCM STA identification solution analysis (reviewed Jan 11)</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6"/>
              </a:rPr>
              <a:t>11-21/1585r12</a:t>
            </a:r>
            <a:r>
              <a:rPr lang="en-US" altLang="en-US" sz="1400" dirty="0">
                <a:solidFill>
                  <a:schemeClr val="tx1"/>
                </a:solidFill>
              </a:rPr>
              <a:t>: Identifiable Random MAC address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7"/>
              </a:rPr>
              <a:t>11-21/1673r10</a:t>
            </a:r>
            <a:r>
              <a:rPr lang="en-US" altLang="en-US" sz="1400" b="1" dirty="0">
                <a:solidFill>
                  <a:schemeClr val="tx1"/>
                </a:solidFill>
              </a:rPr>
              <a:t>: Proposed Text for IRMA (briefly reviewed Oct 21, </a:t>
            </a:r>
            <a:r>
              <a:rPr lang="en-US" altLang="en-US" sz="1400" b="1" u="sng" dirty="0">
                <a:solidFill>
                  <a:schemeClr val="tx1"/>
                </a:solidFill>
              </a:rPr>
              <a:t>updated</a:t>
            </a:r>
            <a:r>
              <a:rPr lang="en-US" altLang="en-US" sz="14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8"/>
              </a:rPr>
              <a:t>11-21/1720r1</a:t>
            </a:r>
            <a:r>
              <a:rPr lang="en-US" altLang="en-US" sz="14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9"/>
              </a:rPr>
              <a:t>11-21/2006r1</a:t>
            </a:r>
            <a:r>
              <a:rPr lang="en-US" altLang="en-US" sz="14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0"/>
              </a:rPr>
              <a:t>11-22/0118r0</a:t>
            </a:r>
            <a:r>
              <a:rPr lang="en-US" altLang="en-US" sz="14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1"/>
              </a:rPr>
              <a:t>11-22/0085r0</a:t>
            </a:r>
            <a:r>
              <a:rPr lang="en-US" altLang="en-US" sz="1400" b="1" dirty="0">
                <a:solidFill>
                  <a:schemeClr val="tx1"/>
                </a:solidFill>
              </a:rPr>
              <a:t>: IRMA and spoof discussion (</a:t>
            </a:r>
            <a:r>
              <a:rPr lang="en-US" altLang="en-US" sz="1400" b="1" u="sng" dirty="0">
                <a:solidFill>
                  <a:schemeClr val="tx1"/>
                </a:solidFill>
              </a:rPr>
              <a:t>not reviewed yet)</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2"/>
              </a:rPr>
              <a:t>11-21/1378r0</a:t>
            </a:r>
            <a:r>
              <a:rPr lang="en-US" altLang="en-US" sz="14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3"/>
              </a:rPr>
              <a:t>11-21/1379r3</a:t>
            </a:r>
            <a:r>
              <a:rPr lang="en-US" altLang="en-US" sz="14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4"/>
              </a:rPr>
              <a:t>11-21/1853r2</a:t>
            </a:r>
            <a:r>
              <a:rPr lang="en-US" altLang="en-US" sz="1400" b="1" dirty="0">
                <a:solidFill>
                  <a:schemeClr val="tx1"/>
                </a:solidFill>
              </a:rPr>
              <a:t>: ID Query analysis (reviewed Jan 11, </a:t>
            </a:r>
            <a:r>
              <a:rPr lang="en-US" altLang="en-US" sz="1400" b="1" u="sng" dirty="0">
                <a:solidFill>
                  <a:schemeClr val="tx1"/>
                </a:solidFill>
              </a:rPr>
              <a:t>updated)</a:t>
            </a:r>
            <a:endParaRPr lang="en-US" altLang="en-US" sz="14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5"/>
              </a:rPr>
              <a:t>11-21/1839r1</a:t>
            </a:r>
            <a:r>
              <a:rPr lang="en-US" altLang="en-US" sz="1400" dirty="0">
                <a:solidFill>
                  <a:schemeClr val="tx1"/>
                </a:solidFill>
              </a:rPr>
              <a:t>: Transient STA ID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6"/>
              </a:rPr>
              <a:t>11-22/0025r0</a:t>
            </a:r>
            <a:r>
              <a:rPr lang="en-US" altLang="en-US" sz="14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7"/>
              </a:rPr>
              <a:t>11-22/0117r0</a:t>
            </a:r>
            <a:r>
              <a:rPr lang="en-US" altLang="en-US" sz="14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8"/>
              </a:rPr>
              <a:t>11-22/0154r0</a:t>
            </a:r>
            <a:r>
              <a:rPr lang="en-US" altLang="en-US" sz="1400" dirty="0">
                <a:solidFill>
                  <a:schemeClr val="tx1"/>
                </a:solidFill>
              </a:rPr>
              <a:t>: Opaque device ID (reviewed Jan 21)</a:t>
            </a:r>
          </a:p>
          <a:p>
            <a:pPr lvl="1">
              <a:lnSpc>
                <a:spcPct val="90000"/>
              </a:lnSpc>
              <a:spcBef>
                <a:spcPts val="0"/>
              </a:spcBef>
              <a:spcAft>
                <a:spcPts val="300"/>
              </a:spcAft>
              <a:buFont typeface="Arial" panose="020B0604020202020204" pitchFamily="34" charset="0"/>
              <a:buChar char="•"/>
              <a:defRPr/>
            </a:pPr>
            <a:r>
              <a:rPr lang="en-US" sz="1400" b="1" dirty="0">
                <a:hlinkClick r:id="rId19"/>
              </a:rPr>
              <a:t>11-22/0482r0</a:t>
            </a:r>
            <a:r>
              <a:rPr lang="en-US" sz="1400" b="1" dirty="0"/>
              <a:t>: Annex Text for Opaque Device ID</a:t>
            </a:r>
            <a:endParaRPr lang="en-US" altLang="en-US" sz="1400" dirty="0">
              <a:solidFill>
                <a:schemeClr val="tx1"/>
              </a:solidFill>
            </a:endParaRP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0"/>
              </a:rPr>
              <a:t>11-22/0158r3</a:t>
            </a:r>
            <a:r>
              <a:rPr lang="en-US" altLang="en-US" sz="1400" dirty="0">
                <a:solidFill>
                  <a:schemeClr val="tx1"/>
                </a:solidFill>
              </a:rPr>
              <a:t>: STA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1"/>
              </a:rPr>
              <a:t>11-22/0157r3</a:t>
            </a:r>
            <a:r>
              <a:rPr lang="en-US" altLang="en-US" sz="1400" dirty="0">
                <a:solidFill>
                  <a:schemeClr val="tx1"/>
                </a:solidFill>
              </a:rPr>
              <a:t>: MAC address designation (reviewed Feb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2"/>
              </a:rPr>
              <a:t>11-22/0301r2</a:t>
            </a:r>
            <a:r>
              <a:rPr lang="en-US" altLang="en-US" sz="1400" b="1" dirty="0">
                <a:solidFill>
                  <a:schemeClr val="tx1"/>
                </a:solidFill>
              </a:rPr>
              <a:t>: MAAD MAC text (reviewed Mar 3</a:t>
            </a:r>
            <a:r>
              <a:rPr lang="en-US" altLang="en-US" sz="1400" b="1" u="sng" dirty="0">
                <a:solidFill>
                  <a:schemeClr val="tx1"/>
                </a:solidFill>
              </a:rPr>
              <a:t>, updated</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3"/>
              </a:rPr>
              <a:t>11-22/0187r2</a:t>
            </a:r>
            <a:r>
              <a:rPr lang="en-US" altLang="en-US" sz="1400" dirty="0">
                <a:solidFill>
                  <a:schemeClr val="tx1"/>
                </a:solidFill>
              </a:rPr>
              <a:t>: Network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4"/>
              </a:rPr>
              <a:t>11-22/0424r1</a:t>
            </a:r>
            <a:r>
              <a:rPr lang="en-US" altLang="en-US" sz="1400" dirty="0">
                <a:solidFill>
                  <a:schemeClr val="tx1"/>
                </a:solidFill>
              </a:rPr>
              <a:t>: MAAD MAC 2 (reviewed Mar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5"/>
              </a:rPr>
              <a:t>11-22/0427r4</a:t>
            </a:r>
            <a:r>
              <a:rPr lang="en-US" altLang="en-US" sz="1400" b="1" dirty="0">
                <a:solidFill>
                  <a:schemeClr val="tx1"/>
                </a:solidFill>
              </a:rPr>
              <a:t>: MAAD MAC 2 text (</a:t>
            </a:r>
            <a:r>
              <a:rPr lang="en-US" altLang="en-US" sz="1400" b="1" u="sng" dirty="0">
                <a:solidFill>
                  <a:schemeClr val="tx1"/>
                </a:solidFill>
              </a:rPr>
              <a:t>not reviewed yet</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bg2"/>
                </a:solidFill>
                <a:hlinkClick r:id="rId26"/>
              </a:rPr>
              <a:t>11-22/0473r0</a:t>
            </a:r>
            <a:r>
              <a:rPr lang="en-US" altLang="en-US" sz="1400" b="1" dirty="0">
                <a:solidFill>
                  <a:schemeClr val="tx1"/>
                </a:solidFill>
              </a:rPr>
              <a:t>: Rule-based random MAC STA identification</a:t>
            </a:r>
          </a:p>
          <a:p>
            <a:pPr>
              <a:lnSpc>
                <a:spcPct val="90000"/>
              </a:lnSpc>
              <a:spcBef>
                <a:spcPts val="0"/>
              </a:spcBef>
              <a:spcAft>
                <a:spcPts val="300"/>
              </a:spcAft>
              <a:buFont typeface="Arial" panose="020B0604020202020204" pitchFamily="34" charset="0"/>
              <a:buChar char="•"/>
              <a:defRPr/>
            </a:pPr>
            <a:endParaRPr lang="en-US" altLang="en-US" sz="1800" b="1"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Solution straw polls (TBC/discussed) - General</a:t>
            </a:r>
            <a:endParaRPr lang="en-GB" dirty="0"/>
          </a:p>
        </p:txBody>
      </p:sp>
      <p:sp>
        <p:nvSpPr>
          <p:cNvPr id="4098" name="Rectangle 2"/>
          <p:cNvSpPr>
            <a:spLocks noGrp="1" noChangeArrowheads="1"/>
          </p:cNvSpPr>
          <p:nvPr>
            <p:ph idx="1"/>
          </p:nvPr>
        </p:nvSpPr>
        <p:spPr>
          <a:xfrm>
            <a:off x="685800" y="1524000"/>
            <a:ext cx="10744200" cy="4951414"/>
          </a:xfrm>
          <a:ln/>
        </p:spPr>
        <p:txBody>
          <a:bodyPr/>
          <a:lstStyle/>
          <a:p>
            <a:pPr marL="0" indent="0">
              <a:spcBef>
                <a:spcPts val="0"/>
              </a:spcBef>
            </a:pPr>
            <a:endParaRPr lang="en-US" sz="1800" dirty="0"/>
          </a:p>
          <a:p>
            <a:pPr marL="457200" indent="-457200">
              <a:spcBef>
                <a:spcPts val="0"/>
              </a:spcBef>
              <a:buFont typeface="+mj-lt"/>
              <a:buAutoNum type="arabicPeriod"/>
            </a:pPr>
            <a:r>
              <a:rPr lang="en-US" dirty="0"/>
              <a:t>Should the way forward for TGbh solution support Network-generated or STA-generated identifiers, or options to support both?</a:t>
            </a:r>
          </a:p>
          <a:p>
            <a:pPr lvl="1" indent="-342900">
              <a:spcBef>
                <a:spcPts val="0"/>
              </a:spcBef>
              <a:buFont typeface="Arial" panose="020B0604020202020204" pitchFamily="34" charset="0"/>
              <a:buChar char="•"/>
            </a:pPr>
            <a:r>
              <a:rPr lang="en-US" dirty="0"/>
              <a:t>Network - 9</a:t>
            </a:r>
          </a:p>
          <a:p>
            <a:pPr lvl="1" indent="-342900">
              <a:spcBef>
                <a:spcPts val="0"/>
              </a:spcBef>
              <a:buFont typeface="Arial" panose="020B0604020202020204" pitchFamily="34" charset="0"/>
              <a:buChar char="•"/>
            </a:pPr>
            <a:r>
              <a:rPr lang="en-US" dirty="0"/>
              <a:t>Non-AP STA - 4</a:t>
            </a:r>
          </a:p>
          <a:p>
            <a:pPr lvl="1" indent="-342900">
              <a:buFont typeface="Arial" panose="020B0604020202020204" pitchFamily="34" charset="0"/>
              <a:buChar char="•"/>
            </a:pPr>
            <a:r>
              <a:rPr lang="en-US" dirty="0"/>
              <a:t>Both - 11</a:t>
            </a:r>
          </a:p>
          <a:p>
            <a:pPr marL="457200" indent="-457200">
              <a:spcBef>
                <a:spcPts val="0"/>
              </a:spcBef>
              <a:buFont typeface="+mj-lt"/>
              <a:buAutoNum type="arabicPeriod"/>
            </a:pPr>
            <a:endParaRPr lang="en-US" dirty="0"/>
          </a:p>
          <a:p>
            <a:pPr marL="457200" indent="-457200">
              <a:spcBef>
                <a:spcPts val="0"/>
              </a:spcBef>
              <a:buFont typeface="+mj-lt"/>
              <a:buAutoNum type="arabicPeriod"/>
            </a:pPr>
            <a:r>
              <a:rPr lang="en-US" dirty="0"/>
              <a:t>Should the way forward for TGbh solution be precluded from any network control over the non-AP STA’s MAC address (TA/used over the air)?</a:t>
            </a:r>
          </a:p>
          <a:p>
            <a:pPr marL="914400" lvl="1" indent="-457200">
              <a:spcBef>
                <a:spcPts val="0"/>
              </a:spcBef>
              <a:buFont typeface="Arial" panose="020B0604020202020204" pitchFamily="34" charset="0"/>
              <a:buChar char="•"/>
            </a:pPr>
            <a:r>
              <a:rPr lang="en-US" dirty="0"/>
              <a:t>Yes – The non-AP STA uses a locally generated random MAC, independent of ID - 10</a:t>
            </a:r>
          </a:p>
          <a:p>
            <a:pPr marL="914400" lvl="1" indent="-457200">
              <a:buFont typeface="Arial" panose="020B0604020202020204" pitchFamily="34" charset="0"/>
              <a:buChar char="•"/>
            </a:pPr>
            <a:r>
              <a:rPr lang="en-US" dirty="0"/>
              <a:t>No – The solution might be based on management of the non-AP STA’s MAC address, or the solution might have an option to provide or impact the non-AP STA’s MAC address depending on how its used/deployed. - 11</a:t>
            </a:r>
          </a:p>
          <a:p>
            <a:pPr marL="0" indent="0">
              <a:lnSpc>
                <a:spcPct val="90000"/>
              </a:lnSpc>
              <a:spcBef>
                <a:spcPts val="0"/>
              </a:spcBef>
              <a:spcAft>
                <a:spcPts val="600"/>
              </a:spcAft>
              <a:defRPr/>
            </a:pP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13346554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Solution straw polls (TBC/discussed) - General</a:t>
            </a:r>
            <a:endParaRPr lang="en-GB" dirty="0"/>
          </a:p>
        </p:txBody>
      </p:sp>
      <p:sp>
        <p:nvSpPr>
          <p:cNvPr id="4098" name="Rectangle 2"/>
          <p:cNvSpPr>
            <a:spLocks noGrp="1" noChangeArrowheads="1"/>
          </p:cNvSpPr>
          <p:nvPr>
            <p:ph idx="1"/>
          </p:nvPr>
        </p:nvSpPr>
        <p:spPr>
          <a:xfrm>
            <a:off x="685800" y="1600200"/>
            <a:ext cx="10744200" cy="4875214"/>
          </a:xfrm>
          <a:ln/>
        </p:spPr>
        <p:txBody>
          <a:bodyPr/>
          <a:lstStyle/>
          <a:p>
            <a:pPr marL="457200" indent="-457200">
              <a:buFont typeface="+mj-lt"/>
              <a:buAutoNum type="arabicPeriod" startAt="3"/>
            </a:pPr>
            <a:r>
              <a:rPr lang="en-US" dirty="0"/>
              <a:t>Should the decision about our way forward consider how many Issues Tracking criteria/use cases are addressed (broad solutions are preferred), or should we focus on solving 1 or 2 highest priority criteria/use cases (focused solutions are preferred)?</a:t>
            </a:r>
          </a:p>
          <a:p>
            <a:pPr lvl="1" indent="-342900">
              <a:buFont typeface="Arial" panose="020B0604020202020204" pitchFamily="34" charset="0"/>
              <a:buChar char="•"/>
            </a:pPr>
            <a:r>
              <a:rPr lang="en-US" dirty="0"/>
              <a:t>Broad solution - 8</a:t>
            </a:r>
          </a:p>
          <a:p>
            <a:pPr lvl="1" indent="-342900">
              <a:buFont typeface="Arial" panose="020B0604020202020204" pitchFamily="34" charset="0"/>
              <a:buChar char="•"/>
            </a:pPr>
            <a:r>
              <a:rPr lang="en-US" dirty="0"/>
              <a:t>Focused solution - 15</a:t>
            </a:r>
          </a:p>
          <a:p>
            <a:pPr marL="0" indent="0">
              <a:lnSpc>
                <a:spcPct val="90000"/>
              </a:lnSpc>
              <a:spcBef>
                <a:spcPts val="0"/>
              </a:spcBef>
              <a:spcAft>
                <a:spcPts val="600"/>
              </a:spcAft>
              <a:defRPr/>
            </a:pP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11177606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Solution straw polls (TBC/discussed)</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marL="0" indent="0">
              <a:lnSpc>
                <a:spcPct val="90000"/>
              </a:lnSpc>
              <a:spcBef>
                <a:spcPts val="0"/>
              </a:spcBef>
              <a:spcAft>
                <a:spcPts val="600"/>
              </a:spcAft>
              <a:defRPr/>
            </a:pPr>
            <a:r>
              <a:rPr lang="en-US" altLang="en-US" dirty="0">
                <a:solidFill>
                  <a:schemeClr val="tx1"/>
                </a:solidFill>
              </a:rPr>
              <a:t>Selection proposal:</a:t>
            </a:r>
          </a:p>
          <a:p>
            <a:pPr marL="457200" indent="-457200">
              <a:buFont typeface="+mj-lt"/>
              <a:buAutoNum type="arabicPeriod"/>
            </a:pPr>
            <a:r>
              <a:rPr lang="en-US" dirty="0"/>
              <a:t>SP#1: Given the list of solutions, which are the top three that you could support, or tolerate/accept?</a:t>
            </a:r>
          </a:p>
          <a:p>
            <a:pPr marL="400050" lvl="1" indent="0"/>
            <a:r>
              <a:rPr lang="en-US" b="1" dirty="0"/>
              <a:t>&lt;List all options&gt;, everyone votes for up to 3</a:t>
            </a:r>
          </a:p>
          <a:p>
            <a:pPr marL="400050" lvl="1" indent="0"/>
            <a:endParaRPr lang="en-US" b="1" dirty="0"/>
          </a:p>
          <a:p>
            <a:pPr marL="400050" lvl="1" indent="0"/>
            <a:endParaRPr lang="en-US" b="1" dirty="0"/>
          </a:p>
          <a:p>
            <a:pPr marL="400050" lvl="1" indent="0"/>
            <a:r>
              <a:rPr lang="en-US" b="1" dirty="0"/>
              <a:t>Run SP#1 over again, with smaller (and smaller) list.</a:t>
            </a:r>
          </a:p>
          <a:p>
            <a:pPr marL="400050" lvl="1" indent="0"/>
            <a:endParaRPr lang="en-US" b="1"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9235901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TGbh CSD (update)</a:t>
            </a:r>
          </a:p>
        </p:txBody>
      </p:sp>
      <p:sp>
        <p:nvSpPr>
          <p:cNvPr id="3" name="Content Placeholder 2"/>
          <p:cNvSpPr>
            <a:spLocks noGrp="1"/>
          </p:cNvSpPr>
          <p:nvPr>
            <p:ph idx="1"/>
          </p:nvPr>
        </p:nvSpPr>
        <p:spPr/>
        <p:txBody>
          <a:bodyPr/>
          <a:lstStyle/>
          <a:p>
            <a:r>
              <a:rPr lang="en-US" dirty="0"/>
              <a:t>Approve the TGbh CSD, as updated in 11-22/0434r1, and forward to the WG for approval.</a:t>
            </a:r>
          </a:p>
          <a:p>
            <a:endParaRPr lang="en-US" dirty="0"/>
          </a:p>
          <a:p>
            <a:r>
              <a:rPr lang="en-US" dirty="0"/>
              <a:t>Moved: Amelia Andersdotter</a:t>
            </a:r>
          </a:p>
          <a:p>
            <a:r>
              <a:rPr lang="en-US" dirty="0"/>
              <a:t>Seconded: Peter Yee</a:t>
            </a:r>
          </a:p>
          <a:p>
            <a:r>
              <a:rPr lang="en-US" dirty="0"/>
              <a:t>Result: 17-1-2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42068502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Fails (tentative)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March 2022 Plenary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Fails (tentative)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2019</a:t>
            </a:r>
            <a:endParaRPr lang="en-GB" dirty="0"/>
          </a:p>
        </p:txBody>
      </p:sp>
    </p:spTree>
    <p:extLst>
      <p:ext uri="{BB962C8B-B14F-4D97-AF65-F5344CB8AC3E}">
        <p14:creationId xmlns:p14="http://schemas.microsoft.com/office/powerpoint/2010/main" val="22157928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33</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May interim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May session:</a:t>
            </a:r>
          </a:p>
          <a:p>
            <a:pPr marL="457200" indent="-457200">
              <a:buFont typeface="Arial" panose="020B0604020202020204" pitchFamily="34" charset="0"/>
              <a:buChar char="•"/>
            </a:pPr>
            <a:r>
              <a:rPr lang="en-US" sz="2800" dirty="0"/>
              <a:t>4</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35</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hlinkClick r:id="rId3"/>
              </a:rPr>
              <a:t>11-21/0332r30</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37</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38</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39</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74474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19921</TotalTime>
  <Words>3927</Words>
  <Application>Microsoft Office PowerPoint</Application>
  <PresentationFormat>Widescreen</PresentationFormat>
  <Paragraphs>465</Paragraphs>
  <Slides>39</Slides>
  <Notes>25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6" baseType="lpstr">
      <vt:lpstr>Arial</vt:lpstr>
      <vt:lpstr>Calibri</vt:lpstr>
      <vt:lpstr>Helvetica</vt:lpstr>
      <vt:lpstr>Monotype Sorts</vt:lpstr>
      <vt:lpstr>Times New Roman</vt:lpstr>
      <vt:lpstr>Office Theme</vt:lpstr>
      <vt:lpstr>Document</vt:lpstr>
      <vt:lpstr>TGbh-agenda-2022-Mar-Plenary</vt:lpstr>
      <vt:lpstr>Abstract</vt:lpstr>
      <vt:lpstr>IEEE 802.11 TGbh   Randomized and Changing MAC Addresses (RCM)</vt:lpstr>
      <vt:lpstr>Registration for the March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8 March 2022, 13:30-15:30 ET</vt:lpstr>
      <vt:lpstr>Approve prior TGbh minutes</vt:lpstr>
      <vt:lpstr>Timeline</vt:lpstr>
      <vt:lpstr>TGbh Agenda – 9 March 2022, 19:00-21:00 ET</vt:lpstr>
      <vt:lpstr>TGbh Agenda – 10 March 2022, 13:30-15:30 ET</vt:lpstr>
      <vt:lpstr>TGbh Agenda – 11 March 2022, 09:00-11:00 ET</vt:lpstr>
      <vt:lpstr>Way forward</vt:lpstr>
      <vt:lpstr>Solution Contributions</vt:lpstr>
      <vt:lpstr>PowerPoint Presentation</vt:lpstr>
      <vt:lpstr>Solution straw polls (TBC/discussed) - General</vt:lpstr>
      <vt:lpstr>Solution straw polls (TBC/discussed) - General</vt:lpstr>
      <vt:lpstr>Solution straw polls (TBC/discussed)</vt:lpstr>
      <vt:lpstr>Motion – TGbh CSD (update)</vt:lpstr>
      <vt:lpstr>Motion 1 – Create Draft</vt:lpstr>
      <vt:lpstr>Motion 2 – Motion to reconsider</vt:lpstr>
      <vt:lpstr>Reconsider Motion 1 – Create Draft</vt:lpstr>
      <vt:lpstr>Motion X - TGbh initial WG ballot</vt:lpstr>
      <vt:lpstr>Motion X – Dx.x update</vt:lpstr>
      <vt:lpstr>May interim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228</cp:revision>
  <cp:lastPrinted>1601-01-01T00:00:00Z</cp:lastPrinted>
  <dcterms:created xsi:type="dcterms:W3CDTF">2021-01-26T19:12:38Z</dcterms:created>
  <dcterms:modified xsi:type="dcterms:W3CDTF">2022-03-11T21:00:18Z</dcterms:modified>
</cp:coreProperties>
</file>