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9"/>
  </p:notesMasterIdLst>
  <p:handoutMasterIdLst>
    <p:handoutMasterId r:id="rId40"/>
  </p:handoutMasterIdLst>
  <p:sldIdLst>
    <p:sldId id="256" r:id="rId2"/>
    <p:sldId id="257" r:id="rId3"/>
    <p:sldId id="268" r:id="rId4"/>
    <p:sldId id="2372" r:id="rId5"/>
    <p:sldId id="294" r:id="rId6"/>
    <p:sldId id="269" r:id="rId7"/>
    <p:sldId id="260" r:id="rId8"/>
    <p:sldId id="261" r:id="rId9"/>
    <p:sldId id="262" r:id="rId10"/>
    <p:sldId id="263" r:id="rId11"/>
    <p:sldId id="283" r:id="rId12"/>
    <p:sldId id="284" r:id="rId13"/>
    <p:sldId id="287" r:id="rId14"/>
    <p:sldId id="288" r:id="rId15"/>
    <p:sldId id="289" r:id="rId16"/>
    <p:sldId id="270" r:id="rId17"/>
    <p:sldId id="301" r:id="rId18"/>
    <p:sldId id="312" r:id="rId19"/>
    <p:sldId id="2371" r:id="rId20"/>
    <p:sldId id="314" r:id="rId21"/>
    <p:sldId id="297" r:id="rId22"/>
    <p:sldId id="2375" r:id="rId23"/>
    <p:sldId id="308" r:id="rId24"/>
    <p:sldId id="309" r:id="rId25"/>
    <p:sldId id="2376" r:id="rId26"/>
    <p:sldId id="2378" r:id="rId27"/>
    <p:sldId id="2377" r:id="rId28"/>
    <p:sldId id="2373" r:id="rId29"/>
    <p:sldId id="2369" r:id="rId30"/>
    <p:sldId id="2374" r:id="rId31"/>
    <p:sldId id="2370" r:id="rId32"/>
    <p:sldId id="2367" r:id="rId33"/>
    <p:sldId id="307" r:id="rId34"/>
    <p:sldId id="310" r:id="rId35"/>
    <p:sldId id="295" r:id="rId36"/>
    <p:sldId id="311" r:id="rId37"/>
    <p:sldId id="313" r:id="rId3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614" autoAdjust="0"/>
    <p:restoredTop sz="94660"/>
  </p:normalViewPr>
  <p:slideViewPr>
    <p:cSldViewPr>
      <p:cViewPr varScale="1">
        <p:scale>
          <a:sx n="85" d="100"/>
          <a:sy n="85" d="100"/>
        </p:scale>
        <p:origin x="90" y="21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3/10/2022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250329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83853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056527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447833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0429002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239859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1409754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3603574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301344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3182963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18</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899577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802.11-22/0262r7</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March 2022</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2/11-22-0434-00-00bh-tgbh-csd-update.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2/11-22-0435-00-00bh-open-issues-from-issues-tracking.pptx" TargetMode="External"/><Relationship Id="rId4" Type="http://schemas.openxmlformats.org/officeDocument/2006/relationships/hyperlink" Target="https://mentor.ieee.org/802.11/dcn/21/11-21-0332-30-00bh-issues-tracking.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2/11-22-0165-00-00bh-tgbh-minutes-interim-meeting-january-2022.docx" TargetMode="External"/><Relationship Id="rId7" Type="http://schemas.openxmlformats.org/officeDocument/2006/relationships/hyperlink" Target="https://mentor.ieee.org/802.11/dcn/22/11-22-0447-00-00bh-802-11bh-telecon-minutes-march-3-2021.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2/11-22-0376-01-00bh-802-11bh-telecon-minutes-feb-22-2022.docx" TargetMode="External"/><Relationship Id="rId5" Type="http://schemas.openxmlformats.org/officeDocument/2006/relationships/hyperlink" Target="https://mentor.ieee.org/802.11/dcn/22/11-22-0375-01-00bh-802-11bh-telecon-minutes-feb-17-2022.docx" TargetMode="External"/><Relationship Id="rId4" Type="http://schemas.openxmlformats.org/officeDocument/2006/relationships/hyperlink" Target="https://mentor.ieee.org/802.11/dcn/22/11-22-0320-00-00bh-minutes-tgbh-feb-8-2022.doc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1/11-21-0332-31-00bh-issues-tracking.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21/11-21-1141-00-00bh-excerpts-of-wba-document-wi-fi-id-scope.pptx" TargetMode="External"/><Relationship Id="rId5" Type="http://schemas.openxmlformats.org/officeDocument/2006/relationships/hyperlink" Target="https://mentor.ieee.org/802.11/dcn/21/11-21-0703-00-0000-2021-april-liaison-from-wba.docx" TargetMode="External"/><Relationship Id="rId4" Type="http://schemas.openxmlformats.org/officeDocument/2006/relationships/hyperlink" Target="https://mentor.ieee.org/802.11/dcn/22/11-22-0435-00-00bh-open-issues-from-issues-tracking.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1/11-21-1141-00-00bh-excerpts-of-wba-document-wi-fi-id-scope.pptx" TargetMode="External"/><Relationship Id="rId3" Type="http://schemas.openxmlformats.org/officeDocument/2006/relationships/hyperlink" Target="https://mentor.ieee.org/802.11/dcn/21/11-21-0332-30-00bh-issues-tracking.docx" TargetMode="External"/><Relationship Id="rId7" Type="http://schemas.openxmlformats.org/officeDocument/2006/relationships/hyperlink" Target="https://mentor.ieee.org/802.11/dcn/21/11-21-0703-00-0000-2021-april-liaison-from-wba.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22/11-22-0435-00-00bh-open-issues-from-issues-tracking.pptx" TargetMode="External"/><Relationship Id="rId5" Type="http://schemas.openxmlformats.org/officeDocument/2006/relationships/hyperlink" Target="https://mentor.ieee.org/802.11/dcn/22/11-22-0474-01-00bh-tgbh-way-ahead.pptx" TargetMode="External"/><Relationship Id="rId4" Type="http://schemas.openxmlformats.org/officeDocument/2006/relationships/hyperlink" Target="https://mentor.ieee.org/802.11/dcn/21/11-21-0332-31-00bh-issues-tracking.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2/11-22-0435-00-00bh-open-issues-from-issues-tracking.pptx" TargetMode="External"/><Relationship Id="rId3" Type="http://schemas.openxmlformats.org/officeDocument/2006/relationships/hyperlink" Target="https://mentor.ieee.org/802.11/dcn/21/11-21-0332-30-00bh-issues-tracking.docx" TargetMode="External"/><Relationship Id="rId7" Type="http://schemas.openxmlformats.org/officeDocument/2006/relationships/hyperlink" Target="https://mentor.ieee.org/802.11/dcn/22/11-22-0482-00-00bh-annex-for-opaque-device-id.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22/11-22-0187-02-00bh-network-generated-device-id.docx" TargetMode="External"/><Relationship Id="rId5" Type="http://schemas.openxmlformats.org/officeDocument/2006/relationships/hyperlink" Target="https://mentor.ieee.org/802.11/dcn/22/11-22-0473-00-00bh-rule-based-random-mac-sta-identification.pptx" TargetMode="External"/><Relationship Id="rId4" Type="http://schemas.openxmlformats.org/officeDocument/2006/relationships/hyperlink" Target="https://mentor.ieee.org/802.11/dcn/21/11-21-0332-31-00bh-issues-tracking.docx"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2/11-22-0424-01-00bh-maad-mac-2-presentation.pptx" TargetMode="External"/><Relationship Id="rId3" Type="http://schemas.openxmlformats.org/officeDocument/2006/relationships/hyperlink" Target="https://mentor.ieee.org/802.11/dcn/22/11-22-0424-00-00bh-maad-mac-2-presentation.pptx" TargetMode="External"/><Relationship Id="rId7" Type="http://schemas.openxmlformats.org/officeDocument/2006/relationships/hyperlink" Target="https://mentor.ieee.org/802.11/dcn/22/11-22-0301-02-00bh-maad-mac-text.docx" TargetMode="External"/><Relationship Id="rId12" Type="http://schemas.openxmlformats.org/officeDocument/2006/relationships/hyperlink" Target="https://mentor.ieee.org/802.11/dcn/22/11-22-0482-00-00bh-annex-for-opaque-device-id.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mentor.ieee.org/802.11/dcn/22/11-22-0470-00-00bh-combined-proposal.docx" TargetMode="External"/><Relationship Id="rId11" Type="http://schemas.openxmlformats.org/officeDocument/2006/relationships/hyperlink" Target="https://mentor.ieee.org/802.11/dcn/22/11-22-0187-02-00bh-network-generated-device-id.docx" TargetMode="External"/><Relationship Id="rId5" Type="http://schemas.openxmlformats.org/officeDocument/2006/relationships/hyperlink" Target="https://mentor.ieee.org/802.11/dcn/22/11-22-0459-00-00bh-merged-solutions-concept.pptx" TargetMode="External"/><Relationship Id="rId10" Type="http://schemas.openxmlformats.org/officeDocument/2006/relationships/hyperlink" Target="https://mentor.ieee.org/802.11/dcn/22/11-22-0473-00-00bh-rule-based-random-mac-sta-identification.pptx" TargetMode="External"/><Relationship Id="rId4" Type="http://schemas.openxmlformats.org/officeDocument/2006/relationships/hyperlink" Target="https://mentor.ieee.org/802.11/dcn/22/11-22-0427-01-00bh-maad-mac-2-text.docx" TargetMode="External"/><Relationship Id="rId9" Type="http://schemas.openxmlformats.org/officeDocument/2006/relationships/hyperlink" Target="https://mentor.ieee.org/802.11/dcn/22/11-22-0427-04-00bh-maad-mac-2-text.doc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1/11-21-1720-01-00bh-irm-advantages-and-use-cases.docx" TargetMode="External"/><Relationship Id="rId13" Type="http://schemas.openxmlformats.org/officeDocument/2006/relationships/hyperlink" Target="https://mentor.ieee.org/802.11/dcn/21/11-21-1379-03-00bh-proposed-text-for-id-query-action-frame.docx" TargetMode="External"/><Relationship Id="rId18" Type="http://schemas.openxmlformats.org/officeDocument/2006/relationships/hyperlink" Target="https://mentor.ieee.org/802.11/dcn/22/11-22-0154-00-00bh-opaque-device-id.pptx" TargetMode="External"/><Relationship Id="rId26" Type="http://schemas.openxmlformats.org/officeDocument/2006/relationships/hyperlink" Target="https://mentor.ieee.org/802.11/dcn/22/11-22-0473-00-00bh-rule-based-random-mac-sta-identification.pptx" TargetMode="External"/><Relationship Id="rId3" Type="http://schemas.openxmlformats.org/officeDocument/2006/relationships/hyperlink" Target="https://mentor.ieee.org/802.11/dcn/21/11-21-1083-00-00bh-a-signature-based-method-for-identifying-stas-with-randomized-mac-addresses.pptx" TargetMode="External"/><Relationship Id="rId21" Type="http://schemas.openxmlformats.org/officeDocument/2006/relationships/hyperlink" Target="https://mentor.ieee.org/802.11/dcn/22/11-22-0157-03-00bh-mac-address-designation-maad.pptx" TargetMode="External"/><Relationship Id="rId7" Type="http://schemas.openxmlformats.org/officeDocument/2006/relationships/hyperlink" Target="https://mentor.ieee.org/802.11/dcn/21/11-21-1673-10-00bh-proposed-text-for-irma.docx" TargetMode="External"/><Relationship Id="rId12" Type="http://schemas.openxmlformats.org/officeDocument/2006/relationships/hyperlink" Target="https://mentor.ieee.org/802.11/dcn/21/11-21-1378-00-00bh-client-id-query-concept.pptx" TargetMode="External"/><Relationship Id="rId17" Type="http://schemas.openxmlformats.org/officeDocument/2006/relationships/hyperlink" Target="https://mentor.ieee.org/802.11/dcn/22/11-22-0117-00-00bh-secure-device-id-exchange-concept.pptx" TargetMode="External"/><Relationship Id="rId25" Type="http://schemas.openxmlformats.org/officeDocument/2006/relationships/hyperlink" Target="https://mentor.ieee.org/802.11/dcn/22/11-22-0427-04-00bh-maad-mac-2-text.docx" TargetMode="External"/><Relationship Id="rId2" Type="http://schemas.openxmlformats.org/officeDocument/2006/relationships/notesSlide" Target="../notesSlides/notesSlide13.xml"/><Relationship Id="rId16" Type="http://schemas.openxmlformats.org/officeDocument/2006/relationships/hyperlink" Target="https://mentor.ieee.org/802.11/dcn/22/11-22-0025-00-00bh-tsid-analysis.docx" TargetMode="External"/><Relationship Id="rId20" Type="http://schemas.openxmlformats.org/officeDocument/2006/relationships/hyperlink" Target="https://mentor.ieee.org/802.11/dcn/22/11-22-0158-03-00bh-sta-generated-device-id.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585-12-00bh-identifiable-random-mac-address.pptx" TargetMode="External"/><Relationship Id="rId11" Type="http://schemas.openxmlformats.org/officeDocument/2006/relationships/hyperlink" Target="https://mentor.ieee.org/802.11/dcn/22/11-22-0085-00-00bh-irma-and-spoof-discussion.pptx" TargetMode="External"/><Relationship Id="rId24" Type="http://schemas.openxmlformats.org/officeDocument/2006/relationships/hyperlink" Target="https://mentor.ieee.org/802.11/dcn/22/11-22-0424-01-00bh-maad-mac-2-presentation.pptx" TargetMode="External"/><Relationship Id="rId5" Type="http://schemas.openxmlformats.org/officeDocument/2006/relationships/hyperlink" Target="https://mentor.ieee.org/802.11/dcn/22/11-22-0054-00-00bh-signature-based-rcm-sta-identification-solution-analyses.docx" TargetMode="External"/><Relationship Id="rId15" Type="http://schemas.openxmlformats.org/officeDocument/2006/relationships/hyperlink" Target="https://mentor.ieee.org/802.11/dcn/21/11-21-1839-01-00bh-transient-sta-id.pptx" TargetMode="External"/><Relationship Id="rId23" Type="http://schemas.openxmlformats.org/officeDocument/2006/relationships/hyperlink" Target="https://mentor.ieee.org/802.11/dcn/22/11-22-0187-02-00bh-network-generated-device-id.docx" TargetMode="External"/><Relationship Id="rId10" Type="http://schemas.openxmlformats.org/officeDocument/2006/relationships/hyperlink" Target="https://mentor.ieee.org/802.11/dcn/22/11-22-0118-00-00bh-irma-with-id-query.pptx" TargetMode="External"/><Relationship Id="rId19" Type="http://schemas.openxmlformats.org/officeDocument/2006/relationships/hyperlink" Target="https://mentor.ieee.org/802.11/dcn/22/11-22-0482-00-00bh-annex-for-opaque-device-id.docx" TargetMode="External"/><Relationship Id="rId4" Type="http://schemas.openxmlformats.org/officeDocument/2006/relationships/hyperlink" Target="https://mentor.ieee.org/802.11/dcn/21/11-21-2039-00-00bh-random-index-assisted-scheme-for-reducing-rcm-sta-identification-complexity.pptx" TargetMode="External"/><Relationship Id="rId9" Type="http://schemas.openxmlformats.org/officeDocument/2006/relationships/hyperlink" Target="https://mentor.ieee.org/802.11/dcn/21/11-21-2006-01-00bh-irm-analysis-uses-cases-criteria.docx" TargetMode="External"/><Relationship Id="rId14" Type="http://schemas.openxmlformats.org/officeDocument/2006/relationships/hyperlink" Target="https://mentor.ieee.org/802.11/dcn/21/11-21-1853-02-00bh-id-query-analysis.docx" TargetMode="External"/><Relationship Id="rId22" Type="http://schemas.openxmlformats.org/officeDocument/2006/relationships/hyperlink" Target="https://mentor.ieee.org/802.11/dcn/22/11-22-0301-02-00bh-maad-mac-text.docx" TargetMode="Externa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2/11-22-0187-02-00bh-network-generated-device-id.docx"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hyperlink" Target="https://mentor.ieee.org/802.11/dcn/22/11-22-0482-00-00bh-annex-for-opaque-device-id.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1/11-21-0332-30-00bh-issues-tracking.docx"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802world.org/plenary/" TargetMode="External"/><Relationship Id="rId2" Type="http://schemas.openxmlformats.org/officeDocument/2006/relationships/hyperlink" Target="https://cvent.me/yG5GY2"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TGbh-agenda-2022-Mar-Plenary</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2022-03-10</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8 March 2022, 13:30-15:30 ET</a:t>
            </a:r>
            <a:endParaRPr lang="en-GB" dirty="0"/>
          </a:p>
        </p:txBody>
      </p:sp>
      <p:sp>
        <p:nvSpPr>
          <p:cNvPr id="4098" name="Rectangle 2"/>
          <p:cNvSpPr>
            <a:spLocks noGrp="1" noChangeArrowheads="1"/>
          </p:cNvSpPr>
          <p:nvPr>
            <p:ph idx="1"/>
          </p:nvPr>
        </p:nvSpPr>
        <p:spPr>
          <a:xfrm>
            <a:off x="685800" y="1524000"/>
            <a:ext cx="10820399" cy="49514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March Plenary meetings: Tuesday, 13:30-15:30; Wednesday, 19:00-21:00; Thursday 13:30-15:30; Friday 09:00-11:00</a:t>
            </a:r>
          </a:p>
          <a:p>
            <a:pPr marL="857250" lvl="1" indent="-457200">
              <a:lnSpc>
                <a:spcPct val="90000"/>
              </a:lnSpc>
              <a:spcBef>
                <a:spcPts val="0"/>
              </a:spcBef>
              <a:spcAft>
                <a:spcPts val="600"/>
              </a:spcAft>
              <a:buFont typeface="Arial" panose="020B0604020202020204" pitchFamily="34" charset="0"/>
              <a:buChar char="•"/>
              <a:defRPr/>
            </a:pPr>
            <a:r>
              <a:rPr lang="en-US" sz="2400" dirty="0"/>
              <a:t>Approve Jan interim and February/March teleconference minutes</a:t>
            </a:r>
          </a:p>
          <a:p>
            <a:pPr marL="857250" lvl="1" indent="-457200">
              <a:lnSpc>
                <a:spcPct val="90000"/>
              </a:lnSpc>
              <a:spcBef>
                <a:spcPts val="0"/>
              </a:spcBef>
              <a:spcAft>
                <a:spcPts val="600"/>
              </a:spcAft>
              <a:buFont typeface="Arial" panose="020B0604020202020204" pitchFamily="34" charset="0"/>
              <a:buChar char="•"/>
              <a:defRPr/>
            </a:pPr>
            <a:r>
              <a:rPr lang="en-US" sz="2400" dirty="0"/>
              <a:t>Timeline reminder/review</a:t>
            </a:r>
          </a:p>
          <a:p>
            <a:pPr marL="857250" lvl="1" indent="-457200">
              <a:lnSpc>
                <a:spcPct val="90000"/>
              </a:lnSpc>
              <a:spcBef>
                <a:spcPts val="0"/>
              </a:spcBef>
              <a:spcAft>
                <a:spcPts val="600"/>
              </a:spcAft>
              <a:buFont typeface="Arial" panose="020B0604020202020204" pitchFamily="34" charset="0"/>
              <a:buChar char="•"/>
              <a:defRPr/>
            </a:pPr>
            <a:r>
              <a:rPr lang="en-US" sz="2400" dirty="0"/>
              <a:t>Proposed CSD update: </a:t>
            </a:r>
            <a:r>
              <a:rPr lang="en-US" sz="2400" dirty="0">
                <a:hlinkClick r:id="rId3"/>
              </a:rPr>
              <a:t>11-22/0434r0</a:t>
            </a:r>
            <a:r>
              <a:rPr lang="en-US" sz="2400" dirty="0"/>
              <a:t> </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4"/>
              </a:rPr>
              <a:t>11-21/0332r30</a:t>
            </a:r>
            <a:r>
              <a:rPr lang="en-US" sz="2800" b="0" dirty="0"/>
              <a:t>, new/updated use cases?</a:t>
            </a:r>
          </a:p>
          <a:p>
            <a:pPr marL="457200" indent="-457200">
              <a:lnSpc>
                <a:spcPct val="70000"/>
              </a:lnSpc>
              <a:spcBef>
                <a:spcPts val="300"/>
              </a:spcBef>
              <a:spcAft>
                <a:spcPts val="600"/>
              </a:spcAft>
              <a:buFont typeface="Arial" panose="020B0604020202020204" pitchFamily="34" charset="0"/>
              <a:buChar char="•"/>
              <a:defRPr/>
            </a:pPr>
            <a:r>
              <a:rPr lang="en-US" sz="2800" dirty="0"/>
              <a:t>Contributions (slides 22 and 23)</a:t>
            </a:r>
          </a:p>
          <a:p>
            <a:pPr marL="457200" indent="-457200">
              <a:lnSpc>
                <a:spcPct val="70000"/>
              </a:lnSpc>
              <a:spcBef>
                <a:spcPts val="300"/>
              </a:spcBef>
              <a:spcAft>
                <a:spcPts val="600"/>
              </a:spcAft>
              <a:buFont typeface="Arial" panose="020B0604020202020204" pitchFamily="34" charset="0"/>
              <a:buChar char="•"/>
              <a:defRPr/>
            </a:pPr>
            <a:r>
              <a:rPr lang="en-US" sz="2800" dirty="0"/>
              <a:t>Way forward to D1.0</a:t>
            </a:r>
          </a:p>
          <a:p>
            <a:pPr marL="457200" indent="-457200">
              <a:lnSpc>
                <a:spcPct val="70000"/>
              </a:lnSpc>
              <a:spcBef>
                <a:spcPts val="300"/>
              </a:spcBef>
              <a:spcAft>
                <a:spcPts val="600"/>
              </a:spcAft>
              <a:buFont typeface="Arial" panose="020B0604020202020204" pitchFamily="34" charset="0"/>
              <a:buChar char="•"/>
              <a:defRPr/>
            </a:pPr>
            <a:r>
              <a:rPr lang="en-US" sz="2800" dirty="0"/>
              <a:t>Other notes and recommendations in Issues Tracking document? </a:t>
            </a:r>
            <a:r>
              <a:rPr lang="en-US" sz="2800" dirty="0">
                <a:hlinkClick r:id="rId5"/>
              </a:rPr>
              <a:t>11-22/0435r0</a:t>
            </a:r>
            <a:r>
              <a:rPr lang="en-US" sz="2800" dirty="0"/>
              <a: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TGbh minutes</a:t>
            </a:r>
            <a:endParaRPr lang="en-GB" dirty="0"/>
          </a:p>
        </p:txBody>
      </p:sp>
      <p:sp>
        <p:nvSpPr>
          <p:cNvPr id="4098" name="Rectangle 2"/>
          <p:cNvSpPr>
            <a:spLocks noGrp="1" noChangeArrowheads="1"/>
          </p:cNvSpPr>
          <p:nvPr>
            <p:ph idx="1"/>
          </p:nvPr>
        </p:nvSpPr>
        <p:spPr>
          <a:xfrm>
            <a:off x="905257" y="1524000"/>
            <a:ext cx="10361084" cy="4495800"/>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400" dirty="0"/>
              <a:t>Jan Interim session: </a:t>
            </a:r>
            <a:r>
              <a:rPr lang="en-US" sz="2400" dirty="0">
                <a:hlinkClick r:id="rId3"/>
              </a:rPr>
              <a:t>11-22/0165r0</a:t>
            </a:r>
            <a:r>
              <a:rPr lang="en-US" sz="2400" dirty="0"/>
              <a:t> </a:t>
            </a:r>
          </a:p>
          <a:p>
            <a:pPr marL="857250" lvl="1" indent="-457200">
              <a:lnSpc>
                <a:spcPct val="90000"/>
              </a:lnSpc>
              <a:spcBef>
                <a:spcPts val="0"/>
              </a:spcBef>
              <a:spcAft>
                <a:spcPts val="600"/>
              </a:spcAft>
              <a:buFont typeface="Arial" panose="020B0604020202020204" pitchFamily="34" charset="0"/>
              <a:buChar char="•"/>
              <a:defRPr/>
            </a:pPr>
            <a:r>
              <a:rPr lang="en-US" sz="24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400" dirty="0"/>
              <a:t>Feb 8: </a:t>
            </a:r>
            <a:r>
              <a:rPr lang="en-US" sz="2400" dirty="0">
                <a:hlinkClick r:id="rId4"/>
              </a:rPr>
              <a:t>11-22/0320r0</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Feb 17: </a:t>
            </a:r>
            <a:r>
              <a:rPr lang="en-US" sz="2400" dirty="0">
                <a:hlinkClick r:id="rId5"/>
              </a:rPr>
              <a:t>11-22/0375r1</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Feb 22: </a:t>
            </a:r>
            <a:r>
              <a:rPr lang="en-US" sz="2400" dirty="0">
                <a:hlinkClick r:id="rId6"/>
              </a:rPr>
              <a:t>11-22/0376r1</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Mar 3: </a:t>
            </a:r>
            <a:r>
              <a:rPr lang="en-US" sz="2400" dirty="0">
                <a:hlinkClick r:id="rId7"/>
              </a:rPr>
              <a:t>11-22/0447r0</a:t>
            </a:r>
            <a:r>
              <a:rPr lang="en-US" sz="2400" dirty="0"/>
              <a:t> </a:t>
            </a:r>
          </a:p>
          <a:p>
            <a:pPr marL="457200" indent="-457200">
              <a:lnSpc>
                <a:spcPct val="90000"/>
              </a:lnSpc>
              <a:spcBef>
                <a:spcPts val="0"/>
              </a:spcBef>
              <a:spcAft>
                <a:spcPts val="600"/>
              </a:spcAft>
              <a:buFont typeface="Arial" panose="020B0604020202020204" pitchFamily="34" charset="0"/>
              <a:buChar char="•"/>
              <a:defRPr/>
            </a:pPr>
            <a:r>
              <a:rPr lang="en-US" sz="2800" dirty="0"/>
              <a:t>Moved: Graham Smith</a:t>
            </a:r>
          </a:p>
          <a:p>
            <a:pPr marL="457200" indent="-457200">
              <a:lnSpc>
                <a:spcPct val="90000"/>
              </a:lnSpc>
              <a:spcBef>
                <a:spcPts val="0"/>
              </a:spcBef>
              <a:spcAft>
                <a:spcPts val="600"/>
              </a:spcAft>
              <a:buFont typeface="Arial" panose="020B0604020202020204" pitchFamily="34" charset="0"/>
              <a:buChar char="•"/>
              <a:defRPr/>
            </a:pPr>
            <a:r>
              <a:rPr lang="en-US" sz="2800" dirty="0"/>
              <a:t>Seconded: Stephen McCann</a:t>
            </a:r>
          </a:p>
          <a:p>
            <a:pPr marL="457200" indent="-457200">
              <a:lnSpc>
                <a:spcPct val="90000"/>
              </a:lnSpc>
              <a:spcBef>
                <a:spcPts val="0"/>
              </a:spcBef>
              <a:spcAft>
                <a:spcPts val="600"/>
              </a:spcAft>
              <a:buFont typeface="Arial" panose="020B0604020202020204" pitchFamily="34" charset="0"/>
              <a:buChar char="•"/>
              <a:defRPr/>
            </a:pPr>
            <a:r>
              <a:rPr lang="en-US" sz="2800" dirty="0"/>
              <a:t>Result: UC</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pPr>
            <a:r>
              <a:rPr lang="en-US" altLang="zh-CN" sz="2400" dirty="0"/>
              <a:t>PAR approved					</a:t>
            </a:r>
            <a:r>
              <a:rPr lang="en-US" altLang="zh-CN" sz="2400" dirty="0">
                <a:highlight>
                  <a:srgbClr val="00FF00"/>
                </a:highlight>
              </a:rPr>
              <a:t>Feb 2021</a:t>
            </a:r>
          </a:p>
          <a:p>
            <a:pPr lvl="1" algn="just">
              <a:spcBef>
                <a:spcPts val="0"/>
              </a:spcBef>
            </a:pPr>
            <a:r>
              <a:rPr lang="en-US" altLang="zh-CN" sz="2400" dirty="0"/>
              <a:t>First TG meeting					</a:t>
            </a:r>
            <a:r>
              <a:rPr lang="en-US" altLang="zh-CN" sz="2400" dirty="0">
                <a:highlight>
                  <a:srgbClr val="00FF00"/>
                </a:highlight>
              </a:rPr>
              <a:t>Mar 2021</a:t>
            </a:r>
          </a:p>
          <a:p>
            <a:pPr lvl="1" algn="just">
              <a:spcBef>
                <a:spcPts val="0"/>
              </a:spcBef>
            </a:pPr>
            <a:r>
              <a:rPr lang="en-US" altLang="zh-CN" sz="2400" dirty="0"/>
              <a:t>D0.1 								</a:t>
            </a:r>
            <a:r>
              <a:rPr lang="en-US" altLang="zh-CN" sz="2400" dirty="0">
                <a:solidFill>
                  <a:schemeClr val="tx1"/>
                </a:solidFill>
                <a:highlight>
                  <a:srgbClr val="FF0000"/>
                </a:highlight>
                <a:sym typeface="Wingdings" panose="05000000000000000000" pitchFamily="2" charset="2"/>
              </a:rPr>
              <a:t>Jan 2022</a:t>
            </a:r>
            <a:endParaRPr lang="en-US" altLang="zh-CN" sz="2400" dirty="0">
              <a:solidFill>
                <a:schemeClr val="tx1"/>
              </a:solidFill>
              <a:highlight>
                <a:srgbClr val="FF0000"/>
              </a:highlight>
            </a:endParaRPr>
          </a:p>
          <a:p>
            <a:pPr lvl="1" algn="just">
              <a:spcBef>
                <a:spcPts val="0"/>
              </a:spcBef>
            </a:pPr>
            <a:r>
              <a:rPr lang="en-US" altLang="zh-CN" sz="2400" dirty="0"/>
              <a:t>Initial Letter Ballot (D1.0)		Mar 2022 </a:t>
            </a:r>
          </a:p>
          <a:p>
            <a:pPr lvl="1" algn="just">
              <a:spcBef>
                <a:spcPts val="0"/>
              </a:spcBef>
            </a:pPr>
            <a:r>
              <a:rPr lang="en-US" altLang="zh-CN" sz="2400" dirty="0"/>
              <a:t>Recirculation LB (D2.0)			Jul 2022</a:t>
            </a:r>
          </a:p>
          <a:p>
            <a:pPr lvl="1" algn="just">
              <a:spcBef>
                <a:spcPts val="0"/>
              </a:spcBef>
            </a:pPr>
            <a:r>
              <a:rPr lang="en-US" altLang="zh-CN" sz="2400" dirty="0"/>
              <a:t>Initial SA Ballot (D3.0)			Nov 2022</a:t>
            </a:r>
          </a:p>
          <a:p>
            <a:pPr lvl="1" algn="just">
              <a:spcBef>
                <a:spcPts val="0"/>
              </a:spcBef>
            </a:pPr>
            <a:r>
              <a:rPr lang="en-US" altLang="zh-CN" sz="2400" dirty="0"/>
              <a:t>Final 802.11 WG approval		Mar 2023 </a:t>
            </a:r>
          </a:p>
          <a:p>
            <a:pPr lvl="1" algn="just">
              <a:spcBef>
                <a:spcPts val="0"/>
              </a:spcBef>
            </a:pPr>
            <a:r>
              <a:rPr lang="en-US" altLang="zh-CN" sz="2400" dirty="0"/>
              <a:t>802 EC approval					May 2023</a:t>
            </a:r>
          </a:p>
          <a:p>
            <a:pPr lvl="1" algn="just">
              <a:spcBef>
                <a:spcPts val="0"/>
              </a:spcBef>
            </a:pPr>
            <a:r>
              <a:rPr lang="en-US" altLang="zh-CN" sz="2400" dirty="0" err="1"/>
              <a:t>RevCom</a:t>
            </a:r>
            <a:r>
              <a:rPr lang="en-US" altLang="zh-CN" sz="2400" dirty="0"/>
              <a:t> and SASB approval		May 2023</a:t>
            </a:r>
          </a:p>
          <a:p>
            <a:pPr lvl="1" algn="just">
              <a:spcBef>
                <a:spcPts val="0"/>
              </a:spcBef>
            </a:pPr>
            <a:endParaRPr lang="en-US" sz="2400" b="1" dirty="0"/>
          </a:p>
          <a:p>
            <a:pPr lvl="1" algn="just">
              <a:spcBef>
                <a:spcPts val="0"/>
              </a:spcBef>
            </a:pPr>
            <a:r>
              <a:rPr lang="en-US" sz="2400" b="1" dirty="0"/>
              <a:t>Approved, no objections</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9 March 2022, 19:00-21:00 ET</a:t>
            </a:r>
            <a:endParaRPr lang="en-GB" dirty="0"/>
          </a:p>
        </p:txBody>
      </p:sp>
      <p:sp>
        <p:nvSpPr>
          <p:cNvPr id="4098" name="Rectangle 2"/>
          <p:cNvSpPr>
            <a:spLocks noGrp="1" noChangeArrowheads="1"/>
          </p:cNvSpPr>
          <p:nvPr>
            <p:ph idx="1"/>
          </p:nvPr>
        </p:nvSpPr>
        <p:spPr>
          <a:xfrm>
            <a:off x="685800" y="1751014"/>
            <a:ext cx="10820399" cy="4724400"/>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March Plenary meetings: Tuesday, 13:30-15:30; Wednesday, 19:00-21:00; Thursday 13:30-15:30; Friday 09:00-11:00</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updates: </a:t>
            </a:r>
            <a:r>
              <a:rPr lang="en-US" sz="2800" b="0" dirty="0">
                <a:hlinkClick r:id="rId3"/>
              </a:rPr>
              <a:t>11-21/0332r31</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t>Solution contributions (slides 22, 23)</a:t>
            </a:r>
          </a:p>
          <a:p>
            <a:pPr marL="457200" indent="-457200">
              <a:lnSpc>
                <a:spcPct val="70000"/>
              </a:lnSpc>
              <a:spcBef>
                <a:spcPts val="300"/>
              </a:spcBef>
              <a:spcAft>
                <a:spcPts val="600"/>
              </a:spcAft>
              <a:buFont typeface="Arial" panose="020B0604020202020204" pitchFamily="34" charset="0"/>
              <a:buChar char="•"/>
              <a:defRPr/>
            </a:pPr>
            <a:r>
              <a:rPr lang="en-US" sz="2800" dirty="0"/>
              <a:t>Other notes and recommendations in Issues Tracking document? </a:t>
            </a:r>
            <a:r>
              <a:rPr lang="en-US" sz="2800" dirty="0">
                <a:hlinkClick r:id="rId4"/>
              </a:rPr>
              <a:t>11-22/0435r0</a:t>
            </a:r>
            <a:r>
              <a:rPr lang="en-US" sz="2800" dirty="0"/>
              <a:t> </a:t>
            </a:r>
          </a:p>
          <a:p>
            <a:pPr marL="457200" indent="-457200">
              <a:lnSpc>
                <a:spcPct val="70000"/>
              </a:lnSpc>
              <a:spcBef>
                <a:spcPts val="300"/>
              </a:spcBef>
              <a:spcAft>
                <a:spcPts val="600"/>
              </a:spcAft>
              <a:buFont typeface="Arial" panose="020B0604020202020204" pitchFamily="34" charset="0"/>
              <a:buChar char="•"/>
              <a:defRPr/>
            </a:pPr>
            <a:r>
              <a:rPr lang="en-US" sz="2800" dirty="0"/>
              <a:t>Way forward to D1.0</a:t>
            </a:r>
          </a:p>
          <a:p>
            <a:pPr marL="457200" indent="-457200">
              <a:lnSpc>
                <a:spcPct val="70000"/>
              </a:lnSpc>
              <a:spcBef>
                <a:spcPts val="300"/>
              </a:spcBef>
              <a:spcAft>
                <a:spcPts val="600"/>
              </a:spcAft>
              <a:buFont typeface="Arial" panose="020B0604020202020204" pitchFamily="34" charset="0"/>
              <a:buChar char="•"/>
              <a:defRPr/>
            </a:pPr>
            <a:r>
              <a:rPr lang="en-US" sz="2800" dirty="0"/>
              <a:t>Respond to Liaison from WBA: </a:t>
            </a:r>
            <a:r>
              <a:rPr lang="en-US" sz="2800" b="0" u="sng" dirty="0">
                <a:hlinkClick r:id="rId5"/>
              </a:rPr>
              <a:t>11-21/0703r0</a:t>
            </a:r>
            <a:r>
              <a:rPr lang="en-US" sz="2800" b="0" dirty="0"/>
              <a:t>, </a:t>
            </a:r>
            <a:r>
              <a:rPr lang="en-US" sz="2800" b="0" dirty="0">
                <a:hlinkClick r:id="rId6"/>
              </a:rPr>
              <a:t>11-21/1141r0</a:t>
            </a:r>
            <a:r>
              <a:rPr lang="en-US" sz="2800" b="0" dirty="0"/>
              <a:t> </a:t>
            </a:r>
          </a:p>
          <a:p>
            <a:pPr marL="457200" indent="-457200">
              <a:lnSpc>
                <a:spcPct val="70000"/>
              </a:lnSpc>
              <a:spcBef>
                <a:spcPts val="300"/>
              </a:spcBef>
              <a:spcAft>
                <a:spcPts val="60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128983733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March 2022 Plenary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10 March 2022, 13:30-15:30 ET</a:t>
            </a:r>
            <a:endParaRPr lang="en-GB" dirty="0"/>
          </a:p>
        </p:txBody>
      </p:sp>
      <p:sp>
        <p:nvSpPr>
          <p:cNvPr id="4098" name="Rectangle 2"/>
          <p:cNvSpPr>
            <a:spLocks noGrp="1" noChangeArrowheads="1"/>
          </p:cNvSpPr>
          <p:nvPr>
            <p:ph idx="1"/>
          </p:nvPr>
        </p:nvSpPr>
        <p:spPr>
          <a:xfrm>
            <a:off x="685800" y="1677987"/>
            <a:ext cx="10820399" cy="4494212"/>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dirty="0"/>
              <a:t>March Plenary meetings: Tuesday, 13:30-15:30; Wednesday, 19:00-21:00; Thursday 13:30-15:30; Friday 09:00-11:00</a:t>
            </a:r>
          </a:p>
          <a:p>
            <a:pPr marL="457200" indent="-457200">
              <a:lnSpc>
                <a:spcPct val="70000"/>
              </a:lnSpc>
              <a:spcBef>
                <a:spcPts val="300"/>
              </a:spcBef>
              <a:spcAft>
                <a:spcPts val="600"/>
              </a:spcAft>
              <a:buFont typeface="Arial" panose="020B0604020202020204" pitchFamily="34" charset="0"/>
              <a:buChar char="•"/>
              <a:defRPr/>
            </a:pPr>
            <a:r>
              <a:rPr lang="en-US" dirty="0"/>
              <a:t>Issues Tracking: </a:t>
            </a:r>
            <a:r>
              <a:rPr lang="en-US" b="0" dirty="0">
                <a:hlinkClick r:id="rId3"/>
              </a:rPr>
              <a:t>11-21/0332r30</a:t>
            </a:r>
            <a:r>
              <a:rPr lang="en-US" b="0" dirty="0"/>
              <a:t>, pending updated use cases: </a:t>
            </a:r>
            <a:r>
              <a:rPr lang="en-US" b="0" dirty="0">
                <a:hlinkClick r:id="rId4"/>
              </a:rPr>
              <a:t>11-21/0332r31</a:t>
            </a:r>
            <a:endParaRPr lang="en-US" b="0" dirty="0"/>
          </a:p>
          <a:p>
            <a:pPr marL="457200" indent="-457200">
              <a:lnSpc>
                <a:spcPct val="70000"/>
              </a:lnSpc>
              <a:spcBef>
                <a:spcPts val="300"/>
              </a:spcBef>
              <a:spcAft>
                <a:spcPts val="600"/>
              </a:spcAft>
              <a:buFont typeface="Arial" panose="020B0604020202020204" pitchFamily="34" charset="0"/>
              <a:buChar char="•"/>
              <a:defRPr/>
            </a:pPr>
            <a:r>
              <a:rPr lang="en-US" dirty="0"/>
              <a:t>Solution contributions (slides 23, 24)</a:t>
            </a:r>
          </a:p>
          <a:p>
            <a:pPr marL="457200" indent="-457200">
              <a:lnSpc>
                <a:spcPct val="70000"/>
              </a:lnSpc>
              <a:spcBef>
                <a:spcPts val="300"/>
              </a:spcBef>
              <a:spcAft>
                <a:spcPts val="600"/>
              </a:spcAft>
              <a:buFont typeface="Arial" panose="020B0604020202020204" pitchFamily="34" charset="0"/>
              <a:buChar char="•"/>
              <a:defRPr/>
            </a:pPr>
            <a:r>
              <a:rPr lang="en-US" dirty="0"/>
              <a:t>Way forward to D1.0</a:t>
            </a:r>
          </a:p>
          <a:p>
            <a:pPr marL="857250" lvl="1" indent="-457200">
              <a:lnSpc>
                <a:spcPct val="70000"/>
              </a:lnSpc>
              <a:spcBef>
                <a:spcPts val="300"/>
              </a:spcBef>
              <a:spcAft>
                <a:spcPts val="600"/>
              </a:spcAft>
              <a:buFont typeface="Arial" panose="020B0604020202020204" pitchFamily="34" charset="0"/>
              <a:buChar char="•"/>
              <a:defRPr/>
            </a:pPr>
            <a:r>
              <a:rPr lang="en-US" sz="2400" dirty="0">
                <a:hlinkClick r:id="rId5"/>
              </a:rPr>
              <a:t>1</a:t>
            </a:r>
            <a:r>
              <a:rPr lang="en-US" sz="2400" dirty="0">
                <a:hlinkClick r:id="rId5"/>
              </a:rPr>
              <a:t>1-22/0474r1</a:t>
            </a:r>
            <a:r>
              <a:rPr lang="en-US" sz="2400" dirty="0"/>
              <a:t>: TGbh way ahead</a:t>
            </a:r>
          </a:p>
          <a:p>
            <a:pPr marL="857250" lvl="1" indent="-457200">
              <a:lnSpc>
                <a:spcPct val="70000"/>
              </a:lnSpc>
              <a:spcBef>
                <a:spcPts val="300"/>
              </a:spcBef>
              <a:spcAft>
                <a:spcPts val="600"/>
              </a:spcAft>
              <a:buFont typeface="Arial" panose="020B0604020202020204" pitchFamily="34" charset="0"/>
              <a:buChar char="•"/>
              <a:defRPr/>
            </a:pPr>
            <a:r>
              <a:rPr lang="en-US" sz="2400" dirty="0"/>
              <a:t>Straw polls (slides 25-27)</a:t>
            </a:r>
          </a:p>
          <a:p>
            <a:pPr marL="457200" indent="-457200">
              <a:lnSpc>
                <a:spcPct val="70000"/>
              </a:lnSpc>
              <a:spcBef>
                <a:spcPts val="300"/>
              </a:spcBef>
              <a:spcAft>
                <a:spcPts val="600"/>
              </a:spcAft>
              <a:buFont typeface="Arial" panose="020B0604020202020204" pitchFamily="34" charset="0"/>
              <a:buChar char="•"/>
              <a:defRPr/>
            </a:pPr>
            <a:r>
              <a:rPr lang="en-US" dirty="0"/>
              <a:t>Other notes and recommendations in Issues Tracking document? </a:t>
            </a:r>
            <a:r>
              <a:rPr lang="en-US" dirty="0">
                <a:hlinkClick r:id="rId6"/>
              </a:rPr>
              <a:t>11-22/0435r0</a:t>
            </a:r>
            <a:r>
              <a:rPr lang="en-US" dirty="0"/>
              <a:t> </a:t>
            </a:r>
          </a:p>
          <a:p>
            <a:pPr marL="457200" indent="-457200">
              <a:lnSpc>
                <a:spcPct val="70000"/>
              </a:lnSpc>
              <a:spcBef>
                <a:spcPts val="300"/>
              </a:spcBef>
              <a:spcAft>
                <a:spcPts val="600"/>
              </a:spcAft>
              <a:buFont typeface="Arial" panose="020B0604020202020204" pitchFamily="34" charset="0"/>
              <a:buChar char="•"/>
              <a:defRPr/>
            </a:pPr>
            <a:r>
              <a:rPr lang="en-US" dirty="0"/>
              <a:t>Respond to Liaison from WBA: </a:t>
            </a:r>
            <a:r>
              <a:rPr lang="en-US" b="0" u="sng" dirty="0">
                <a:hlinkClick r:id="rId7"/>
              </a:rPr>
              <a:t>11-21/0703r0</a:t>
            </a:r>
            <a:r>
              <a:rPr lang="en-US" b="0" dirty="0"/>
              <a:t>, </a:t>
            </a:r>
            <a:r>
              <a:rPr lang="en-US" b="0" dirty="0">
                <a:hlinkClick r:id="rId8"/>
              </a:rPr>
              <a:t>11-21/1141r0</a:t>
            </a:r>
            <a:r>
              <a:rPr lang="en-US" b="0" dirty="0"/>
              <a:t> </a:t>
            </a:r>
          </a:p>
          <a:p>
            <a:pPr marL="457200" indent="-457200">
              <a:lnSpc>
                <a:spcPct val="70000"/>
              </a:lnSpc>
              <a:spcBef>
                <a:spcPts val="300"/>
              </a:spcBef>
              <a:spcAft>
                <a:spcPts val="60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11 March 2022, 09:00-11:00 ET</a:t>
            </a:r>
            <a:endParaRPr lang="en-GB" dirty="0"/>
          </a:p>
        </p:txBody>
      </p:sp>
      <p:sp>
        <p:nvSpPr>
          <p:cNvPr id="4098" name="Rectangle 2"/>
          <p:cNvSpPr>
            <a:spLocks noGrp="1" noChangeArrowheads="1"/>
          </p:cNvSpPr>
          <p:nvPr>
            <p:ph idx="1"/>
          </p:nvPr>
        </p:nvSpPr>
        <p:spPr>
          <a:xfrm>
            <a:off x="762000" y="1144586"/>
            <a:ext cx="10744199" cy="5330828"/>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dirty="0"/>
              <a:t>Policies, duty to inform, participation rules</a:t>
            </a:r>
          </a:p>
          <a:p>
            <a:pPr marL="457200" indent="-457200">
              <a:lnSpc>
                <a:spcPct val="70000"/>
              </a:lnSpc>
              <a:spcBef>
                <a:spcPts val="300"/>
              </a:spcBef>
              <a:spcAft>
                <a:spcPts val="600"/>
              </a:spcAft>
              <a:buFont typeface="Arial" panose="020B0604020202020204" pitchFamily="34" charset="0"/>
              <a:buChar char="•"/>
              <a:defRPr/>
            </a:pPr>
            <a:r>
              <a:rPr lang="en-US" dirty="0"/>
              <a:t>CSD update motion (slide 28)</a:t>
            </a:r>
          </a:p>
          <a:p>
            <a:pPr marL="457200" indent="-457200">
              <a:lnSpc>
                <a:spcPct val="70000"/>
              </a:lnSpc>
              <a:spcBef>
                <a:spcPts val="300"/>
              </a:spcBef>
              <a:spcAft>
                <a:spcPts val="600"/>
              </a:spcAft>
              <a:buFont typeface="Arial" panose="020B0604020202020204" pitchFamily="34" charset="0"/>
              <a:buChar char="•"/>
              <a:defRPr/>
            </a:pPr>
            <a:r>
              <a:rPr lang="en-US" dirty="0"/>
              <a:t>Issues Tracking: </a:t>
            </a:r>
            <a:r>
              <a:rPr lang="en-US" b="0" dirty="0">
                <a:hlinkClick r:id="rId3"/>
              </a:rPr>
              <a:t>11-21/0332r30</a:t>
            </a:r>
            <a:r>
              <a:rPr lang="en-US" b="0" dirty="0"/>
              <a:t>, pending updated use cases: </a:t>
            </a:r>
            <a:r>
              <a:rPr lang="en-US" b="0" dirty="0">
                <a:hlinkClick r:id="rId4"/>
              </a:rPr>
              <a:t>11-21/0332r31</a:t>
            </a:r>
            <a:endParaRPr lang="en-US" b="0" dirty="0"/>
          </a:p>
          <a:p>
            <a:pPr marL="457200" indent="-457200">
              <a:lnSpc>
                <a:spcPct val="70000"/>
              </a:lnSpc>
              <a:spcBef>
                <a:spcPts val="300"/>
              </a:spcBef>
              <a:spcAft>
                <a:spcPts val="600"/>
              </a:spcAft>
              <a:buFont typeface="Arial" panose="020B0604020202020204" pitchFamily="34" charset="0"/>
              <a:buChar char="•"/>
              <a:defRPr/>
            </a:pPr>
            <a:r>
              <a:rPr lang="en-US" dirty="0"/>
              <a:t>Solution contributions (slides 23, 24)</a:t>
            </a:r>
          </a:p>
          <a:p>
            <a:pPr marL="857250" lvl="1" indent="-457200">
              <a:lnSpc>
                <a:spcPct val="70000"/>
              </a:lnSpc>
              <a:spcBef>
                <a:spcPts val="300"/>
              </a:spcBef>
              <a:spcAft>
                <a:spcPts val="600"/>
              </a:spcAft>
              <a:buFont typeface="Arial" panose="020B0604020202020204" pitchFamily="34" charset="0"/>
              <a:buChar char="•"/>
              <a:defRPr/>
            </a:pPr>
            <a:r>
              <a:rPr lang="en-US" altLang="en-US" b="1" dirty="0">
                <a:solidFill>
                  <a:schemeClr val="bg2"/>
                </a:solidFill>
                <a:hlinkClick r:id="rId5"/>
              </a:rPr>
              <a:t>11-22/0473r0</a:t>
            </a:r>
            <a:r>
              <a:rPr lang="en-US" altLang="en-US" b="1" dirty="0">
                <a:solidFill>
                  <a:schemeClr val="tx1"/>
                </a:solidFill>
              </a:rPr>
              <a:t>: Rule-based random MAC STA identification</a:t>
            </a:r>
          </a:p>
          <a:p>
            <a:pPr marL="857250" lvl="1" indent="-457200">
              <a:lnSpc>
                <a:spcPct val="70000"/>
              </a:lnSpc>
              <a:spcBef>
                <a:spcPts val="300"/>
              </a:spcBef>
              <a:spcAft>
                <a:spcPts val="600"/>
              </a:spcAft>
              <a:buFont typeface="Arial" panose="020B0604020202020204" pitchFamily="34" charset="0"/>
              <a:buChar char="•"/>
              <a:defRPr/>
            </a:pPr>
            <a:r>
              <a:rPr lang="en-US" altLang="en-US" sz="2000" b="1" dirty="0">
                <a:solidFill>
                  <a:schemeClr val="tx1"/>
                </a:solidFill>
                <a:hlinkClick r:id="rId6"/>
              </a:rPr>
              <a:t>11-22/0187r2</a:t>
            </a:r>
            <a:r>
              <a:rPr lang="en-US" altLang="en-US" sz="2000" b="1" dirty="0">
                <a:solidFill>
                  <a:schemeClr val="tx1"/>
                </a:solidFill>
              </a:rPr>
              <a:t>: Network generated Device ID (updated)</a:t>
            </a:r>
          </a:p>
          <a:p>
            <a:pPr marL="857250" lvl="1" indent="-457200">
              <a:lnSpc>
                <a:spcPct val="70000"/>
              </a:lnSpc>
              <a:spcBef>
                <a:spcPts val="300"/>
              </a:spcBef>
              <a:spcAft>
                <a:spcPts val="600"/>
              </a:spcAft>
              <a:buFont typeface="Arial" panose="020B0604020202020204" pitchFamily="34" charset="0"/>
              <a:buChar char="•"/>
              <a:defRPr/>
            </a:pPr>
            <a:r>
              <a:rPr lang="en-US" b="1" dirty="0">
                <a:hlinkClick r:id="rId7"/>
              </a:rPr>
              <a:t>11-22/0482r0</a:t>
            </a:r>
            <a:r>
              <a:rPr lang="en-US" b="1" dirty="0"/>
              <a:t>: Annex Text for Opaque Device ID</a:t>
            </a:r>
          </a:p>
          <a:p>
            <a:pPr marL="457200" indent="-457200">
              <a:lnSpc>
                <a:spcPct val="70000"/>
              </a:lnSpc>
              <a:spcBef>
                <a:spcPts val="300"/>
              </a:spcBef>
              <a:spcAft>
                <a:spcPts val="600"/>
              </a:spcAft>
              <a:buFont typeface="Arial" panose="020B0604020202020204" pitchFamily="34" charset="0"/>
              <a:buChar char="•"/>
              <a:defRPr/>
            </a:pPr>
            <a:r>
              <a:rPr lang="en-US" dirty="0"/>
              <a:t>Motion to approve incorporating text into a Draft (slide 29)</a:t>
            </a:r>
          </a:p>
          <a:p>
            <a:pPr marL="457200" indent="-457200">
              <a:lnSpc>
                <a:spcPct val="70000"/>
              </a:lnSpc>
              <a:spcBef>
                <a:spcPts val="300"/>
              </a:spcBef>
              <a:spcAft>
                <a:spcPts val="600"/>
              </a:spcAft>
              <a:buFont typeface="Arial" panose="020B0604020202020204" pitchFamily="34" charset="0"/>
              <a:buChar char="•"/>
              <a:defRPr/>
            </a:pPr>
            <a:r>
              <a:rPr lang="en-US" dirty="0"/>
              <a:t>Motion to approve Draft 1.0 and Letter Ballot? (slide 30)</a:t>
            </a:r>
          </a:p>
          <a:p>
            <a:pPr marL="457200" indent="-457200">
              <a:lnSpc>
                <a:spcPct val="90000"/>
              </a:lnSpc>
              <a:spcBef>
                <a:spcPts val="0"/>
              </a:spcBef>
              <a:spcAft>
                <a:spcPts val="0"/>
              </a:spcAft>
              <a:buFont typeface="Arial" panose="020B0604020202020204" pitchFamily="34" charset="0"/>
              <a:buChar char="•"/>
              <a:defRPr/>
            </a:pPr>
            <a:r>
              <a:rPr lang="en-US" dirty="0"/>
              <a:t>Next Steps:</a:t>
            </a:r>
          </a:p>
          <a:p>
            <a:pPr marL="857250" lvl="1" indent="-457200">
              <a:lnSpc>
                <a:spcPct val="90000"/>
              </a:lnSpc>
              <a:spcBef>
                <a:spcPts val="0"/>
              </a:spcBef>
              <a:spcAft>
                <a:spcPts val="0"/>
              </a:spcAft>
              <a:buFont typeface="Arial" panose="020B0604020202020204" pitchFamily="34" charset="0"/>
              <a:buChar char="•"/>
              <a:defRPr/>
            </a:pPr>
            <a:r>
              <a:rPr lang="en-US" dirty="0"/>
              <a:t>Timeline review/update, May plan, </a:t>
            </a:r>
            <a:r>
              <a:rPr lang="en-US" altLang="en-US" dirty="0"/>
              <a:t>Teleconferences (slides 18, 32, 33)</a:t>
            </a:r>
          </a:p>
          <a:p>
            <a:pPr marL="457200" indent="-457200">
              <a:lnSpc>
                <a:spcPct val="70000"/>
              </a:lnSpc>
              <a:spcBef>
                <a:spcPts val="300"/>
              </a:spcBef>
              <a:spcAft>
                <a:spcPts val="600"/>
              </a:spcAft>
              <a:buFont typeface="Arial" panose="020B0604020202020204" pitchFamily="34" charset="0"/>
              <a:buChar char="•"/>
              <a:defRPr/>
            </a:pPr>
            <a:r>
              <a:rPr lang="en-US" dirty="0"/>
              <a:t>Other notes and recommendations in Issues Tracking document? </a:t>
            </a:r>
            <a:r>
              <a:rPr lang="en-US" dirty="0">
                <a:hlinkClick r:id="rId8"/>
              </a:rPr>
              <a:t>11-22/0435r0</a:t>
            </a:r>
            <a:r>
              <a:rPr lang="en-US" dirty="0"/>
              <a:t> </a:t>
            </a:r>
          </a:p>
          <a:p>
            <a:pPr marL="457200" indent="-457200">
              <a:lnSpc>
                <a:spcPct val="70000"/>
              </a:lnSpc>
              <a:spcBef>
                <a:spcPts val="300"/>
              </a:spcBef>
              <a:spcAft>
                <a:spcPts val="600"/>
              </a:spcAft>
              <a:buFont typeface="Arial" panose="020B0604020202020204" pitchFamily="34" charset="0"/>
              <a:buChar char="•"/>
              <a:defRPr/>
            </a:pPr>
            <a:r>
              <a:rPr lang="en-US" dirty="0"/>
              <a:t>Response to Liaison from WBA: </a:t>
            </a:r>
            <a:r>
              <a:rPr lang="en-US" b="0" dirty="0"/>
              <a:t>Draft TBD</a:t>
            </a:r>
          </a:p>
          <a:p>
            <a:pPr marL="457200" indent="-457200">
              <a:lnSpc>
                <a:spcPct val="70000"/>
              </a:lnSpc>
              <a:spcBef>
                <a:spcPts val="300"/>
              </a:spcBef>
              <a:spcAft>
                <a:spcPts val="600"/>
              </a:spcAft>
              <a:buFont typeface="Arial" panose="020B0604020202020204" pitchFamily="34" charset="0"/>
              <a:buChar char="•"/>
              <a:defRPr/>
            </a:pPr>
            <a:endParaRPr lang="en-US"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39479107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3DC70-4864-4BB7-86A1-B9404041B1F9}"/>
              </a:ext>
            </a:extLst>
          </p:cNvPr>
          <p:cNvSpPr>
            <a:spLocks noGrp="1"/>
          </p:cNvSpPr>
          <p:nvPr>
            <p:ph type="title"/>
          </p:nvPr>
        </p:nvSpPr>
        <p:spPr>
          <a:xfrm>
            <a:off x="914401" y="685801"/>
            <a:ext cx="10361084" cy="533399"/>
          </a:xfrm>
        </p:spPr>
        <p:txBody>
          <a:bodyPr/>
          <a:lstStyle/>
          <a:p>
            <a:r>
              <a:rPr lang="en-US" dirty="0"/>
              <a:t>Way forward</a:t>
            </a:r>
          </a:p>
        </p:txBody>
      </p:sp>
      <p:sp>
        <p:nvSpPr>
          <p:cNvPr id="3" name="Content Placeholder 2">
            <a:extLst>
              <a:ext uri="{FF2B5EF4-FFF2-40B4-BE49-F238E27FC236}">
                <a16:creationId xmlns:a16="http://schemas.microsoft.com/office/drawing/2014/main" id="{3DE0E834-7825-466C-AACB-BD71C45D27AC}"/>
              </a:ext>
            </a:extLst>
          </p:cNvPr>
          <p:cNvSpPr>
            <a:spLocks noGrp="1"/>
          </p:cNvSpPr>
          <p:nvPr>
            <p:ph idx="1"/>
          </p:nvPr>
        </p:nvSpPr>
        <p:spPr>
          <a:xfrm>
            <a:off x="914401" y="1524000"/>
            <a:ext cx="10361084" cy="4951413"/>
          </a:xfrm>
        </p:spPr>
        <p:txBody>
          <a:bodyPr/>
          <a:lstStyle/>
          <a:p>
            <a:pPr marL="457200" indent="-457200">
              <a:buAutoNum type="arabicParenR"/>
            </a:pPr>
            <a:r>
              <a:rPr lang="en-US" dirty="0"/>
              <a:t>Combined technique, or selection of one technique?</a:t>
            </a:r>
          </a:p>
          <a:p>
            <a:pPr marL="857250" lvl="1" indent="-457200">
              <a:buFont typeface="+mj-lt"/>
              <a:buAutoNum type="alphaLcParenR"/>
            </a:pPr>
            <a:r>
              <a:rPr lang="en-US" b="1" dirty="0"/>
              <a:t>Or, is there any combination that is “one” technique?</a:t>
            </a:r>
          </a:p>
          <a:p>
            <a:r>
              <a:rPr lang="en-US" dirty="0"/>
              <a:t>2) If one technique, process for selection?</a:t>
            </a:r>
          </a:p>
          <a:p>
            <a:pPr marL="857250" lvl="1" indent="-457200">
              <a:buFont typeface="+mj-lt"/>
              <a:buAutoNum type="alphaLcParenR"/>
            </a:pPr>
            <a:r>
              <a:rPr lang="en-US" b="1" dirty="0"/>
              <a:t>Comment collection process</a:t>
            </a:r>
          </a:p>
          <a:p>
            <a:pPr marL="857250" lvl="1" indent="-457200">
              <a:buFont typeface="+mj-lt"/>
              <a:buAutoNum type="alphaLcParenR"/>
            </a:pPr>
            <a:r>
              <a:rPr lang="en-US" b="1" dirty="0"/>
              <a:t>Pros/cons/reasons for one flavor of technique?</a:t>
            </a:r>
          </a:p>
          <a:p>
            <a:pPr marL="457200" indent="-457200">
              <a:buFont typeface="+mj-lt"/>
              <a:buAutoNum type="arabicPeriod" startAt="3"/>
            </a:pPr>
            <a:r>
              <a:rPr lang="en-US" dirty="0"/>
              <a:t> Clarify the “opt-in” and the user knowledge (prior to network selection?) of what the network will provide/how it will use the ID</a:t>
            </a:r>
          </a:p>
          <a:p>
            <a:pPr marL="0" indent="0"/>
            <a:r>
              <a:rPr lang="en-US" dirty="0"/>
              <a:t>Possible selection criteria:</a:t>
            </a:r>
            <a:endParaRPr lang="en-US" b="1" dirty="0"/>
          </a:p>
          <a:p>
            <a:pPr marL="457200" indent="-457200">
              <a:buFont typeface="+mj-lt"/>
              <a:buAutoNum type="arabicPeriod"/>
            </a:pPr>
            <a:r>
              <a:rPr lang="en-US" dirty="0"/>
              <a:t>Network-generated or STA-generated?</a:t>
            </a:r>
          </a:p>
          <a:p>
            <a:pPr marL="457200" indent="-457200">
              <a:buFont typeface="+mj-lt"/>
              <a:buAutoNum type="arabicPeriod"/>
            </a:pPr>
            <a:r>
              <a:rPr lang="en-US" b="1" dirty="0"/>
              <a:t>Use the ID as the MAC address or not?  Alt: Do we want to preclude the ID from being the MAC address?   </a:t>
            </a:r>
          </a:p>
          <a:p>
            <a:pPr marL="457200" indent="-457200">
              <a:buFont typeface="+mj-lt"/>
              <a:buAutoNum type="arabicPeriod"/>
            </a:pPr>
            <a:r>
              <a:rPr lang="en-US" dirty="0"/>
              <a:t>How many Issues Tracking criteria are addressed?</a:t>
            </a:r>
            <a:endParaRPr lang="en-US" b="1" dirty="0"/>
          </a:p>
        </p:txBody>
      </p:sp>
      <p:sp>
        <p:nvSpPr>
          <p:cNvPr id="4" name="Slide Number Placeholder 3">
            <a:extLst>
              <a:ext uri="{FF2B5EF4-FFF2-40B4-BE49-F238E27FC236}">
                <a16:creationId xmlns:a16="http://schemas.microsoft.com/office/drawing/2014/main" id="{4DD05361-13C0-4D48-B309-876A540AB492}"/>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27730612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Solution Contributions</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pPr marL="457200" indent="-457200">
              <a:lnSpc>
                <a:spcPct val="90000"/>
              </a:lnSpc>
              <a:spcBef>
                <a:spcPts val="0"/>
              </a:spcBef>
              <a:spcAft>
                <a:spcPts val="300"/>
              </a:spcAft>
              <a:buFont typeface="Arial" panose="020B0604020202020204" pitchFamily="34" charset="0"/>
              <a:buChar char="•"/>
              <a:defRPr/>
            </a:pPr>
            <a:r>
              <a:rPr lang="en-US" altLang="en-US" sz="2800" dirty="0">
                <a:solidFill>
                  <a:schemeClr val="bg2"/>
                </a:solidFill>
              </a:rPr>
              <a:t>MAAD MAC2:</a:t>
            </a:r>
          </a:p>
          <a:p>
            <a:pPr lvl="1">
              <a:lnSpc>
                <a:spcPct val="90000"/>
              </a:lnSpc>
              <a:spcBef>
                <a:spcPts val="0"/>
              </a:spcBef>
              <a:spcAft>
                <a:spcPts val="300"/>
              </a:spcAft>
              <a:buFont typeface="Arial" panose="020B0604020202020204" pitchFamily="34" charset="0"/>
              <a:buChar char="•"/>
              <a:defRPr/>
            </a:pPr>
            <a:r>
              <a:rPr lang="en-US" altLang="en-US" sz="2800" b="1" dirty="0">
                <a:solidFill>
                  <a:schemeClr val="bg2"/>
                </a:solidFill>
                <a:hlinkClick r:id="rId3">
                  <a:extLst>
                    <a:ext uri="{A12FA001-AC4F-418D-AE19-62706E023703}">
                      <ahyp:hlinkClr xmlns:ahyp="http://schemas.microsoft.com/office/drawing/2018/hyperlinkcolor" val="tx"/>
                    </a:ext>
                  </a:extLst>
                </a:hlinkClick>
              </a:rPr>
              <a:t>11-22/0424r0</a:t>
            </a:r>
            <a:r>
              <a:rPr lang="en-US" altLang="en-US" sz="2800" b="1" dirty="0">
                <a:solidFill>
                  <a:schemeClr val="bg2"/>
                </a:solidFill>
              </a:rPr>
              <a:t>: MAAD MAC 2 presentation</a:t>
            </a:r>
          </a:p>
          <a:p>
            <a:pPr lvl="1">
              <a:lnSpc>
                <a:spcPct val="90000"/>
              </a:lnSpc>
              <a:spcBef>
                <a:spcPts val="0"/>
              </a:spcBef>
              <a:spcAft>
                <a:spcPts val="300"/>
              </a:spcAft>
              <a:buFont typeface="Arial" panose="020B0604020202020204" pitchFamily="34" charset="0"/>
              <a:buChar char="•"/>
              <a:defRPr/>
            </a:pPr>
            <a:r>
              <a:rPr lang="en-US" altLang="en-US" sz="2800" b="1" dirty="0">
                <a:solidFill>
                  <a:schemeClr val="bg2"/>
                </a:solidFill>
                <a:hlinkClick r:id="rId4">
                  <a:extLst>
                    <a:ext uri="{A12FA001-AC4F-418D-AE19-62706E023703}">
                      <ahyp:hlinkClr xmlns:ahyp="http://schemas.microsoft.com/office/drawing/2018/hyperlinkcolor" val="tx"/>
                    </a:ext>
                  </a:extLst>
                </a:hlinkClick>
              </a:rPr>
              <a:t>11-22/0427r1</a:t>
            </a:r>
            <a:r>
              <a:rPr lang="en-US" altLang="en-US" sz="2800" b="1" dirty="0">
                <a:solidFill>
                  <a:schemeClr val="bg2"/>
                </a:solidFill>
              </a:rPr>
              <a:t>: MAAD MAC 2 text</a:t>
            </a:r>
          </a:p>
          <a:p>
            <a:pPr>
              <a:lnSpc>
                <a:spcPct val="90000"/>
              </a:lnSpc>
              <a:spcBef>
                <a:spcPts val="0"/>
              </a:spcBef>
              <a:spcAft>
                <a:spcPts val="300"/>
              </a:spcAft>
              <a:buFont typeface="Arial" panose="020B0604020202020204" pitchFamily="34" charset="0"/>
              <a:buChar char="•"/>
              <a:defRPr/>
            </a:pPr>
            <a:r>
              <a:rPr lang="en-US" altLang="en-US" sz="2800" b="1" dirty="0">
                <a:solidFill>
                  <a:schemeClr val="bg2"/>
                </a:solidFill>
                <a:hlinkClick r:id="rId5">
                  <a:extLst>
                    <a:ext uri="{A12FA001-AC4F-418D-AE19-62706E023703}">
                      <ahyp:hlinkClr xmlns:ahyp="http://schemas.microsoft.com/office/drawing/2018/hyperlinkcolor" val="tx"/>
                    </a:ext>
                  </a:extLst>
                </a:hlinkClick>
              </a:rPr>
              <a:t>11-22/0459r0</a:t>
            </a:r>
            <a:r>
              <a:rPr lang="en-US" altLang="en-US" sz="2800" dirty="0">
                <a:solidFill>
                  <a:schemeClr val="bg2"/>
                </a:solidFill>
              </a:rPr>
              <a:t> : Merged solutions concept</a:t>
            </a:r>
          </a:p>
          <a:p>
            <a:pPr>
              <a:lnSpc>
                <a:spcPct val="90000"/>
              </a:lnSpc>
              <a:spcBef>
                <a:spcPts val="0"/>
              </a:spcBef>
              <a:spcAft>
                <a:spcPts val="300"/>
              </a:spcAft>
              <a:buFont typeface="Arial" panose="020B0604020202020204" pitchFamily="34" charset="0"/>
              <a:buChar char="•"/>
              <a:defRPr/>
            </a:pPr>
            <a:r>
              <a:rPr lang="en-US" altLang="en-US" sz="2800" dirty="0">
                <a:solidFill>
                  <a:schemeClr val="bg2"/>
                </a:solidFill>
                <a:hlinkClick r:id="rId6">
                  <a:extLst>
                    <a:ext uri="{A12FA001-AC4F-418D-AE19-62706E023703}">
                      <ahyp:hlinkClr xmlns:ahyp="http://schemas.microsoft.com/office/drawing/2018/hyperlinkcolor" val="tx"/>
                    </a:ext>
                  </a:extLst>
                </a:hlinkClick>
              </a:rPr>
              <a:t>11-22/0470r0</a:t>
            </a:r>
            <a:r>
              <a:rPr lang="en-US" altLang="en-US" sz="2800" dirty="0">
                <a:solidFill>
                  <a:schemeClr val="bg2"/>
                </a:solidFill>
              </a:rPr>
              <a:t>: Combined proposal</a:t>
            </a:r>
          </a:p>
          <a:p>
            <a:pPr>
              <a:lnSpc>
                <a:spcPct val="90000"/>
              </a:lnSpc>
              <a:spcBef>
                <a:spcPts val="0"/>
              </a:spcBef>
              <a:spcAft>
                <a:spcPts val="300"/>
              </a:spcAft>
              <a:buFont typeface="Arial" panose="020B0604020202020204" pitchFamily="34" charset="0"/>
              <a:buChar char="•"/>
              <a:defRPr/>
            </a:pPr>
            <a:r>
              <a:rPr lang="en-US" altLang="en-US" sz="2800" dirty="0">
                <a:solidFill>
                  <a:schemeClr val="bg2"/>
                </a:solidFill>
              </a:rPr>
              <a:t>MAAD MAC updates:  deferred </a:t>
            </a:r>
          </a:p>
          <a:p>
            <a:pPr lvl="1">
              <a:lnSpc>
                <a:spcPct val="90000"/>
              </a:lnSpc>
              <a:spcBef>
                <a:spcPts val="0"/>
              </a:spcBef>
              <a:spcAft>
                <a:spcPts val="300"/>
              </a:spcAft>
              <a:buFont typeface="Arial" panose="020B0604020202020204" pitchFamily="34" charset="0"/>
              <a:buChar char="•"/>
              <a:defRPr/>
            </a:pPr>
            <a:r>
              <a:rPr lang="en-US" altLang="en-US" sz="2800" b="1" dirty="0">
                <a:solidFill>
                  <a:schemeClr val="bg2"/>
                </a:solidFill>
                <a:hlinkClick r:id="rId7">
                  <a:extLst>
                    <a:ext uri="{A12FA001-AC4F-418D-AE19-62706E023703}">
                      <ahyp:hlinkClr xmlns:ahyp="http://schemas.microsoft.com/office/drawing/2018/hyperlinkcolor" val="tx"/>
                    </a:ext>
                  </a:extLst>
                </a:hlinkClick>
              </a:rPr>
              <a:t>11-22/0301r2</a:t>
            </a:r>
            <a:r>
              <a:rPr lang="en-US" altLang="en-US" sz="2800" b="1" dirty="0">
                <a:solidFill>
                  <a:schemeClr val="bg2"/>
                </a:solidFill>
              </a:rPr>
              <a:t>: MAAD MAC (1) text</a:t>
            </a:r>
          </a:p>
          <a:p>
            <a:pPr lvl="1">
              <a:lnSpc>
                <a:spcPct val="90000"/>
              </a:lnSpc>
              <a:spcBef>
                <a:spcPts val="0"/>
              </a:spcBef>
              <a:spcAft>
                <a:spcPts val="300"/>
              </a:spcAft>
              <a:buFont typeface="Arial" panose="020B0604020202020204" pitchFamily="34" charset="0"/>
              <a:buChar char="•"/>
              <a:defRPr/>
            </a:pPr>
            <a:r>
              <a:rPr lang="en-US" altLang="en-US" sz="2800" b="1" dirty="0">
                <a:solidFill>
                  <a:schemeClr val="bg2"/>
                </a:solidFill>
                <a:hlinkClick r:id="rId8">
                  <a:extLst>
                    <a:ext uri="{A12FA001-AC4F-418D-AE19-62706E023703}">
                      <ahyp:hlinkClr xmlns:ahyp="http://schemas.microsoft.com/office/drawing/2018/hyperlinkcolor" val="tx"/>
                    </a:ext>
                  </a:extLst>
                </a:hlinkClick>
              </a:rPr>
              <a:t>11-22/0424r1</a:t>
            </a:r>
            <a:r>
              <a:rPr lang="en-US" altLang="en-US" sz="2800" b="1" dirty="0">
                <a:solidFill>
                  <a:schemeClr val="bg2"/>
                </a:solidFill>
              </a:rPr>
              <a:t>: MAAD MAC 2 presentation</a:t>
            </a:r>
          </a:p>
          <a:p>
            <a:pPr lvl="1">
              <a:lnSpc>
                <a:spcPct val="90000"/>
              </a:lnSpc>
              <a:spcBef>
                <a:spcPts val="0"/>
              </a:spcBef>
              <a:spcAft>
                <a:spcPts val="300"/>
              </a:spcAft>
              <a:buFont typeface="Arial" panose="020B0604020202020204" pitchFamily="34" charset="0"/>
              <a:buChar char="•"/>
              <a:defRPr/>
            </a:pPr>
            <a:r>
              <a:rPr lang="en-US" altLang="en-US" sz="2800" b="1" dirty="0">
                <a:solidFill>
                  <a:schemeClr val="bg2"/>
                </a:solidFill>
                <a:hlinkClick r:id="rId9">
                  <a:extLst>
                    <a:ext uri="{A12FA001-AC4F-418D-AE19-62706E023703}">
                      <ahyp:hlinkClr xmlns:ahyp="http://schemas.microsoft.com/office/drawing/2018/hyperlinkcolor" val="tx"/>
                    </a:ext>
                  </a:extLst>
                </a:hlinkClick>
              </a:rPr>
              <a:t>11-22/0427r4</a:t>
            </a:r>
            <a:r>
              <a:rPr lang="en-US" altLang="en-US" sz="2800" b="1" dirty="0">
                <a:solidFill>
                  <a:schemeClr val="bg2"/>
                </a:solidFill>
              </a:rPr>
              <a:t>: MAAD MAC 2 text</a:t>
            </a:r>
          </a:p>
          <a:p>
            <a:pPr>
              <a:lnSpc>
                <a:spcPct val="90000"/>
              </a:lnSpc>
              <a:spcBef>
                <a:spcPts val="0"/>
              </a:spcBef>
              <a:spcAft>
                <a:spcPts val="300"/>
              </a:spcAft>
              <a:buFont typeface="Arial" panose="020B0604020202020204" pitchFamily="34" charset="0"/>
              <a:buChar char="•"/>
              <a:defRPr/>
            </a:pPr>
            <a:r>
              <a:rPr lang="en-US" altLang="en-US" sz="2800" b="1" dirty="0">
                <a:solidFill>
                  <a:schemeClr val="bg2"/>
                </a:solidFill>
                <a:hlinkClick r:id="rId10"/>
              </a:rPr>
              <a:t>11-22/0473r0</a:t>
            </a:r>
            <a:r>
              <a:rPr lang="en-US" altLang="en-US" sz="2800" b="1" dirty="0">
                <a:solidFill>
                  <a:schemeClr val="tx1"/>
                </a:solidFill>
              </a:rPr>
              <a:t>: Rule based random </a:t>
            </a:r>
            <a:r>
              <a:rPr lang="en-US" altLang="en-US" sz="2800" dirty="0">
                <a:solidFill>
                  <a:schemeClr val="tx1"/>
                </a:solidFill>
              </a:rPr>
              <a:t>MAC …</a:t>
            </a:r>
            <a:r>
              <a:rPr lang="en-US" altLang="en-US" sz="2800" b="1" dirty="0">
                <a:solidFill>
                  <a:schemeClr val="tx1"/>
                </a:solidFill>
              </a:rPr>
              <a:t> (March 11)</a:t>
            </a:r>
          </a:p>
          <a:p>
            <a:pPr>
              <a:lnSpc>
                <a:spcPct val="90000"/>
              </a:lnSpc>
              <a:spcBef>
                <a:spcPts val="0"/>
              </a:spcBef>
              <a:spcAft>
                <a:spcPts val="300"/>
              </a:spcAft>
              <a:buFont typeface="Arial" panose="020B0604020202020204" pitchFamily="34" charset="0"/>
              <a:buChar char="•"/>
              <a:defRPr/>
            </a:pPr>
            <a:r>
              <a:rPr lang="en-US" altLang="en-US" sz="2800" dirty="0">
                <a:solidFill>
                  <a:schemeClr val="tx1"/>
                </a:solidFill>
                <a:hlinkClick r:id="rId11"/>
              </a:rPr>
              <a:t>11-22/0187r2</a:t>
            </a:r>
            <a:r>
              <a:rPr lang="en-US" altLang="en-US" sz="2800" dirty="0">
                <a:solidFill>
                  <a:schemeClr val="tx1"/>
                </a:solidFill>
              </a:rPr>
              <a:t>: Network generated Device ID (updated)</a:t>
            </a:r>
          </a:p>
          <a:p>
            <a:pPr>
              <a:lnSpc>
                <a:spcPct val="90000"/>
              </a:lnSpc>
              <a:spcBef>
                <a:spcPts val="0"/>
              </a:spcBef>
              <a:spcAft>
                <a:spcPts val="300"/>
              </a:spcAft>
              <a:buFont typeface="Arial" panose="020B0604020202020204" pitchFamily="34" charset="0"/>
              <a:buChar char="•"/>
              <a:defRPr/>
            </a:pPr>
            <a:r>
              <a:rPr lang="en-US" sz="2800" b="1" dirty="0">
                <a:hlinkClick r:id="rId12"/>
              </a:rPr>
              <a:t>11-22/0482r0</a:t>
            </a:r>
            <a:r>
              <a:rPr lang="en-US" sz="2800" b="1" dirty="0"/>
              <a:t>: Annex Text for Opaque Device ID</a:t>
            </a:r>
          </a:p>
          <a:p>
            <a:pPr>
              <a:lnSpc>
                <a:spcPct val="90000"/>
              </a:lnSpc>
              <a:spcBef>
                <a:spcPts val="0"/>
              </a:spcBef>
              <a:spcAft>
                <a:spcPts val="300"/>
              </a:spcAft>
              <a:buFont typeface="Arial" panose="020B0604020202020204" pitchFamily="34" charset="0"/>
              <a:buChar char="•"/>
              <a:defRPr/>
            </a:pPr>
            <a:endParaRPr lang="en-US" altLang="en-US" sz="2800" b="1"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endParaRPr lang="en-US" altLang="en-US" sz="2800"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endParaRPr lang="en-US" altLang="en-US" sz="2800"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12727366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idx="1"/>
          </p:nvPr>
        </p:nvSpPr>
        <p:spPr>
          <a:xfrm>
            <a:off x="609600" y="648493"/>
            <a:ext cx="10744200" cy="5561014"/>
          </a:xfrm>
          <a:ln/>
        </p:spPr>
        <p:txBody>
          <a:bodyPr/>
          <a:lstStyle/>
          <a:p>
            <a:pPr marL="0" indent="0">
              <a:lnSpc>
                <a:spcPct val="90000"/>
              </a:lnSpc>
              <a:spcBef>
                <a:spcPts val="0"/>
              </a:spcBef>
              <a:spcAft>
                <a:spcPts val="0"/>
              </a:spcAft>
              <a:defRPr/>
            </a:pPr>
            <a:r>
              <a:rPr lang="en-US" altLang="en-US" dirty="0">
                <a:solidFill>
                  <a:schemeClr val="tx1"/>
                </a:solidFill>
              </a:rPr>
              <a:t>Solution proposals received:</a:t>
            </a:r>
          </a:p>
          <a:p>
            <a:pPr marL="457200" indent="-457200">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3"/>
              </a:rPr>
              <a:t>11-21/1083r0</a:t>
            </a:r>
            <a:r>
              <a:rPr lang="en-US" altLang="en-US" sz="1400" dirty="0">
                <a:solidFill>
                  <a:schemeClr val="tx1"/>
                </a:solidFill>
              </a:rPr>
              <a:t>: A Signature-based Method for Identifying STAs … (reviewed July 15)</a:t>
            </a:r>
          </a:p>
          <a:p>
            <a:pPr marL="857250" lvl="1" indent="-457200">
              <a:lnSpc>
                <a:spcPct val="90000"/>
              </a:lnSpc>
              <a:spcBef>
                <a:spcPts val="0"/>
              </a:spcBef>
              <a:spcAft>
                <a:spcPts val="300"/>
              </a:spcAft>
              <a:buFont typeface="Arial" panose="020B0604020202020204" pitchFamily="34" charset="0"/>
              <a:buChar char="•"/>
              <a:defRPr/>
            </a:pPr>
            <a:r>
              <a:rPr lang="en-US" sz="1400" b="1" dirty="0">
                <a:hlinkClick r:id="rId4"/>
              </a:rPr>
              <a:t>11-21/2039r0</a:t>
            </a:r>
            <a:r>
              <a:rPr lang="en-US" sz="1400" b="1" dirty="0">
                <a:solidFill>
                  <a:schemeClr val="tx1"/>
                </a:solidFill>
              </a:rPr>
              <a:t>: Random index assisted scheme for reducing RCM STA id complexity (reviewed Jan 6)</a:t>
            </a:r>
          </a:p>
          <a:p>
            <a:pPr marL="857250" lvl="1" indent="-457200">
              <a:lnSpc>
                <a:spcPct val="90000"/>
              </a:lnSpc>
              <a:spcBef>
                <a:spcPts val="0"/>
              </a:spcBef>
              <a:spcAft>
                <a:spcPts val="300"/>
              </a:spcAft>
              <a:buFont typeface="Arial" panose="020B0604020202020204" pitchFamily="34" charset="0"/>
              <a:buChar char="•"/>
              <a:defRPr/>
            </a:pPr>
            <a:r>
              <a:rPr lang="en-US" sz="1400" b="1" dirty="0">
                <a:hlinkClick r:id="rId5"/>
              </a:rPr>
              <a:t>11-22/0054r0</a:t>
            </a:r>
            <a:r>
              <a:rPr lang="en-US" sz="1400" b="1" dirty="0">
                <a:solidFill>
                  <a:schemeClr val="tx1"/>
                </a:solidFill>
              </a:rPr>
              <a:t>: Signature based RCM STA identification solution analysis (reviewed Jan 11)</a:t>
            </a:r>
            <a:endParaRPr lang="en-US" altLang="en-US" sz="1400" b="1"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6"/>
              </a:rPr>
              <a:t>11-21/1585r12</a:t>
            </a:r>
            <a:r>
              <a:rPr lang="en-US" altLang="en-US" sz="1400" dirty="0">
                <a:solidFill>
                  <a:schemeClr val="tx1"/>
                </a:solidFill>
              </a:rPr>
              <a:t>: Identifiable Random MAC address (reviewed Nov 10, </a:t>
            </a:r>
            <a:r>
              <a:rPr lang="en-US" altLang="en-US" sz="1400" u="sng" dirty="0">
                <a:solidFill>
                  <a:schemeClr val="tx1"/>
                </a:solidFill>
              </a:rPr>
              <a:t>updated</a:t>
            </a:r>
            <a:r>
              <a:rPr lang="en-US" altLang="en-US" sz="1400" dirty="0">
                <a:solidFill>
                  <a:schemeClr val="tx1"/>
                </a:solidFill>
              </a:rPr>
              <a:t>)</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7"/>
              </a:rPr>
              <a:t>11-21/1673r10</a:t>
            </a:r>
            <a:r>
              <a:rPr lang="en-US" altLang="en-US" sz="1400" b="1" dirty="0">
                <a:solidFill>
                  <a:schemeClr val="tx1"/>
                </a:solidFill>
              </a:rPr>
              <a:t>: Proposed Text for IRMA (briefly reviewed Oct 21, </a:t>
            </a:r>
            <a:r>
              <a:rPr lang="en-US" altLang="en-US" sz="1400" b="1" u="sng" dirty="0">
                <a:solidFill>
                  <a:schemeClr val="tx1"/>
                </a:solidFill>
              </a:rPr>
              <a:t>updated</a:t>
            </a:r>
            <a:r>
              <a:rPr lang="en-US" altLang="en-US" sz="1400" b="1" dirty="0">
                <a:solidFill>
                  <a:schemeClr val="tx1"/>
                </a:solidFill>
              </a:rPr>
              <a:t>)</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8"/>
              </a:rPr>
              <a:t>11-21/1720r1</a:t>
            </a:r>
            <a:r>
              <a:rPr lang="en-US" altLang="en-US" sz="1400" b="1" dirty="0">
                <a:solidFill>
                  <a:schemeClr val="tx1"/>
                </a:solidFill>
              </a:rPr>
              <a:t>: IRM advantages and use cases (reviewed Nov 4)</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9"/>
              </a:rPr>
              <a:t>11-21/2006r1</a:t>
            </a:r>
            <a:r>
              <a:rPr lang="en-US" altLang="en-US" sz="1400" b="1" dirty="0">
                <a:solidFill>
                  <a:schemeClr val="tx1"/>
                </a:solidFill>
              </a:rPr>
              <a:t>: IRM analysis, use cases, criteria (reviewed Jan 6)</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10"/>
              </a:rPr>
              <a:t>11-22/0118r0</a:t>
            </a:r>
            <a:r>
              <a:rPr lang="en-US" altLang="en-US" sz="1400" b="1" dirty="0">
                <a:solidFill>
                  <a:schemeClr val="tx1"/>
                </a:solidFill>
              </a:rPr>
              <a:t>: IRMA with ID Query (reviewed Jan 18)</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11"/>
              </a:rPr>
              <a:t>11-22/0085r0</a:t>
            </a:r>
            <a:r>
              <a:rPr lang="en-US" altLang="en-US" sz="1400" b="1" dirty="0">
                <a:solidFill>
                  <a:schemeClr val="tx1"/>
                </a:solidFill>
              </a:rPr>
              <a:t>: IRMA and spoof discussion (</a:t>
            </a:r>
            <a:r>
              <a:rPr lang="en-US" altLang="en-US" sz="1400" b="1" u="sng" dirty="0">
                <a:solidFill>
                  <a:schemeClr val="tx1"/>
                </a:solidFill>
              </a:rPr>
              <a:t>not reviewed yet)</a:t>
            </a:r>
            <a:endParaRPr lang="en-US" altLang="en-US" sz="1400" b="1"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12"/>
              </a:rPr>
              <a:t>11-21/1378r0</a:t>
            </a:r>
            <a:r>
              <a:rPr lang="en-US" altLang="en-US" sz="1400" dirty="0">
                <a:solidFill>
                  <a:schemeClr val="tx1"/>
                </a:solidFill>
              </a:rPr>
              <a:t>: Client ID query concept (reviewed Aug 19)</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13"/>
              </a:rPr>
              <a:t>11-21/1379r3</a:t>
            </a:r>
            <a:r>
              <a:rPr lang="en-US" altLang="en-US" sz="1400" b="1" dirty="0">
                <a:solidFill>
                  <a:schemeClr val="tx1"/>
                </a:solidFill>
              </a:rPr>
              <a:t>: Proposed text for ID Query Action frame (reviewed Oct 21)</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14"/>
              </a:rPr>
              <a:t>11-21/1853r2</a:t>
            </a:r>
            <a:r>
              <a:rPr lang="en-US" altLang="en-US" sz="1400" b="1" dirty="0">
                <a:solidFill>
                  <a:schemeClr val="tx1"/>
                </a:solidFill>
              </a:rPr>
              <a:t>: ID Query analysis (reviewed Jan 11, </a:t>
            </a:r>
            <a:r>
              <a:rPr lang="en-US" altLang="en-US" sz="1400" b="1" u="sng" dirty="0">
                <a:solidFill>
                  <a:schemeClr val="tx1"/>
                </a:solidFill>
              </a:rPr>
              <a:t>updated)</a:t>
            </a:r>
            <a:endParaRPr lang="en-US" altLang="en-US" sz="1400"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15"/>
              </a:rPr>
              <a:t>11-21/1839r1</a:t>
            </a:r>
            <a:r>
              <a:rPr lang="en-US" altLang="en-US" sz="1400" dirty="0">
                <a:solidFill>
                  <a:schemeClr val="tx1"/>
                </a:solidFill>
              </a:rPr>
              <a:t>: Transient STA ID (reviewed Nov 10, </a:t>
            </a:r>
            <a:r>
              <a:rPr lang="en-US" altLang="en-US" sz="1400" u="sng" dirty="0">
                <a:solidFill>
                  <a:schemeClr val="tx1"/>
                </a:solidFill>
              </a:rPr>
              <a:t>updated</a:t>
            </a:r>
            <a:r>
              <a:rPr lang="en-US" altLang="en-US" sz="1400" dirty="0">
                <a:solidFill>
                  <a:schemeClr val="tx1"/>
                </a:solidFill>
              </a:rPr>
              <a:t>)</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16"/>
              </a:rPr>
              <a:t>11-22/0025r0</a:t>
            </a:r>
            <a:r>
              <a:rPr lang="en-US" altLang="en-US" sz="1400" b="1" dirty="0">
                <a:solidFill>
                  <a:schemeClr val="tx1"/>
                </a:solidFill>
              </a:rPr>
              <a:t>: Transient STA ID analysis (reviewed Jan 11)</a:t>
            </a:r>
          </a:p>
          <a:p>
            <a:pPr>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17"/>
              </a:rPr>
              <a:t>11-22/0117r0</a:t>
            </a:r>
            <a:r>
              <a:rPr lang="en-US" altLang="en-US" sz="1400" dirty="0">
                <a:solidFill>
                  <a:schemeClr val="tx1"/>
                </a:solidFill>
              </a:rPr>
              <a:t>: Secure Device ID exchange concept (reviewed Jan 18)</a:t>
            </a:r>
          </a:p>
          <a:p>
            <a:pPr>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18"/>
              </a:rPr>
              <a:t>11-22/0154r0</a:t>
            </a:r>
            <a:r>
              <a:rPr lang="en-US" altLang="en-US" sz="1400" dirty="0">
                <a:solidFill>
                  <a:schemeClr val="tx1"/>
                </a:solidFill>
              </a:rPr>
              <a:t>: Opaque device ID (reviewed Jan 21)</a:t>
            </a:r>
          </a:p>
          <a:p>
            <a:pPr lvl="1">
              <a:lnSpc>
                <a:spcPct val="90000"/>
              </a:lnSpc>
              <a:spcBef>
                <a:spcPts val="0"/>
              </a:spcBef>
              <a:spcAft>
                <a:spcPts val="300"/>
              </a:spcAft>
              <a:buFont typeface="Arial" panose="020B0604020202020204" pitchFamily="34" charset="0"/>
              <a:buChar char="•"/>
              <a:defRPr/>
            </a:pPr>
            <a:r>
              <a:rPr lang="en-US" sz="1400" b="1" dirty="0">
                <a:hlinkClick r:id="rId19"/>
              </a:rPr>
              <a:t>11-22/0482r0</a:t>
            </a:r>
            <a:r>
              <a:rPr lang="en-US" sz="1400" b="1" dirty="0"/>
              <a:t>: Annex Text for Opaque Device ID</a:t>
            </a:r>
            <a:endParaRPr lang="en-US" altLang="en-US" sz="1400" dirty="0">
              <a:solidFill>
                <a:schemeClr val="tx1"/>
              </a:solidFill>
            </a:endParaRPr>
          </a:p>
          <a:p>
            <a:pPr>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20"/>
              </a:rPr>
              <a:t>11-22/0158r3</a:t>
            </a:r>
            <a:r>
              <a:rPr lang="en-US" altLang="en-US" sz="1400" dirty="0">
                <a:solidFill>
                  <a:schemeClr val="tx1"/>
                </a:solidFill>
              </a:rPr>
              <a:t>: STA generated device ID (reviewed Feb 8, </a:t>
            </a:r>
            <a:r>
              <a:rPr lang="en-US" altLang="en-US" sz="1400" u="sng" dirty="0">
                <a:solidFill>
                  <a:schemeClr val="tx1"/>
                </a:solidFill>
              </a:rPr>
              <a:t>updated</a:t>
            </a:r>
            <a:r>
              <a:rPr lang="en-US" altLang="en-US" sz="1400" dirty="0">
                <a:solidFill>
                  <a:schemeClr val="tx1"/>
                </a:solidFill>
              </a:rPr>
              <a:t>)</a:t>
            </a:r>
          </a:p>
          <a:p>
            <a:pPr>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21"/>
              </a:rPr>
              <a:t>11-22/0157r3</a:t>
            </a:r>
            <a:r>
              <a:rPr lang="en-US" altLang="en-US" sz="1400" dirty="0">
                <a:solidFill>
                  <a:schemeClr val="tx1"/>
                </a:solidFill>
              </a:rPr>
              <a:t>: MAC address designation (reviewed Feb 8, </a:t>
            </a:r>
            <a:r>
              <a:rPr lang="en-US" altLang="en-US" sz="1400" u="sng" dirty="0">
                <a:solidFill>
                  <a:schemeClr val="tx1"/>
                </a:solidFill>
              </a:rPr>
              <a:t>updated</a:t>
            </a:r>
            <a:r>
              <a:rPr lang="en-US" altLang="en-US" sz="1400" dirty="0">
                <a:solidFill>
                  <a:schemeClr val="tx1"/>
                </a:solidFill>
              </a:rPr>
              <a:t>)</a:t>
            </a:r>
          </a:p>
          <a:p>
            <a:pPr lvl="1">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22"/>
              </a:rPr>
              <a:t>11-22/0301r2</a:t>
            </a:r>
            <a:r>
              <a:rPr lang="en-US" altLang="en-US" sz="1400" b="1" dirty="0">
                <a:solidFill>
                  <a:schemeClr val="tx1"/>
                </a:solidFill>
              </a:rPr>
              <a:t>: MAAD MAC text (reviewed Mar 3</a:t>
            </a:r>
            <a:r>
              <a:rPr lang="en-US" altLang="en-US" sz="1400" b="1" u="sng" dirty="0">
                <a:solidFill>
                  <a:schemeClr val="tx1"/>
                </a:solidFill>
              </a:rPr>
              <a:t>, updated</a:t>
            </a:r>
            <a:r>
              <a:rPr lang="en-US" altLang="en-US" sz="1400" b="1" dirty="0">
                <a:solidFill>
                  <a:schemeClr val="tx1"/>
                </a:solidFill>
              </a:rPr>
              <a:t>)</a:t>
            </a:r>
          </a:p>
          <a:p>
            <a:pPr>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23"/>
              </a:rPr>
              <a:t>11-22/0187r2</a:t>
            </a:r>
            <a:r>
              <a:rPr lang="en-US" altLang="en-US" sz="1400" dirty="0">
                <a:solidFill>
                  <a:schemeClr val="tx1"/>
                </a:solidFill>
              </a:rPr>
              <a:t>: Network generated device ID (reviewed Feb 8, </a:t>
            </a:r>
            <a:r>
              <a:rPr lang="en-US" altLang="en-US" sz="1400" u="sng" dirty="0">
                <a:solidFill>
                  <a:schemeClr val="tx1"/>
                </a:solidFill>
              </a:rPr>
              <a:t>updated</a:t>
            </a:r>
            <a:r>
              <a:rPr lang="en-US" altLang="en-US" sz="1400" dirty="0">
                <a:solidFill>
                  <a:schemeClr val="tx1"/>
                </a:solidFill>
              </a:rPr>
              <a:t>)</a:t>
            </a:r>
          </a:p>
          <a:p>
            <a:pPr>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24"/>
              </a:rPr>
              <a:t>11-22/0424r1</a:t>
            </a:r>
            <a:r>
              <a:rPr lang="en-US" altLang="en-US" sz="1400" dirty="0">
                <a:solidFill>
                  <a:schemeClr val="tx1"/>
                </a:solidFill>
              </a:rPr>
              <a:t>: MAAD MAC 2 (reviewed Mar 8, </a:t>
            </a:r>
            <a:r>
              <a:rPr lang="en-US" altLang="en-US" sz="1400" u="sng" dirty="0">
                <a:solidFill>
                  <a:schemeClr val="tx1"/>
                </a:solidFill>
              </a:rPr>
              <a:t>updated</a:t>
            </a:r>
            <a:r>
              <a:rPr lang="en-US" altLang="en-US" sz="1400" dirty="0">
                <a:solidFill>
                  <a:schemeClr val="tx1"/>
                </a:solidFill>
              </a:rPr>
              <a:t>)</a:t>
            </a:r>
          </a:p>
          <a:p>
            <a:pPr lvl="1">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25"/>
              </a:rPr>
              <a:t>11-22/0427r4</a:t>
            </a:r>
            <a:r>
              <a:rPr lang="en-US" altLang="en-US" sz="1400" b="1" dirty="0">
                <a:solidFill>
                  <a:schemeClr val="tx1"/>
                </a:solidFill>
              </a:rPr>
              <a:t>: MAAD MAC 2 text (</a:t>
            </a:r>
            <a:r>
              <a:rPr lang="en-US" altLang="en-US" sz="1400" b="1" u="sng" dirty="0">
                <a:solidFill>
                  <a:schemeClr val="tx1"/>
                </a:solidFill>
              </a:rPr>
              <a:t>not reviewed yet</a:t>
            </a:r>
            <a:r>
              <a:rPr lang="en-US" altLang="en-US" sz="1400" b="1" dirty="0">
                <a:solidFill>
                  <a:schemeClr val="tx1"/>
                </a:solidFill>
              </a:rPr>
              <a:t>)</a:t>
            </a:r>
          </a:p>
          <a:p>
            <a:pPr>
              <a:lnSpc>
                <a:spcPct val="90000"/>
              </a:lnSpc>
              <a:spcBef>
                <a:spcPts val="0"/>
              </a:spcBef>
              <a:spcAft>
                <a:spcPts val="300"/>
              </a:spcAft>
              <a:buFont typeface="Arial" panose="020B0604020202020204" pitchFamily="34" charset="0"/>
              <a:buChar char="•"/>
              <a:defRPr/>
            </a:pPr>
            <a:r>
              <a:rPr lang="en-US" altLang="en-US" sz="1400" b="1" dirty="0">
                <a:solidFill>
                  <a:schemeClr val="bg2"/>
                </a:solidFill>
                <a:hlinkClick r:id="rId26"/>
              </a:rPr>
              <a:t>11-22/0473r0</a:t>
            </a:r>
            <a:r>
              <a:rPr lang="en-US" altLang="en-US" sz="1400" b="1" dirty="0">
                <a:solidFill>
                  <a:schemeClr val="tx1"/>
                </a:solidFill>
              </a:rPr>
              <a:t>: Rule-based random MAC STA identification</a:t>
            </a:r>
          </a:p>
          <a:p>
            <a:pPr>
              <a:lnSpc>
                <a:spcPct val="90000"/>
              </a:lnSpc>
              <a:spcBef>
                <a:spcPts val="0"/>
              </a:spcBef>
              <a:spcAft>
                <a:spcPts val="300"/>
              </a:spcAft>
              <a:buFont typeface="Arial" panose="020B0604020202020204" pitchFamily="34" charset="0"/>
              <a:buChar char="•"/>
              <a:defRPr/>
            </a:pPr>
            <a:endParaRPr lang="en-US" altLang="en-US" sz="1800" b="1"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217337844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3222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Solution straw polls (TBC/discussed) - General</a:t>
            </a:r>
            <a:endParaRPr lang="en-GB" dirty="0"/>
          </a:p>
        </p:txBody>
      </p:sp>
      <p:sp>
        <p:nvSpPr>
          <p:cNvPr id="4098" name="Rectangle 2"/>
          <p:cNvSpPr>
            <a:spLocks noGrp="1" noChangeArrowheads="1"/>
          </p:cNvSpPr>
          <p:nvPr>
            <p:ph idx="1"/>
          </p:nvPr>
        </p:nvSpPr>
        <p:spPr>
          <a:xfrm>
            <a:off x="685800" y="1524000"/>
            <a:ext cx="10744200" cy="4951414"/>
          </a:xfrm>
          <a:ln/>
        </p:spPr>
        <p:txBody>
          <a:bodyPr/>
          <a:lstStyle/>
          <a:p>
            <a:pPr marL="0" indent="0">
              <a:spcBef>
                <a:spcPts val="0"/>
              </a:spcBef>
            </a:pPr>
            <a:endParaRPr lang="en-US" sz="1800" dirty="0"/>
          </a:p>
          <a:p>
            <a:pPr marL="457200" indent="-457200">
              <a:spcBef>
                <a:spcPts val="0"/>
              </a:spcBef>
              <a:buFont typeface="+mj-lt"/>
              <a:buAutoNum type="arabicPeriod"/>
            </a:pPr>
            <a:r>
              <a:rPr lang="en-US" dirty="0"/>
              <a:t>Should the way forward for TGbh solution support Network-generated or STA-generated identifiers, or options to support both?</a:t>
            </a:r>
          </a:p>
          <a:p>
            <a:pPr lvl="1" indent="-342900">
              <a:spcBef>
                <a:spcPts val="0"/>
              </a:spcBef>
              <a:buFont typeface="Arial" panose="020B0604020202020204" pitchFamily="34" charset="0"/>
              <a:buChar char="•"/>
            </a:pPr>
            <a:r>
              <a:rPr lang="en-US" dirty="0"/>
              <a:t>Network - 9</a:t>
            </a:r>
          </a:p>
          <a:p>
            <a:pPr lvl="1" indent="-342900">
              <a:spcBef>
                <a:spcPts val="0"/>
              </a:spcBef>
              <a:buFont typeface="Arial" panose="020B0604020202020204" pitchFamily="34" charset="0"/>
              <a:buChar char="•"/>
            </a:pPr>
            <a:r>
              <a:rPr lang="en-US" dirty="0"/>
              <a:t>Non-AP STA - 4</a:t>
            </a:r>
          </a:p>
          <a:p>
            <a:pPr lvl="1" indent="-342900">
              <a:buFont typeface="Arial" panose="020B0604020202020204" pitchFamily="34" charset="0"/>
              <a:buChar char="•"/>
            </a:pPr>
            <a:r>
              <a:rPr lang="en-US" dirty="0"/>
              <a:t>Both - 11</a:t>
            </a:r>
          </a:p>
          <a:p>
            <a:pPr marL="457200" indent="-457200">
              <a:spcBef>
                <a:spcPts val="0"/>
              </a:spcBef>
              <a:buFont typeface="+mj-lt"/>
              <a:buAutoNum type="arabicPeriod"/>
            </a:pPr>
            <a:endParaRPr lang="en-US" dirty="0"/>
          </a:p>
          <a:p>
            <a:pPr marL="457200" indent="-457200">
              <a:spcBef>
                <a:spcPts val="0"/>
              </a:spcBef>
              <a:buFont typeface="+mj-lt"/>
              <a:buAutoNum type="arabicPeriod"/>
            </a:pPr>
            <a:r>
              <a:rPr lang="en-US" dirty="0"/>
              <a:t>Should the way forward for TGbh solution be precluded from any network control over the non-AP STA’s MAC address (TA/used over the air)?</a:t>
            </a:r>
          </a:p>
          <a:p>
            <a:pPr marL="914400" lvl="1" indent="-457200">
              <a:spcBef>
                <a:spcPts val="0"/>
              </a:spcBef>
              <a:buFont typeface="Arial" panose="020B0604020202020204" pitchFamily="34" charset="0"/>
              <a:buChar char="•"/>
            </a:pPr>
            <a:r>
              <a:rPr lang="en-US" dirty="0"/>
              <a:t>Yes – The non-AP STA uses a locally generated random MAC, independent of ID - 10</a:t>
            </a:r>
          </a:p>
          <a:p>
            <a:pPr marL="914400" lvl="1" indent="-457200">
              <a:buFont typeface="Arial" panose="020B0604020202020204" pitchFamily="34" charset="0"/>
              <a:buChar char="•"/>
            </a:pPr>
            <a:r>
              <a:rPr lang="en-US" dirty="0"/>
              <a:t>No – The solution might be based on management of the non-AP STA’s MAC address, or the solution might have an option to provide or impact the non-AP STA’s MAC address depending on how its used/deployed. - 11</a:t>
            </a:r>
          </a:p>
          <a:p>
            <a:pPr marL="0" indent="0">
              <a:lnSpc>
                <a:spcPct val="90000"/>
              </a:lnSpc>
              <a:spcBef>
                <a:spcPts val="0"/>
              </a:spcBef>
              <a:spcAft>
                <a:spcPts val="600"/>
              </a:spcAft>
              <a:defRPr/>
            </a:pPr>
            <a:endParaRPr lang="en-US" altLang="en-US"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133465540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3222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Solution straw polls (TBC/discussed) - General</a:t>
            </a:r>
            <a:endParaRPr lang="en-GB" dirty="0"/>
          </a:p>
        </p:txBody>
      </p:sp>
      <p:sp>
        <p:nvSpPr>
          <p:cNvPr id="4098" name="Rectangle 2"/>
          <p:cNvSpPr>
            <a:spLocks noGrp="1" noChangeArrowheads="1"/>
          </p:cNvSpPr>
          <p:nvPr>
            <p:ph idx="1"/>
          </p:nvPr>
        </p:nvSpPr>
        <p:spPr>
          <a:xfrm>
            <a:off x="685800" y="1600200"/>
            <a:ext cx="10744200" cy="4875214"/>
          </a:xfrm>
          <a:ln/>
        </p:spPr>
        <p:txBody>
          <a:bodyPr/>
          <a:lstStyle/>
          <a:p>
            <a:pPr marL="457200" indent="-457200">
              <a:buFont typeface="+mj-lt"/>
              <a:buAutoNum type="arabicPeriod" startAt="3"/>
            </a:pPr>
            <a:r>
              <a:rPr lang="en-US" dirty="0"/>
              <a:t>Should the decision about our way forward consider how many Issues Tracking criteria/use cases are addressed (broad solutions are preferred), or should we focus on solving 1 or 2 highest priority criteria/use cases (focused solutions are preferred)?</a:t>
            </a:r>
          </a:p>
          <a:p>
            <a:pPr lvl="1" indent="-342900">
              <a:buFont typeface="Arial" panose="020B0604020202020204" pitchFamily="34" charset="0"/>
              <a:buChar char="•"/>
            </a:pPr>
            <a:r>
              <a:rPr lang="en-US" dirty="0"/>
              <a:t>Broad solution - 8</a:t>
            </a:r>
          </a:p>
          <a:p>
            <a:pPr lvl="1" indent="-342900">
              <a:buFont typeface="Arial" panose="020B0604020202020204" pitchFamily="34" charset="0"/>
              <a:buChar char="•"/>
            </a:pPr>
            <a:r>
              <a:rPr lang="en-US" dirty="0"/>
              <a:t>Focused solution - 15</a:t>
            </a:r>
          </a:p>
          <a:p>
            <a:pPr marL="0" indent="0">
              <a:lnSpc>
                <a:spcPct val="90000"/>
              </a:lnSpc>
              <a:spcBef>
                <a:spcPts val="0"/>
              </a:spcBef>
              <a:spcAft>
                <a:spcPts val="600"/>
              </a:spcAft>
              <a:defRPr/>
            </a:pPr>
            <a:endParaRPr lang="en-US" altLang="en-US"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26</a:t>
            </a:fld>
            <a:endParaRPr lang="en-GB"/>
          </a:p>
        </p:txBody>
      </p:sp>
    </p:spTree>
    <p:extLst>
      <p:ext uri="{BB962C8B-B14F-4D97-AF65-F5344CB8AC3E}">
        <p14:creationId xmlns:p14="http://schemas.microsoft.com/office/powerpoint/2010/main" val="111776062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3222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Solution straw polls (TBC/discussed)</a:t>
            </a:r>
            <a:endParaRPr lang="en-GB" dirty="0"/>
          </a:p>
        </p:txBody>
      </p:sp>
      <p:sp>
        <p:nvSpPr>
          <p:cNvPr id="4098" name="Rectangle 2"/>
          <p:cNvSpPr>
            <a:spLocks noGrp="1" noChangeArrowheads="1"/>
          </p:cNvSpPr>
          <p:nvPr>
            <p:ph idx="1"/>
          </p:nvPr>
        </p:nvSpPr>
        <p:spPr>
          <a:xfrm>
            <a:off x="685800" y="1295400"/>
            <a:ext cx="10744200" cy="5180014"/>
          </a:xfrm>
          <a:ln/>
        </p:spPr>
        <p:txBody>
          <a:bodyPr/>
          <a:lstStyle/>
          <a:p>
            <a:pPr marL="0" indent="0">
              <a:lnSpc>
                <a:spcPct val="90000"/>
              </a:lnSpc>
              <a:spcBef>
                <a:spcPts val="0"/>
              </a:spcBef>
              <a:spcAft>
                <a:spcPts val="600"/>
              </a:spcAft>
              <a:defRPr/>
            </a:pPr>
            <a:r>
              <a:rPr lang="en-US" altLang="en-US" dirty="0">
                <a:solidFill>
                  <a:schemeClr val="tx1"/>
                </a:solidFill>
              </a:rPr>
              <a:t>Selection proposal:</a:t>
            </a:r>
          </a:p>
          <a:p>
            <a:pPr marL="457200" indent="-457200">
              <a:buFont typeface="+mj-lt"/>
              <a:buAutoNum type="arabicPeriod"/>
            </a:pPr>
            <a:r>
              <a:rPr lang="en-US" dirty="0"/>
              <a:t>SP#1: Given the list of solutions, which are the top three that you could support, or tolerate/accept?</a:t>
            </a:r>
          </a:p>
          <a:p>
            <a:pPr marL="400050" lvl="1" indent="0"/>
            <a:r>
              <a:rPr lang="en-US" b="1" dirty="0"/>
              <a:t>&lt;List all options&gt;, everyone votes for up to 3</a:t>
            </a:r>
          </a:p>
          <a:p>
            <a:pPr marL="400050" lvl="1" indent="0"/>
            <a:endParaRPr lang="en-US" b="1" dirty="0"/>
          </a:p>
          <a:p>
            <a:pPr marL="400050" lvl="1" indent="0"/>
            <a:endParaRPr lang="en-US" b="1" dirty="0"/>
          </a:p>
          <a:p>
            <a:pPr marL="400050" lvl="1" indent="0"/>
            <a:r>
              <a:rPr lang="en-US" b="1" dirty="0"/>
              <a:t>Run SP#1 over again, with smaller (and smaller) list.</a:t>
            </a:r>
          </a:p>
          <a:p>
            <a:pPr marL="400050" lvl="1" indent="0"/>
            <a:endParaRPr lang="en-US" b="1"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292359019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 TGbh CSD (update)</a:t>
            </a:r>
          </a:p>
        </p:txBody>
      </p:sp>
      <p:sp>
        <p:nvSpPr>
          <p:cNvPr id="3" name="Content Placeholder 2"/>
          <p:cNvSpPr>
            <a:spLocks noGrp="1"/>
          </p:cNvSpPr>
          <p:nvPr>
            <p:ph idx="1"/>
          </p:nvPr>
        </p:nvSpPr>
        <p:spPr/>
        <p:txBody>
          <a:bodyPr/>
          <a:lstStyle/>
          <a:p>
            <a:r>
              <a:rPr lang="en-US" dirty="0"/>
              <a:t>Approve the TGbh CSD, as updated in 11-22/0434r1, and forward to the WG for approval.</a:t>
            </a:r>
          </a:p>
          <a:p>
            <a:endParaRPr lang="en-US" dirty="0"/>
          </a:p>
          <a:p>
            <a:r>
              <a:rPr lang="en-US" dirty="0"/>
              <a:t>Moved: </a:t>
            </a:r>
          </a:p>
          <a:p>
            <a:r>
              <a:rPr lang="en-US" dirty="0"/>
              <a:t>Seconded: </a:t>
            </a:r>
          </a:p>
          <a:p>
            <a:r>
              <a:rPr lang="en-US" dirty="0"/>
              <a:t>Result: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420685020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X – Create D1.0/D0.1</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instruct the TGbh Editor to create IEEE802.11bh D1.0 draft by incorporating the following documents:</a:t>
            </a:r>
          </a:p>
          <a:p>
            <a:pPr>
              <a:buFont typeface="Arial" panose="020B0604020202020204" pitchFamily="34" charset="0"/>
              <a:buChar char="•"/>
            </a:pPr>
            <a:r>
              <a:rPr lang="en-US" altLang="en-US" dirty="0">
                <a:solidFill>
                  <a:schemeClr val="tx1"/>
                </a:solidFill>
                <a:hlinkClick r:id="rId3"/>
              </a:rPr>
              <a:t>11-22/0187r2</a:t>
            </a:r>
            <a:r>
              <a:rPr lang="en-US" altLang="en-US" dirty="0">
                <a:solidFill>
                  <a:schemeClr val="tx1"/>
                </a:solidFill>
              </a:rPr>
              <a:t> Network generated Device ID</a:t>
            </a:r>
          </a:p>
          <a:p>
            <a:pPr>
              <a:buFont typeface="Arial" panose="020B0604020202020204" pitchFamily="34" charset="0"/>
              <a:buChar char="•"/>
            </a:pPr>
            <a:r>
              <a:rPr lang="en-US" b="1" dirty="0">
                <a:hlinkClick r:id="rId4"/>
              </a:rPr>
              <a:t>11-22/0482r0</a:t>
            </a:r>
            <a:r>
              <a:rPr lang="en-US" b="1" dirty="0"/>
              <a:t> Annex Text for Opaque Device ID</a:t>
            </a:r>
          </a:p>
          <a:p>
            <a:pPr marL="0" indent="0"/>
            <a:endParaRPr lang="en-GB" altLang="en-US" sz="1800" u="sng" dirty="0">
              <a:solidFill>
                <a:schemeClr val="tx1"/>
              </a:solidFill>
            </a:endParaRPr>
          </a:p>
          <a:p>
            <a:r>
              <a:rPr lang="en-US" dirty="0"/>
              <a:t>Moved: </a:t>
            </a:r>
          </a:p>
          <a:p>
            <a:r>
              <a:rPr lang="en-US" dirty="0"/>
              <a:t>Seconded: </a:t>
            </a:r>
          </a:p>
          <a:p>
            <a:r>
              <a:rPr lang="en-US" dirty="0"/>
              <a:t>Result: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29</a:t>
            </a:fld>
            <a:endParaRPr lang="en-GB"/>
          </a:p>
        </p:txBody>
      </p:sp>
    </p:spTree>
    <p:extLst>
      <p:ext uri="{BB962C8B-B14F-4D97-AF65-F5344CB8AC3E}">
        <p14:creationId xmlns:p14="http://schemas.microsoft.com/office/powerpoint/2010/main" val="29474360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1752600"/>
          </a:xfrm>
        </p:spPr>
        <p:txBody>
          <a:bodyPr/>
          <a:lstStyle/>
          <a:p>
            <a:r>
              <a:rPr lang="en-US" altLang="en-US" dirty="0"/>
              <a:t>Agenda</a:t>
            </a:r>
          </a:p>
          <a:p>
            <a:r>
              <a:rPr lang="en-US" altLang="en-US" dirty="0"/>
              <a:t>March 2022 Plenary Session</a:t>
            </a:r>
          </a:p>
          <a:p>
            <a:endParaRPr lang="en-US" altLang="en-US" dirty="0"/>
          </a:p>
          <a:p>
            <a:r>
              <a:rPr lang="en-US" altLang="en-US" dirty="0"/>
              <a:t>Chair: Mark Hamilton (Ruckus/CommScope)</a:t>
            </a:r>
          </a:p>
          <a:p>
            <a:r>
              <a:rPr lang="en-US" altLang="en-US" dirty="0"/>
              <a:t>Vice Chair: Peter Yee (NSA-CSD/AKAYLA)</a:t>
            </a:r>
          </a:p>
          <a:p>
            <a:r>
              <a:rPr lang="en-US" altLang="en-US" dirty="0"/>
              <a:t>Vice Chair: Stephen Orr (Cisco)</a:t>
            </a:r>
          </a:p>
          <a:p>
            <a:r>
              <a:rPr lang="en-US" altLang="en-US" dirty="0"/>
              <a:t>Secretary: Graham Smith (SR Technologies)</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X - TGbh initial WG ballot</a:t>
            </a:r>
          </a:p>
        </p:txBody>
      </p:sp>
      <p:sp>
        <p:nvSpPr>
          <p:cNvPr id="3" name="Content Placeholder 2"/>
          <p:cNvSpPr>
            <a:spLocks noGrp="1"/>
          </p:cNvSpPr>
          <p:nvPr>
            <p:ph idx="1"/>
          </p:nvPr>
        </p:nvSpPr>
        <p:spPr/>
        <p:txBody>
          <a:bodyPr/>
          <a:lstStyle/>
          <a:p>
            <a:r>
              <a:rPr lang="en-US" b="0" dirty="0"/>
              <a:t>Instruct the editor to prepare P802.11bh/D1.0, and</a:t>
            </a:r>
          </a:p>
          <a:p>
            <a:r>
              <a:rPr lang="en-US" b="0" dirty="0"/>
              <a:t>approve a 30 day Working Group Technical Letter Ballot asking the question “Should TGbh Draft 1.0 be forwarded to Sponsor Ballot”?</a:t>
            </a:r>
          </a:p>
          <a:p>
            <a:endParaRPr lang="en-US" b="0" dirty="0"/>
          </a:p>
          <a:p>
            <a:r>
              <a:rPr lang="en-US" dirty="0"/>
              <a:t>Moved: </a:t>
            </a:r>
          </a:p>
          <a:p>
            <a:r>
              <a:rPr lang="en-US" dirty="0"/>
              <a:t>Seconded: </a:t>
            </a:r>
          </a:p>
          <a:p>
            <a:r>
              <a:rPr lang="en-US" dirty="0"/>
              <a:t>Result: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Robert Stacey, Intel</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January 2019</a:t>
            </a:r>
            <a:endParaRPr lang="en-GB" dirty="0"/>
          </a:p>
        </p:txBody>
      </p:sp>
    </p:spTree>
    <p:extLst>
      <p:ext uri="{BB962C8B-B14F-4D97-AF65-F5344CB8AC3E}">
        <p14:creationId xmlns:p14="http://schemas.microsoft.com/office/powerpoint/2010/main" val="221579280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X – </a:t>
            </a:r>
            <a:r>
              <a:rPr lang="en-US" sz="3200" dirty="0" err="1"/>
              <a:t>Dx.x</a:t>
            </a:r>
            <a:r>
              <a:rPr lang="en-US" sz="3200" dirty="0"/>
              <a:t> update</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accept changes to the IEEE802.11bh </a:t>
            </a:r>
            <a:r>
              <a:rPr lang="en-US" sz="2800" dirty="0" err="1"/>
              <a:t>Dx.x</a:t>
            </a:r>
            <a:r>
              <a:rPr lang="en-US" sz="2800" dirty="0"/>
              <a:t> draft as specified in the following document:</a:t>
            </a:r>
          </a:p>
          <a:p>
            <a:pPr>
              <a:buFont typeface="Arial" panose="020B0604020202020204" pitchFamily="34" charset="0"/>
              <a:buChar char="•"/>
            </a:pPr>
            <a:r>
              <a:rPr lang="en-GB" altLang="en-US" sz="1800" u="sng" dirty="0">
                <a:solidFill>
                  <a:schemeClr val="tx1"/>
                </a:solidFill>
              </a:rPr>
              <a:t> </a:t>
            </a:r>
          </a:p>
          <a:p>
            <a:pPr>
              <a:buFont typeface="Arial" panose="020B0604020202020204" pitchFamily="34" charset="0"/>
              <a:buChar char="•"/>
            </a:pPr>
            <a:endParaRPr lang="en-GB" altLang="en-US" sz="1800" u="sng" dirty="0">
              <a:solidFill>
                <a:schemeClr val="tx1"/>
              </a:solidFill>
            </a:endParaRPr>
          </a:p>
          <a:p>
            <a:pPr marL="0" indent="0"/>
            <a:r>
              <a:rPr lang="en-GB" altLang="en-US" dirty="0">
                <a:solidFill>
                  <a:schemeClr val="tx1"/>
                </a:solidFill>
              </a:rPr>
              <a:t>Moved:</a:t>
            </a:r>
          </a:p>
          <a:p>
            <a:pPr marL="0" indent="0"/>
            <a:r>
              <a:rPr lang="en-GB" altLang="en-US" dirty="0">
                <a:solidFill>
                  <a:schemeClr val="tx1"/>
                </a:solidFill>
              </a:rPr>
              <a:t>Seconded:</a:t>
            </a:r>
          </a:p>
          <a:p>
            <a:pPr marL="0" indent="0"/>
            <a:r>
              <a:rPr lang="en-GB" altLang="en-US" dirty="0">
                <a:solidFill>
                  <a:schemeClr val="tx1"/>
                </a:solidFill>
              </a:rPr>
              <a:t>Results:</a:t>
            </a:r>
            <a:endParaRPr lang="en-US" altLang="en-US"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31</a:t>
            </a:fld>
            <a:endParaRPr lang="en-GB"/>
          </a:p>
        </p:txBody>
      </p:sp>
    </p:spTree>
    <p:extLst>
      <p:ext uri="{BB962C8B-B14F-4D97-AF65-F5344CB8AC3E}">
        <p14:creationId xmlns:p14="http://schemas.microsoft.com/office/powerpoint/2010/main" val="3613386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May interim session plan</a:t>
            </a:r>
            <a:endParaRPr lang="en-GB" dirty="0"/>
          </a:p>
        </p:txBody>
      </p:sp>
      <p:sp>
        <p:nvSpPr>
          <p:cNvPr id="4098" name="Rectangle 2"/>
          <p:cNvSpPr>
            <a:spLocks noGrp="1" noChangeArrowheads="1"/>
          </p:cNvSpPr>
          <p:nvPr>
            <p:ph idx="1"/>
          </p:nvPr>
        </p:nvSpPr>
        <p:spPr>
          <a:xfrm>
            <a:off x="914401" y="1295400"/>
            <a:ext cx="10361084" cy="4113213"/>
          </a:xfrm>
          <a:ln/>
        </p:spPr>
        <p:txBody>
          <a:bodyPr/>
          <a:lstStyle/>
          <a:p>
            <a:r>
              <a:rPr lang="en-US" sz="2800" dirty="0"/>
              <a:t>4 Meeting slots</a:t>
            </a:r>
          </a:p>
          <a:p>
            <a:r>
              <a:rPr lang="en-US" sz="2800" dirty="0"/>
              <a:t>Avoid conflicts with (TGs): TGbi, </a:t>
            </a:r>
            <a:r>
              <a:rPr lang="en-US" sz="2800" dirty="0" err="1"/>
              <a:t>REVme</a:t>
            </a:r>
            <a:r>
              <a:rPr lang="en-US" sz="2800" dirty="0"/>
              <a:t>, ARC, </a:t>
            </a:r>
            <a:r>
              <a:rPr lang="en-US" sz="2800" dirty="0" err="1"/>
              <a:t>TGbe</a:t>
            </a:r>
            <a:r>
              <a:rPr lang="en-US" sz="2800" dirty="0"/>
              <a:t>(MAC/Joint) (</a:t>
            </a:r>
            <a:r>
              <a:rPr lang="en-US" sz="2800" dirty="0" err="1"/>
              <a:t>TGbc</a:t>
            </a:r>
            <a:r>
              <a:rPr lang="en-US" sz="2800" dirty="0"/>
              <a:t>)</a:t>
            </a:r>
          </a:p>
          <a:p>
            <a:endParaRPr lang="en-US" sz="2800" dirty="0"/>
          </a:p>
          <a:p>
            <a:r>
              <a:rPr lang="en-US" sz="2800" dirty="0"/>
              <a:t>Goals:</a:t>
            </a:r>
            <a:endParaRPr lang="en-US" sz="2800" u="sng"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32</a:t>
            </a:fld>
            <a:endParaRPr lang="en-GB"/>
          </a:p>
        </p:txBody>
      </p:sp>
    </p:spTree>
    <p:extLst>
      <p:ext uri="{BB962C8B-B14F-4D97-AF65-F5344CB8AC3E}">
        <p14:creationId xmlns:p14="http://schemas.microsoft.com/office/powerpoint/2010/main" val="41398040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Teleconferences</a:t>
            </a:r>
            <a:endParaRPr lang="en-GB" dirty="0"/>
          </a:p>
        </p:txBody>
      </p:sp>
      <p:sp>
        <p:nvSpPr>
          <p:cNvPr id="4098" name="Rectangle 2"/>
          <p:cNvSpPr>
            <a:spLocks noGrp="1" noChangeArrowheads="1"/>
          </p:cNvSpPr>
          <p:nvPr>
            <p:ph idx="1"/>
          </p:nvPr>
        </p:nvSpPr>
        <p:spPr>
          <a:xfrm>
            <a:off x="914401" y="1676400"/>
            <a:ext cx="10361084" cy="4113213"/>
          </a:xfrm>
          <a:ln/>
        </p:spPr>
        <p:txBody>
          <a:bodyPr/>
          <a:lstStyle/>
          <a:p>
            <a:r>
              <a:rPr lang="en-US" sz="2800" dirty="0"/>
              <a:t>Teleconferences through May session:</a:t>
            </a:r>
          </a:p>
          <a:p>
            <a:pPr marL="457200" indent="-457200">
              <a:buFont typeface="Arial" panose="020B0604020202020204" pitchFamily="34" charset="0"/>
              <a:buChar char="•"/>
            </a:pPr>
            <a:r>
              <a:rPr lang="en-US" sz="2800" dirty="0"/>
              <a:t>3? 4?</a:t>
            </a:r>
          </a:p>
          <a:p>
            <a:pPr marL="457200" indent="-457200">
              <a:buFont typeface="Arial" panose="020B0604020202020204" pitchFamily="34" charset="0"/>
              <a:buChar char="•"/>
            </a:pPr>
            <a:endParaRPr lang="en-US" sz="2800" dirty="0"/>
          </a:p>
          <a:p>
            <a:r>
              <a:rPr lang="en-US" sz="2800" dirty="0"/>
              <a:t>Avoid conflicts with (TGs): TGbi, </a:t>
            </a:r>
            <a:r>
              <a:rPr lang="en-US" sz="2800" dirty="0" err="1"/>
              <a:t>REVme</a:t>
            </a:r>
            <a:r>
              <a:rPr lang="en-US" sz="2800" dirty="0"/>
              <a:t>, ARC, </a:t>
            </a:r>
            <a:r>
              <a:rPr lang="en-US" sz="2800" dirty="0" err="1"/>
              <a:t>TGbe</a:t>
            </a:r>
            <a:r>
              <a:rPr lang="en-US" sz="2800" dirty="0"/>
              <a:t>(MAC/Joint)</a:t>
            </a:r>
          </a:p>
          <a:p>
            <a:pPr marL="457200" indent="-457200">
              <a:buFont typeface="Arial" panose="020B0604020202020204" pitchFamily="34" charset="0"/>
              <a:buChar char="•"/>
            </a:pPr>
            <a:r>
              <a:rPr lang="en-US" sz="2800" dirty="0"/>
              <a:t>Dates to avoid?  </a:t>
            </a:r>
          </a:p>
          <a:p>
            <a:pPr marL="457200" indent="-457200">
              <a:buFont typeface="Arial" panose="020B0604020202020204" pitchFamily="34" charset="0"/>
              <a:buChar char="•"/>
            </a:pPr>
            <a:endParaRPr lang="en-US" sz="2800" dirty="0"/>
          </a:p>
          <a:p>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33</a:t>
            </a:fld>
            <a:endParaRPr lang="en-GB"/>
          </a:p>
        </p:txBody>
      </p:sp>
    </p:spTree>
    <p:extLst>
      <p:ext uri="{BB962C8B-B14F-4D97-AF65-F5344CB8AC3E}">
        <p14:creationId xmlns:p14="http://schemas.microsoft.com/office/powerpoint/2010/main" val="30300014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Work organization</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457200" indent="-457200">
              <a:lnSpc>
                <a:spcPct val="70000"/>
              </a:lnSpc>
              <a:spcBef>
                <a:spcPts val="300"/>
              </a:spcBef>
              <a:spcAft>
                <a:spcPts val="600"/>
              </a:spcAft>
              <a:buFont typeface="Arial" panose="020B0604020202020204" pitchFamily="34" charset="0"/>
              <a:buChar char="•"/>
              <a:defRPr/>
            </a:pPr>
            <a:r>
              <a:rPr lang="en-US" sz="3200" dirty="0"/>
              <a:t>Issues Tracking document: </a:t>
            </a:r>
            <a:r>
              <a:rPr lang="en-US" sz="3200" b="0" dirty="0">
                <a:hlinkClick r:id="rId3"/>
              </a:rPr>
              <a:t>11-21/0332r30</a:t>
            </a:r>
            <a:r>
              <a:rPr lang="en-US" sz="3200" b="0" dirty="0"/>
              <a:t> </a:t>
            </a:r>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35</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36</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TGbh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37</a:t>
            </a:fld>
            <a:endParaRPr lang="en-GB"/>
          </a:p>
        </p:txBody>
      </p:sp>
    </p:spTree>
    <p:extLst>
      <p:ext uri="{BB962C8B-B14F-4D97-AF65-F5344CB8AC3E}">
        <p14:creationId xmlns:p14="http://schemas.microsoft.com/office/powerpoint/2010/main" val="30358947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March 802.11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March IEEE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here </a:t>
            </a:r>
            <a:r>
              <a:rPr lang="en-US" dirty="0">
                <a:hlinkClick r:id="rId3"/>
              </a:rPr>
              <a:t>https://802world.org/plenary/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744748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18974</TotalTime>
  <Words>3816</Words>
  <Application>Microsoft Office PowerPoint</Application>
  <PresentationFormat>Widescreen</PresentationFormat>
  <Paragraphs>443</Paragraphs>
  <Slides>37</Slides>
  <Notes>23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37</vt:i4>
      </vt:variant>
    </vt:vector>
  </HeadingPairs>
  <TitlesOfParts>
    <vt:vector size="44" baseType="lpstr">
      <vt:lpstr>Arial</vt:lpstr>
      <vt:lpstr>Calibri</vt:lpstr>
      <vt:lpstr>Helvetica</vt:lpstr>
      <vt:lpstr>Monotype Sorts</vt:lpstr>
      <vt:lpstr>Times New Roman</vt:lpstr>
      <vt:lpstr>Office Theme</vt:lpstr>
      <vt:lpstr>Document</vt:lpstr>
      <vt:lpstr>TGbh-agenda-2022-Mar-Plenary</vt:lpstr>
      <vt:lpstr>Abstract</vt:lpstr>
      <vt:lpstr>IEEE 802.11 TGbh   Randomized and Changing MAC Addresses (RCM)</vt:lpstr>
      <vt:lpstr>Registration for the March 802.11 plenary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8 March 2022, 13:30-15:30 ET</vt:lpstr>
      <vt:lpstr>Approve prior TGbh minutes</vt:lpstr>
      <vt:lpstr>Timeline</vt:lpstr>
      <vt:lpstr>TGbh Agenda – 9 March 2022, 19:00-21:00 ET</vt:lpstr>
      <vt:lpstr>TGbh Agenda – 10 March 2022, 13:30-15:30 ET</vt:lpstr>
      <vt:lpstr>TGbh Agenda – 11 March 2022, 09:00-11:00 ET</vt:lpstr>
      <vt:lpstr>Way forward</vt:lpstr>
      <vt:lpstr>Solution Contributions</vt:lpstr>
      <vt:lpstr>PowerPoint Presentation</vt:lpstr>
      <vt:lpstr>Solution straw polls (TBC/discussed) - General</vt:lpstr>
      <vt:lpstr>Solution straw polls (TBC/discussed) - General</vt:lpstr>
      <vt:lpstr>Solution straw polls (TBC/discussed)</vt:lpstr>
      <vt:lpstr>Motion – TGbh CSD (update)</vt:lpstr>
      <vt:lpstr>Motion X – Create D1.0/D0.1</vt:lpstr>
      <vt:lpstr>Motion X - TGbh initial WG ballot</vt:lpstr>
      <vt:lpstr>Motion X – Dx.x update</vt:lpstr>
      <vt:lpstr>May interim session plan</vt:lpstr>
      <vt:lpstr>TGbh Teleconferences</vt:lpstr>
      <vt:lpstr>Backup material</vt:lpstr>
      <vt:lpstr>TGbh Work organization</vt:lpstr>
      <vt:lpstr>TGbh PAR Scope (emphasis added)</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221</cp:revision>
  <cp:lastPrinted>1601-01-01T00:00:00Z</cp:lastPrinted>
  <dcterms:created xsi:type="dcterms:W3CDTF">2021-01-26T19:12:38Z</dcterms:created>
  <dcterms:modified xsi:type="dcterms:W3CDTF">2022-03-10T23:37:38Z</dcterms:modified>
</cp:coreProperties>
</file>