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3"/>
  </p:notesMasterIdLst>
  <p:handoutMasterIdLst>
    <p:handoutMasterId r:id="rId34"/>
  </p:handoutMasterIdLst>
  <p:sldIdLst>
    <p:sldId id="256" r:id="rId2"/>
    <p:sldId id="257" r:id="rId3"/>
    <p:sldId id="268" r:id="rId4"/>
    <p:sldId id="2372" r:id="rId5"/>
    <p:sldId id="294" r:id="rId6"/>
    <p:sldId id="269" r:id="rId7"/>
    <p:sldId id="260" r:id="rId8"/>
    <p:sldId id="261" r:id="rId9"/>
    <p:sldId id="262" r:id="rId10"/>
    <p:sldId id="263" r:id="rId11"/>
    <p:sldId id="283" r:id="rId12"/>
    <p:sldId id="284" r:id="rId13"/>
    <p:sldId id="287" r:id="rId14"/>
    <p:sldId id="288" r:id="rId15"/>
    <p:sldId id="289" r:id="rId16"/>
    <p:sldId id="270" r:id="rId17"/>
    <p:sldId id="301" r:id="rId18"/>
    <p:sldId id="312" r:id="rId19"/>
    <p:sldId id="2371" r:id="rId20"/>
    <p:sldId id="314" r:id="rId21"/>
    <p:sldId id="297" r:id="rId22"/>
    <p:sldId id="308" r:id="rId23"/>
    <p:sldId id="309" r:id="rId24"/>
    <p:sldId id="2369" r:id="rId25"/>
    <p:sldId id="2370" r:id="rId26"/>
    <p:sldId id="2367" r:id="rId27"/>
    <p:sldId id="307" r:id="rId28"/>
    <p:sldId id="310" r:id="rId29"/>
    <p:sldId id="295" r:id="rId30"/>
    <p:sldId id="311" r:id="rId31"/>
    <p:sldId id="313" r:id="rId3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14" autoAdjust="0"/>
    <p:restoredTop sz="94660"/>
  </p:normalViewPr>
  <p:slideViewPr>
    <p:cSldViewPr>
      <p:cViewPr varScale="1">
        <p:scale>
          <a:sx n="74" d="100"/>
          <a:sy n="74" d="100"/>
        </p:scale>
        <p:origin x="54" y="28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266472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52503299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38385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056527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61409754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3603574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3013446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03182963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3052431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801386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4685507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80354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690936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384175" y="701675"/>
            <a:ext cx="6165850" cy="3468688"/>
          </a:xfrm>
          <a:ln/>
        </p:spPr>
      </p:sp>
      <p:sp>
        <p:nvSpPr>
          <p:cNvPr id="21507" name="Notes Placeholder 2"/>
          <p:cNvSpPr>
            <a:spLocks noGrp="1"/>
          </p:cNvSpPr>
          <p:nvPr>
            <p:ph type="body" idx="1"/>
          </p:nvPr>
        </p:nvSpPr>
        <p:spPr>
          <a:noFill/>
          <a:ln/>
        </p:spPr>
        <p:txBody>
          <a:bodyPr/>
          <a:lstStyle/>
          <a:p>
            <a:endParaRPr lang="en-US"/>
          </a:p>
        </p:txBody>
      </p:sp>
      <p:sp>
        <p:nvSpPr>
          <p:cNvPr id="21508" name="Header Placeholder 3"/>
          <p:cNvSpPr>
            <a:spLocks noGrp="1"/>
          </p:cNvSpPr>
          <p:nvPr>
            <p:ph type="hdr" sz="quarter"/>
          </p:nvPr>
        </p:nvSpPr>
        <p:spPr>
          <a:noFill/>
        </p:spPr>
        <p:txBody>
          <a:bodyPr/>
          <a:lstStyle/>
          <a:p>
            <a:r>
              <a:rPr lang="en-US"/>
              <a:t>doc.: IEEE 802.11-16/0190r0</a:t>
            </a:r>
          </a:p>
        </p:txBody>
      </p:sp>
      <p:sp>
        <p:nvSpPr>
          <p:cNvPr id="21509" name="Date Placeholder 4"/>
          <p:cNvSpPr>
            <a:spLocks noGrp="1"/>
          </p:cNvSpPr>
          <p:nvPr>
            <p:ph type="dt" sz="quarter" idx="1"/>
          </p:nvPr>
        </p:nvSpPr>
        <p:spPr>
          <a:noFill/>
        </p:spPr>
        <p:txBody>
          <a:bodyPr/>
          <a:lstStyle/>
          <a:p>
            <a:r>
              <a:rPr lang="en-US"/>
              <a:t>January 2016</a:t>
            </a:r>
          </a:p>
        </p:txBody>
      </p:sp>
      <p:sp>
        <p:nvSpPr>
          <p:cNvPr id="21510" name="Footer Placeholder 5"/>
          <p:cNvSpPr>
            <a:spLocks noGrp="1"/>
          </p:cNvSpPr>
          <p:nvPr>
            <p:ph type="ftr" sz="quarter" idx="4"/>
          </p:nvPr>
        </p:nvSpPr>
        <p:spPr>
          <a:noFill/>
        </p:spPr>
        <p:txBody>
          <a:bodyPr/>
          <a:lstStyle/>
          <a:p>
            <a:pPr lvl="4"/>
            <a:r>
              <a:rPr lang="en-US"/>
              <a:t>Joseph Levy (InterDigital)</a:t>
            </a:r>
          </a:p>
        </p:txBody>
      </p:sp>
      <p:sp>
        <p:nvSpPr>
          <p:cNvPr id="21511" name="Slide Number Placeholder 6"/>
          <p:cNvSpPr>
            <a:spLocks noGrp="1"/>
          </p:cNvSpPr>
          <p:nvPr>
            <p:ph type="sldNum" sz="quarter" idx="5"/>
          </p:nvPr>
        </p:nvSpPr>
        <p:spPr>
          <a:noFill/>
        </p:spPr>
        <p:txBody>
          <a:bodyPr/>
          <a:lstStyle/>
          <a:p>
            <a:r>
              <a:rPr lang="en-US"/>
              <a:t>Page </a:t>
            </a:r>
            <a:fld id="{3D3FA66A-62ED-4644-A773-A96A93BA9B1D}" type="slidenum">
              <a:rPr lang="en-US" smtClean="0"/>
              <a:pPr/>
              <a:t>18</a:t>
            </a:fld>
            <a:endParaRPr lang="en-US"/>
          </a:p>
        </p:txBody>
      </p:sp>
    </p:spTree>
    <p:extLst>
      <p:ext uri="{BB962C8B-B14F-4D97-AF65-F5344CB8AC3E}">
        <p14:creationId xmlns:p14="http://schemas.microsoft.com/office/powerpoint/2010/main" val="19341311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8899577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802.11-22/0262r1</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602315" cy="2730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March 2022</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0165-00-00bh-tgbh-minutes-interim-meeting-january-2022.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2/11-22-0376-01-00bh-802-11bh-telecon-minutes-feb-22-2022.docx" TargetMode="External"/><Relationship Id="rId5" Type="http://schemas.openxmlformats.org/officeDocument/2006/relationships/hyperlink" Target="https://mentor.ieee.org/802.11/dcn/22/11-22-0375-01-00bh-802-11bh-telecon-minutes-feb-17-2022.docx" TargetMode="External"/><Relationship Id="rId4" Type="http://schemas.openxmlformats.org/officeDocument/2006/relationships/hyperlink" Target="https://mentor.ieee.org/802.11/dcn/22/11-22-0320-00-00bh-minutes-tgbh-feb-8-2022.docx" TargetMode="Externa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21/11-21-1141-00-00bh-excerpts-of-wba-document-wi-fi-id-scope.pptx" TargetMode="External"/><Relationship Id="rId4" Type="http://schemas.openxmlformats.org/officeDocument/2006/relationships/hyperlink" Target="https://mentor.ieee.org/802.11/dcn/21/11-21-0703-00-0000-2021-april-liaison-from-wba.doc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1/11-21-1720-01-00bh-irm-advantages-and-use-cases.docx" TargetMode="External"/><Relationship Id="rId13" Type="http://schemas.openxmlformats.org/officeDocument/2006/relationships/hyperlink" Target="https://mentor.ieee.org/802.11/dcn/21/11-21-1379-03-00bh-proposed-text-for-id-query-action-frame.docx" TargetMode="External"/><Relationship Id="rId18" Type="http://schemas.openxmlformats.org/officeDocument/2006/relationships/hyperlink" Target="https://mentor.ieee.org/802.11/dcn/22/11-22-0154-00-00bh-opaque-device-id.pptx" TargetMode="External"/><Relationship Id="rId3" Type="http://schemas.openxmlformats.org/officeDocument/2006/relationships/hyperlink" Target="https://mentor.ieee.org/802.11/dcn/21/11-21-1083-00-00bh-a-signature-based-method-for-identifying-stas-with-randomized-mac-addresses.pptx" TargetMode="External"/><Relationship Id="rId21" Type="http://schemas.openxmlformats.org/officeDocument/2006/relationships/hyperlink" Target="https://mentor.ieee.org/802.11/dcn/22/11-22-0301-00-00bh-maad-mac-text.docx" TargetMode="External"/><Relationship Id="rId7" Type="http://schemas.openxmlformats.org/officeDocument/2006/relationships/hyperlink" Target="https://mentor.ieee.org/802.11/dcn/21/11-21-1673-10-00bh-proposed-text-for-irma.docx" TargetMode="External"/><Relationship Id="rId12" Type="http://schemas.openxmlformats.org/officeDocument/2006/relationships/hyperlink" Target="https://mentor.ieee.org/802.11/dcn/21/11-21-1378-00-00bh-client-id-query-concept.pptx" TargetMode="External"/><Relationship Id="rId17" Type="http://schemas.openxmlformats.org/officeDocument/2006/relationships/hyperlink" Target="https://mentor.ieee.org/802.11/dcn/22/11-22-0117-00-00bh-secure-device-id-exchange-concept.pptx" TargetMode="External"/><Relationship Id="rId2" Type="http://schemas.openxmlformats.org/officeDocument/2006/relationships/notesSlide" Target="../notesSlides/notesSlide13.xml"/><Relationship Id="rId16" Type="http://schemas.openxmlformats.org/officeDocument/2006/relationships/hyperlink" Target="https://mentor.ieee.org/802.11/dcn/22/11-22-0025-00-00bh-tsid-analysis.docx" TargetMode="External"/><Relationship Id="rId20" Type="http://schemas.openxmlformats.org/officeDocument/2006/relationships/hyperlink" Target="https://mentor.ieee.org/802.11/dcn/22/11-22-0157-03-00bh-mac-address-designation-maad.pptx" TargetMode="External"/><Relationship Id="rId1" Type="http://schemas.openxmlformats.org/officeDocument/2006/relationships/slideLayout" Target="../slideLayouts/slideLayout2.xml"/><Relationship Id="rId6" Type="http://schemas.openxmlformats.org/officeDocument/2006/relationships/hyperlink" Target="https://mentor.ieee.org/802.11/dcn/21/11-21-1585-12-00bh-identifiable-random-mac-address.pptx" TargetMode="External"/><Relationship Id="rId11" Type="http://schemas.openxmlformats.org/officeDocument/2006/relationships/hyperlink" Target="https://mentor.ieee.org/802.11/dcn/22/11-22-0085-00-00bh-irma-and-spoof-discussion.pptx" TargetMode="External"/><Relationship Id="rId5" Type="http://schemas.openxmlformats.org/officeDocument/2006/relationships/hyperlink" Target="https://mentor.ieee.org/802.11/dcn/22/11-22-0054-00-00bh-signature-based-rcm-sta-identification-solution-analyses.docx" TargetMode="External"/><Relationship Id="rId15" Type="http://schemas.openxmlformats.org/officeDocument/2006/relationships/hyperlink" Target="https://mentor.ieee.org/802.11/dcn/21/11-21-1839-01-00bh-transient-sta-id.pptx" TargetMode="External"/><Relationship Id="rId10" Type="http://schemas.openxmlformats.org/officeDocument/2006/relationships/hyperlink" Target="https://mentor.ieee.org/802.11/dcn/22/11-22-0118-00-00bh-irma-with-id-query.pptx" TargetMode="External"/><Relationship Id="rId19" Type="http://schemas.openxmlformats.org/officeDocument/2006/relationships/hyperlink" Target="https://mentor.ieee.org/802.11/dcn/22/11-22-0158-03-00bh-sta-generated-device-id.docx" TargetMode="External"/><Relationship Id="rId4" Type="http://schemas.openxmlformats.org/officeDocument/2006/relationships/hyperlink" Target="https://mentor.ieee.org/802.11/dcn/21/11-21-2039-00-00bh-random-index-assisted-scheme-for-reducing-rcm-sta-identification-complexity.pptx" TargetMode="External"/><Relationship Id="rId9" Type="http://schemas.openxmlformats.org/officeDocument/2006/relationships/hyperlink" Target="https://mentor.ieee.org/802.11/dcn/21/11-21-2006-01-00bh-irm-analysis-uses-cases-criteria.docx" TargetMode="External"/><Relationship Id="rId14" Type="http://schemas.openxmlformats.org/officeDocument/2006/relationships/hyperlink" Target="https://mentor.ieee.org/802.11/dcn/21/11-21-1853-02-00bh-id-query-analysis.docx" TargetMode="External"/><Relationship Id="rId22" Type="http://schemas.openxmlformats.org/officeDocument/2006/relationships/hyperlink" Target="https://mentor.ieee.org/802.11/dcn/22/11-22-0187-01-00bh-network-generated-device-id.docx" TargetMode="Externa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1/11-21-0332-30-00bh-issues-tracking.docx"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0/11-20-1988-00-0rcm-client-id-query-concept.pptx" TargetMode="External"/><Relationship Id="rId2" Type="http://schemas.openxmlformats.org/officeDocument/2006/relationships/notesSlide" Target="../notesSlides/notesSlide20.xml"/><Relationship Id="rId1" Type="http://schemas.openxmlformats.org/officeDocument/2006/relationships/slideLayout" Target="../slideLayouts/slideLayout2.xml"/><Relationship Id="rId4" Type="http://schemas.openxmlformats.org/officeDocument/2006/relationships/hyperlink" Target="https://mentor.ieee.org/802.11/dcn/20/11-20-1989-00-0rcm-id-query-proposal.docx"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TGbh-agenda-2022-Mar-Plenary</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2022-03-04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8 March 2022, 13:30-15:30 ET</a:t>
            </a:r>
            <a:endParaRPr lang="en-GB" dirty="0"/>
          </a:p>
        </p:txBody>
      </p:sp>
      <p:sp>
        <p:nvSpPr>
          <p:cNvPr id="4098" name="Rectangle 2"/>
          <p:cNvSpPr>
            <a:spLocks noGrp="1" noChangeArrowheads="1"/>
          </p:cNvSpPr>
          <p:nvPr>
            <p:ph idx="1"/>
          </p:nvPr>
        </p:nvSpPr>
        <p:spPr>
          <a:xfrm>
            <a:off x="685800" y="1524000"/>
            <a:ext cx="10820399" cy="44196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857250" lvl="1" indent="-457200">
              <a:lnSpc>
                <a:spcPct val="90000"/>
              </a:lnSpc>
              <a:spcBef>
                <a:spcPts val="0"/>
              </a:spcBef>
              <a:spcAft>
                <a:spcPts val="600"/>
              </a:spcAft>
              <a:buFont typeface="Arial" panose="020B0604020202020204" pitchFamily="34" charset="0"/>
              <a:buChar char="•"/>
              <a:defRPr/>
            </a:pPr>
            <a:r>
              <a:rPr lang="en-US" sz="2400" dirty="0"/>
              <a:t>Approve Jan interim and February/March teleconference minutes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reminder/review</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14477043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Approve prior TGbh minutes</a:t>
            </a:r>
            <a:endParaRPr lang="en-GB" dirty="0"/>
          </a:p>
        </p:txBody>
      </p:sp>
      <p:sp>
        <p:nvSpPr>
          <p:cNvPr id="4098" name="Rectangle 2"/>
          <p:cNvSpPr>
            <a:spLocks noGrp="1" noChangeArrowheads="1"/>
          </p:cNvSpPr>
          <p:nvPr>
            <p:ph idx="1"/>
          </p:nvPr>
        </p:nvSpPr>
        <p:spPr>
          <a:xfrm>
            <a:off x="905257" y="1524000"/>
            <a:ext cx="10361084" cy="44958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3200" dirty="0"/>
              <a:t>Approve the minutes of</a:t>
            </a:r>
          </a:p>
          <a:p>
            <a:pPr marL="857250" lvl="1" indent="-457200">
              <a:lnSpc>
                <a:spcPct val="90000"/>
              </a:lnSpc>
              <a:spcBef>
                <a:spcPts val="0"/>
              </a:spcBef>
              <a:spcAft>
                <a:spcPts val="600"/>
              </a:spcAft>
              <a:buFont typeface="Arial" panose="020B0604020202020204" pitchFamily="34" charset="0"/>
              <a:buChar char="•"/>
              <a:defRPr/>
            </a:pPr>
            <a:r>
              <a:rPr lang="en-US" sz="2400" dirty="0"/>
              <a:t>Jan Interim session: </a:t>
            </a:r>
            <a:r>
              <a:rPr lang="en-US" sz="2400" dirty="0">
                <a:hlinkClick r:id="rId3"/>
              </a:rPr>
              <a:t>11-22/0165r0</a:t>
            </a:r>
            <a:r>
              <a:rPr lang="en-US" sz="2400" dirty="0"/>
              <a:t> </a:t>
            </a:r>
          </a:p>
          <a:p>
            <a:pPr marL="857250" lvl="1" indent="-457200">
              <a:lnSpc>
                <a:spcPct val="90000"/>
              </a:lnSpc>
              <a:spcBef>
                <a:spcPts val="0"/>
              </a:spcBef>
              <a:spcAft>
                <a:spcPts val="600"/>
              </a:spcAft>
              <a:buFont typeface="Arial" panose="020B0604020202020204" pitchFamily="34" charset="0"/>
              <a:buChar char="•"/>
              <a:defRPr/>
            </a:pPr>
            <a:r>
              <a:rPr lang="en-US" sz="2400" dirty="0"/>
              <a:t>Teleconference minutes:</a:t>
            </a:r>
          </a:p>
          <a:p>
            <a:pPr marL="1257300" lvl="2" indent="-457200">
              <a:lnSpc>
                <a:spcPct val="90000"/>
              </a:lnSpc>
              <a:spcBef>
                <a:spcPts val="0"/>
              </a:spcBef>
              <a:spcAft>
                <a:spcPts val="600"/>
              </a:spcAft>
              <a:buFont typeface="Arial" panose="020B0604020202020204" pitchFamily="34" charset="0"/>
              <a:buChar char="•"/>
              <a:defRPr/>
            </a:pPr>
            <a:r>
              <a:rPr lang="en-US" sz="2400" dirty="0"/>
              <a:t>Feb 8: </a:t>
            </a:r>
            <a:r>
              <a:rPr lang="en-US" sz="2400" dirty="0">
                <a:hlinkClick r:id="rId4"/>
              </a:rPr>
              <a:t>11-22/0320r0</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17: </a:t>
            </a:r>
            <a:r>
              <a:rPr lang="en-US" sz="2400" dirty="0">
                <a:hlinkClick r:id="rId5"/>
              </a:rPr>
              <a:t>11-22/0375r1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Feb 22: </a:t>
            </a:r>
            <a:r>
              <a:rPr lang="en-US" sz="2400" dirty="0">
                <a:hlinkClick r:id="rId6"/>
              </a:rPr>
              <a:t>11-22/0376r1</a:t>
            </a:r>
            <a:r>
              <a:rPr lang="en-US" sz="2400" dirty="0"/>
              <a:t> </a:t>
            </a:r>
          </a:p>
          <a:p>
            <a:pPr marL="1257300" lvl="2" indent="-457200">
              <a:lnSpc>
                <a:spcPct val="90000"/>
              </a:lnSpc>
              <a:spcBef>
                <a:spcPts val="0"/>
              </a:spcBef>
              <a:spcAft>
                <a:spcPts val="600"/>
              </a:spcAft>
              <a:buFont typeface="Arial" panose="020B0604020202020204" pitchFamily="34" charset="0"/>
              <a:buChar char="•"/>
              <a:defRPr/>
            </a:pPr>
            <a:r>
              <a:rPr lang="en-US" sz="2400" dirty="0"/>
              <a:t>Mar 3: </a:t>
            </a:r>
          </a:p>
          <a:p>
            <a:pPr marL="457200" indent="-457200">
              <a:lnSpc>
                <a:spcPct val="90000"/>
              </a:lnSpc>
              <a:spcBef>
                <a:spcPts val="0"/>
              </a:spcBef>
              <a:spcAft>
                <a:spcPts val="600"/>
              </a:spcAft>
              <a:buFont typeface="Arial" panose="020B0604020202020204" pitchFamily="34" charset="0"/>
              <a:buChar char="•"/>
              <a:defRPr/>
            </a:pPr>
            <a:r>
              <a:rPr lang="en-US" sz="2800" dirty="0"/>
              <a:t>Moved: </a:t>
            </a:r>
          </a:p>
          <a:p>
            <a:pPr marL="457200" indent="-457200">
              <a:lnSpc>
                <a:spcPct val="90000"/>
              </a:lnSpc>
              <a:spcBef>
                <a:spcPts val="0"/>
              </a:spcBef>
              <a:spcAft>
                <a:spcPts val="600"/>
              </a:spcAft>
              <a:buFont typeface="Arial" panose="020B0604020202020204" pitchFamily="34" charset="0"/>
              <a:buChar char="•"/>
              <a:defRPr/>
            </a:pPr>
            <a:r>
              <a:rPr lang="en-US" sz="2800" dirty="0"/>
              <a:t>Seconded: </a:t>
            </a:r>
          </a:p>
          <a:p>
            <a:pPr marL="457200" indent="-457200">
              <a:lnSpc>
                <a:spcPct val="90000"/>
              </a:lnSpc>
              <a:spcBef>
                <a:spcPts val="0"/>
              </a:spcBef>
              <a:spcAft>
                <a:spcPts val="600"/>
              </a:spcAft>
              <a:buFont typeface="Arial" panose="020B0604020202020204" pitchFamily="34" charset="0"/>
              <a:buChar char="•"/>
              <a:defRPr/>
            </a:pPr>
            <a:r>
              <a:rPr lang="en-US" sz="2800" dirty="0"/>
              <a:t>Result: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121975050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2209800" y="685800"/>
            <a:ext cx="7772400" cy="609600"/>
          </a:xfrm>
        </p:spPr>
        <p:txBody>
          <a:bodyPr/>
          <a:lstStyle/>
          <a:p>
            <a:r>
              <a:rPr lang="en-US" dirty="0"/>
              <a:t>Timeline</a:t>
            </a:r>
          </a:p>
        </p:txBody>
      </p:sp>
      <p:sp>
        <p:nvSpPr>
          <p:cNvPr id="15366" name="Rectangle 3"/>
          <p:cNvSpPr>
            <a:spLocks noGrp="1" noChangeArrowheads="1"/>
          </p:cNvSpPr>
          <p:nvPr>
            <p:ph type="body" idx="1"/>
          </p:nvPr>
        </p:nvSpPr>
        <p:spPr>
          <a:xfrm>
            <a:off x="1905000" y="1295400"/>
            <a:ext cx="8382000" cy="4876800"/>
          </a:xfrm>
        </p:spPr>
        <p:txBody>
          <a:bodyPr/>
          <a:lstStyle/>
          <a:p>
            <a:pPr lvl="1">
              <a:spcBef>
                <a:spcPts val="0"/>
              </a:spcBef>
            </a:pPr>
            <a:endParaRPr lang="en-US" sz="1800" b="1" dirty="0"/>
          </a:p>
          <a:p>
            <a:pPr lvl="1" algn="just">
              <a:spcBef>
                <a:spcPts val="0"/>
              </a:spcBef>
            </a:pPr>
            <a:r>
              <a:rPr lang="en-US" altLang="zh-CN" sz="2400" dirty="0"/>
              <a:t>PAR approved					</a:t>
            </a:r>
            <a:r>
              <a:rPr lang="en-US" altLang="zh-CN" sz="2400" dirty="0">
                <a:highlight>
                  <a:srgbClr val="00FF00"/>
                </a:highlight>
              </a:rPr>
              <a:t>Feb 2021</a:t>
            </a:r>
          </a:p>
          <a:p>
            <a:pPr lvl="1" algn="just">
              <a:spcBef>
                <a:spcPts val="0"/>
              </a:spcBef>
            </a:pPr>
            <a:r>
              <a:rPr lang="en-US" altLang="zh-CN" sz="2400" dirty="0"/>
              <a:t>First TG meeting					</a:t>
            </a:r>
            <a:r>
              <a:rPr lang="en-US" altLang="zh-CN" sz="2400" dirty="0">
                <a:highlight>
                  <a:srgbClr val="00FF00"/>
                </a:highlight>
              </a:rPr>
              <a:t>Mar 2021</a:t>
            </a:r>
          </a:p>
          <a:p>
            <a:pPr lvl="1" algn="just">
              <a:spcBef>
                <a:spcPts val="0"/>
              </a:spcBef>
            </a:pPr>
            <a:r>
              <a:rPr lang="en-US" altLang="zh-CN" sz="2400" dirty="0"/>
              <a:t>D0.1 								</a:t>
            </a:r>
            <a:r>
              <a:rPr lang="en-US" altLang="zh-CN" sz="2400" dirty="0">
                <a:solidFill>
                  <a:schemeClr val="tx1"/>
                </a:solidFill>
                <a:highlight>
                  <a:srgbClr val="FF0000"/>
                </a:highlight>
                <a:sym typeface="Wingdings" panose="05000000000000000000" pitchFamily="2" charset="2"/>
              </a:rPr>
              <a:t>Jan 2022</a:t>
            </a:r>
            <a:endParaRPr lang="en-US" altLang="zh-CN" sz="2400" dirty="0">
              <a:solidFill>
                <a:schemeClr val="tx1"/>
              </a:solidFill>
              <a:highlight>
                <a:srgbClr val="FF0000"/>
              </a:highlight>
            </a:endParaRPr>
          </a:p>
          <a:p>
            <a:pPr lvl="1" algn="just">
              <a:spcBef>
                <a:spcPts val="0"/>
              </a:spcBef>
            </a:pPr>
            <a:r>
              <a:rPr lang="en-US" altLang="zh-CN" sz="2400" dirty="0"/>
              <a:t>Initial Letter Ballot (D1.0)		Mar 2022 </a:t>
            </a:r>
          </a:p>
          <a:p>
            <a:pPr lvl="1" algn="just">
              <a:spcBef>
                <a:spcPts val="0"/>
              </a:spcBef>
            </a:pPr>
            <a:r>
              <a:rPr lang="en-US" altLang="zh-CN" sz="2400" dirty="0"/>
              <a:t>Recirculation LB (D2.0)			Jul 2022</a:t>
            </a:r>
          </a:p>
          <a:p>
            <a:pPr lvl="1" algn="just">
              <a:spcBef>
                <a:spcPts val="0"/>
              </a:spcBef>
            </a:pPr>
            <a:r>
              <a:rPr lang="en-US" altLang="zh-CN" sz="2400" dirty="0"/>
              <a:t>Initial SA Ballot (D3.0)			Nov 2022</a:t>
            </a:r>
          </a:p>
          <a:p>
            <a:pPr lvl="1" algn="just">
              <a:spcBef>
                <a:spcPts val="0"/>
              </a:spcBef>
            </a:pPr>
            <a:r>
              <a:rPr lang="en-US" altLang="zh-CN" sz="2400" dirty="0"/>
              <a:t>Final 802.11 WG approval		Mar 2023 </a:t>
            </a:r>
          </a:p>
          <a:p>
            <a:pPr lvl="1" algn="just">
              <a:spcBef>
                <a:spcPts val="0"/>
              </a:spcBef>
            </a:pPr>
            <a:r>
              <a:rPr lang="en-US" altLang="zh-CN" sz="2400" dirty="0"/>
              <a:t>802 EC approval					May 2023</a:t>
            </a:r>
          </a:p>
          <a:p>
            <a:pPr lvl="1" algn="just">
              <a:spcBef>
                <a:spcPts val="0"/>
              </a:spcBef>
            </a:pPr>
            <a:r>
              <a:rPr lang="en-US" altLang="zh-CN" sz="2400" dirty="0" err="1"/>
              <a:t>RevCom</a:t>
            </a:r>
            <a:r>
              <a:rPr lang="en-US" altLang="zh-CN" sz="2400" dirty="0"/>
              <a:t> and SASB approval		May 2023</a:t>
            </a:r>
          </a:p>
          <a:p>
            <a:pPr lvl="1" algn="just">
              <a:spcBef>
                <a:spcPts val="0"/>
              </a:spcBef>
            </a:pPr>
            <a:endParaRPr lang="en-US" sz="2400" b="1" dirty="0"/>
          </a:p>
          <a:p>
            <a:pPr lvl="1" algn="just">
              <a:spcBef>
                <a:spcPts val="0"/>
              </a:spcBef>
            </a:pPr>
            <a:r>
              <a:rPr lang="en-US" sz="2400" b="1" dirty="0"/>
              <a:t>Approved, no objections</a:t>
            </a:r>
          </a:p>
          <a:p>
            <a:pPr>
              <a:spcBef>
                <a:spcPts val="0"/>
              </a:spcBef>
            </a:pPr>
            <a:endParaRPr lang="en-US" dirty="0"/>
          </a:p>
          <a:p>
            <a:pPr marL="457200" lvl="1" indent="0">
              <a:spcBef>
                <a:spcPts val="0"/>
              </a:spcBef>
            </a:pPr>
            <a:endParaRPr lang="en-US" dirty="0"/>
          </a:p>
          <a:p>
            <a:pPr marL="457200" lvl="1" indent="0">
              <a:spcBef>
                <a:spcPts val="0"/>
              </a:spcBef>
            </a:pPr>
            <a:endParaRPr lang="en-US" dirty="0"/>
          </a:p>
          <a:p>
            <a:pPr>
              <a:spcBef>
                <a:spcPts val="0"/>
              </a:spcBef>
            </a:pPr>
            <a:endParaRPr lang="en-US" u="sng" dirty="0"/>
          </a:p>
        </p:txBody>
      </p:sp>
    </p:spTree>
    <p:extLst>
      <p:ext uri="{BB962C8B-B14F-4D97-AF65-F5344CB8AC3E}">
        <p14:creationId xmlns:p14="http://schemas.microsoft.com/office/powerpoint/2010/main" val="36442910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9 March 2022, 19:00-21:00 ET</a:t>
            </a:r>
            <a:endParaRPr lang="en-GB" dirty="0"/>
          </a:p>
        </p:txBody>
      </p:sp>
      <p:sp>
        <p:nvSpPr>
          <p:cNvPr id="4098" name="Rectangle 2"/>
          <p:cNvSpPr>
            <a:spLocks noGrp="1" noChangeArrowheads="1"/>
          </p:cNvSpPr>
          <p:nvPr>
            <p:ph idx="1"/>
          </p:nvPr>
        </p:nvSpPr>
        <p:spPr>
          <a:xfrm>
            <a:off x="685800" y="1751014"/>
            <a:ext cx="10820399" cy="4724400"/>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128983733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802.11 TGbh, March 2022 Plenary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10 March 2022, 13:30-15:30 ET</a:t>
            </a:r>
            <a:endParaRPr lang="en-GB" dirty="0"/>
          </a:p>
        </p:txBody>
      </p:sp>
      <p:sp>
        <p:nvSpPr>
          <p:cNvPr id="4098" name="Rectangle 2"/>
          <p:cNvSpPr>
            <a:spLocks noGrp="1" noChangeArrowheads="1"/>
          </p:cNvSpPr>
          <p:nvPr>
            <p:ph idx="1"/>
          </p:nvPr>
        </p:nvSpPr>
        <p:spPr>
          <a:xfrm>
            <a:off x="685800" y="1677987"/>
            <a:ext cx="10820399" cy="4494212"/>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Organization topics:</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March Plenary meetings: Tuesday, 13:30-15:30; Wednesday, 19:00-21:00; Thursday 13:30-15:30; Friday 09:00-11:00</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a:t>
            </a:r>
          </a:p>
          <a:p>
            <a:pPr marL="457200" indent="-457200">
              <a:lnSpc>
                <a:spcPct val="70000"/>
              </a:lnSpc>
              <a:spcBef>
                <a:spcPts val="300"/>
              </a:spcBef>
              <a:spcAft>
                <a:spcPts val="600"/>
              </a:spcAft>
              <a:buFont typeface="Arial" panose="020B0604020202020204" pitchFamily="34" charset="0"/>
              <a:buChar char="•"/>
              <a:defRPr/>
            </a:pPr>
            <a:r>
              <a:rPr lang="en-US" sz="2800" dirty="0"/>
              <a:t>Way forward to D1.0</a:t>
            </a:r>
          </a:p>
          <a:p>
            <a:pPr marL="457200" indent="-457200">
              <a:lnSpc>
                <a:spcPct val="70000"/>
              </a:lnSpc>
              <a:spcBef>
                <a:spcPts val="300"/>
              </a:spcBef>
              <a:spcAft>
                <a:spcPts val="600"/>
              </a:spcAft>
              <a:buFont typeface="Arial" panose="020B0604020202020204" pitchFamily="34" charset="0"/>
              <a:buChar char="•"/>
              <a:defRPr/>
            </a:pPr>
            <a:r>
              <a:rPr lang="en-US" sz="2800" dirty="0"/>
              <a:t>Respond to Liaison from WBA: </a:t>
            </a:r>
            <a:r>
              <a:rPr lang="en-US" sz="2800" b="0" u="sng" dirty="0">
                <a:hlinkClick r:id="rId4"/>
              </a:rPr>
              <a:t>11-21/0703r0</a:t>
            </a:r>
            <a:r>
              <a:rPr lang="en-US" sz="2800" b="0" dirty="0"/>
              <a:t>, </a:t>
            </a:r>
            <a:r>
              <a:rPr lang="en-US" sz="2800" b="0" dirty="0">
                <a:hlinkClick r:id="rId5"/>
              </a:rPr>
              <a:t>11-21/1141r0</a:t>
            </a:r>
            <a:r>
              <a:rPr lang="en-US" sz="2800" b="0" dirty="0"/>
              <a:t> </a:t>
            </a:r>
          </a:p>
          <a:p>
            <a:pPr marL="857250" lvl="1" indent="-457200">
              <a:lnSpc>
                <a:spcPct val="70000"/>
              </a:lnSpc>
              <a:spcBef>
                <a:spcPts val="300"/>
              </a:spcBef>
              <a:spcAft>
                <a:spcPts val="600"/>
              </a:spcAft>
              <a:buFont typeface="Arial" panose="020B0604020202020204" pitchFamily="34" charset="0"/>
              <a:buChar char="•"/>
              <a:defRPr/>
            </a:pPr>
            <a:r>
              <a:rPr lang="en-US" sz="2400" dirty="0"/>
              <a:t>Response draft: TBD</a:t>
            </a:r>
            <a:endParaRPr lang="en-US" sz="2400" b="0" dirty="0"/>
          </a:p>
          <a:p>
            <a:pPr marL="457200" indent="-457200">
              <a:lnSpc>
                <a:spcPct val="70000"/>
              </a:lnSpc>
              <a:spcBef>
                <a:spcPts val="300"/>
              </a:spcBef>
              <a:spcAft>
                <a:spcPts val="60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251743550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Agenda – 11 March 2022, 09:00-11:00 ET</a:t>
            </a:r>
            <a:endParaRPr lang="en-GB" dirty="0"/>
          </a:p>
        </p:txBody>
      </p:sp>
      <p:sp>
        <p:nvSpPr>
          <p:cNvPr id="4098" name="Rectangle 2"/>
          <p:cNvSpPr>
            <a:spLocks noGrp="1" noChangeArrowheads="1"/>
          </p:cNvSpPr>
          <p:nvPr>
            <p:ph idx="1"/>
          </p:nvPr>
        </p:nvSpPr>
        <p:spPr>
          <a:xfrm>
            <a:off x="762000" y="1371600"/>
            <a:ext cx="10744199" cy="5103814"/>
          </a:xfrm>
          <a:ln/>
        </p:spPr>
        <p:txBody>
          <a:bodyPr/>
          <a:lstStyle/>
          <a:p>
            <a:pPr marL="457200" indent="-457200">
              <a:lnSpc>
                <a:spcPct val="90000"/>
              </a:lnSpc>
              <a:spcBef>
                <a:spcPts val="0"/>
              </a:spcBef>
              <a:spcAft>
                <a:spcPts val="600"/>
              </a:spcAft>
              <a:buFont typeface="Arial" panose="020B0604020202020204" pitchFamily="34" charset="0"/>
              <a:buChar char="•"/>
              <a:defRPr/>
            </a:pPr>
            <a:r>
              <a:rPr lang="en-US" sz="2800" dirty="0"/>
              <a:t>Attendance, noises/recording, meeting protocol</a:t>
            </a:r>
          </a:p>
          <a:p>
            <a:pPr marL="457200" indent="-457200">
              <a:lnSpc>
                <a:spcPct val="90000"/>
              </a:lnSpc>
              <a:spcBef>
                <a:spcPts val="0"/>
              </a:spcBef>
              <a:spcAft>
                <a:spcPts val="600"/>
              </a:spcAft>
              <a:buFont typeface="Arial" panose="020B0604020202020204" pitchFamily="34" charset="0"/>
              <a:buChar char="•"/>
              <a:defRPr/>
            </a:pPr>
            <a:r>
              <a:rPr lang="en-US" sz="2800" dirty="0"/>
              <a:t>Policies, duty to inform, participation rules</a:t>
            </a:r>
          </a:p>
          <a:p>
            <a:pPr marL="457200" indent="-457200">
              <a:lnSpc>
                <a:spcPct val="90000"/>
              </a:lnSpc>
              <a:spcBef>
                <a:spcPts val="0"/>
              </a:spcBef>
              <a:spcAft>
                <a:spcPts val="600"/>
              </a:spcAft>
              <a:buFont typeface="Arial" panose="020B0604020202020204" pitchFamily="34" charset="0"/>
              <a:buChar char="•"/>
              <a:defRPr/>
            </a:pPr>
            <a:r>
              <a:rPr lang="en-US" sz="2800" dirty="0"/>
              <a:t>Next Steps:</a:t>
            </a:r>
          </a:p>
          <a:p>
            <a:pPr marL="857250" lvl="1" indent="-457200">
              <a:lnSpc>
                <a:spcPct val="90000"/>
              </a:lnSpc>
              <a:spcBef>
                <a:spcPts val="0"/>
              </a:spcBef>
              <a:spcAft>
                <a:spcPts val="600"/>
              </a:spcAft>
              <a:buFont typeface="Arial" panose="020B0604020202020204" pitchFamily="34" charset="0"/>
              <a:buChar char="•"/>
              <a:defRPr/>
            </a:pPr>
            <a:r>
              <a:rPr lang="en-US" sz="2400" dirty="0"/>
              <a:t>Timeline review/update</a:t>
            </a:r>
            <a:endParaRPr lang="en-US" sz="2400" dirty="0">
              <a:solidFill>
                <a:srgbClr val="FF0000"/>
              </a:solidFill>
            </a:endParaRPr>
          </a:p>
          <a:p>
            <a:pPr marL="857250" lvl="1" indent="-457200">
              <a:lnSpc>
                <a:spcPct val="90000"/>
              </a:lnSpc>
              <a:spcBef>
                <a:spcPts val="0"/>
              </a:spcBef>
              <a:spcAft>
                <a:spcPts val="600"/>
              </a:spcAft>
              <a:buFont typeface="Arial" panose="020B0604020202020204" pitchFamily="34" charset="0"/>
              <a:buChar char="•"/>
              <a:defRPr/>
            </a:pPr>
            <a:r>
              <a:rPr lang="en-US" sz="2400" dirty="0"/>
              <a:t>May plan</a:t>
            </a:r>
          </a:p>
          <a:p>
            <a:pPr marL="857250" lvl="1" indent="-457200">
              <a:lnSpc>
                <a:spcPct val="90000"/>
              </a:lnSpc>
              <a:spcBef>
                <a:spcPts val="0"/>
              </a:spcBef>
              <a:spcAft>
                <a:spcPts val="600"/>
              </a:spcAft>
              <a:buFont typeface="Arial" panose="020B0604020202020204" pitchFamily="34" charset="0"/>
              <a:buChar char="•"/>
              <a:defRPr/>
            </a:pPr>
            <a:r>
              <a:rPr lang="en-US" altLang="en-US" sz="2400" dirty="0"/>
              <a:t>Teleconferences </a:t>
            </a:r>
          </a:p>
          <a:p>
            <a:pPr marL="457200" indent="-457200">
              <a:lnSpc>
                <a:spcPct val="70000"/>
              </a:lnSpc>
              <a:spcBef>
                <a:spcPts val="300"/>
              </a:spcBef>
              <a:spcAft>
                <a:spcPts val="600"/>
              </a:spcAft>
              <a:buFont typeface="Arial" panose="020B0604020202020204" pitchFamily="34" charset="0"/>
              <a:buChar char="•"/>
              <a:defRPr/>
            </a:pPr>
            <a:r>
              <a:rPr lang="en-US" sz="2800" dirty="0"/>
              <a:t>Issues Tracking: </a:t>
            </a:r>
            <a:r>
              <a:rPr lang="en-US" sz="2800" b="0" dirty="0">
                <a:hlinkClick r:id="rId3"/>
              </a:rPr>
              <a:t>11-21/0332r30</a:t>
            </a:r>
            <a:r>
              <a:rPr lang="en-US" sz="2800" b="0" dirty="0"/>
              <a:t>, new/updated use cases?</a:t>
            </a:r>
          </a:p>
          <a:p>
            <a:pPr marL="457200" indent="-457200">
              <a:lnSpc>
                <a:spcPct val="70000"/>
              </a:lnSpc>
              <a:spcBef>
                <a:spcPts val="300"/>
              </a:spcBef>
              <a:spcAft>
                <a:spcPts val="600"/>
              </a:spcAft>
              <a:buFont typeface="Arial" panose="020B0604020202020204" pitchFamily="34" charset="0"/>
              <a:buChar char="•"/>
              <a:defRPr/>
            </a:pPr>
            <a:r>
              <a:rPr lang="en-US" sz="2800" dirty="0"/>
              <a:t>Solution contributions (slide 23)</a:t>
            </a:r>
          </a:p>
          <a:p>
            <a:pPr marL="457200" indent="-457200">
              <a:lnSpc>
                <a:spcPct val="70000"/>
              </a:lnSpc>
              <a:spcBef>
                <a:spcPts val="300"/>
              </a:spcBef>
              <a:spcAft>
                <a:spcPts val="600"/>
              </a:spcAft>
              <a:buFont typeface="Arial" panose="020B0604020202020204" pitchFamily="34" charset="0"/>
              <a:buChar char="•"/>
              <a:defRPr/>
            </a:pPr>
            <a:r>
              <a:rPr lang="en-US" sz="2800" dirty="0"/>
              <a:t>Other notes and recommendations in Issues Tracking document?</a:t>
            </a:r>
          </a:p>
          <a:p>
            <a:pPr marL="457200" indent="-457200">
              <a:lnSpc>
                <a:spcPct val="70000"/>
              </a:lnSpc>
              <a:spcBef>
                <a:spcPts val="300"/>
              </a:spcBef>
              <a:spcAft>
                <a:spcPts val="600"/>
              </a:spcAft>
              <a:buFont typeface="Arial" panose="020B0604020202020204" pitchFamily="34" charset="0"/>
              <a:buChar char="•"/>
              <a:defRPr/>
            </a:pPr>
            <a:r>
              <a:rPr lang="en-US" sz="2800" dirty="0"/>
              <a:t>Approve Draft 1.0?</a:t>
            </a:r>
          </a:p>
          <a:p>
            <a:pPr marL="457200" indent="-457200">
              <a:lnSpc>
                <a:spcPct val="70000"/>
              </a:lnSpc>
              <a:spcBef>
                <a:spcPts val="300"/>
              </a:spcBef>
              <a:spcAft>
                <a:spcPts val="600"/>
              </a:spcAft>
              <a:buFont typeface="Arial" panose="020B0604020202020204" pitchFamily="34" charset="0"/>
              <a:buChar char="•"/>
              <a:defRPr/>
            </a:pPr>
            <a:r>
              <a:rPr lang="en-US" sz="2800" dirty="0"/>
              <a:t>Response to Liaison from WBA:</a:t>
            </a:r>
            <a:endParaRPr lang="en-US" sz="2800" b="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394791070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Contributions</a:t>
            </a:r>
            <a:endParaRPr lang="en-GB"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22</a:t>
            </a:fld>
            <a:endParaRPr lang="en-GB"/>
          </a:p>
        </p:txBody>
      </p:sp>
    </p:spTree>
    <p:extLst>
      <p:ext uri="{BB962C8B-B14F-4D97-AF65-F5344CB8AC3E}">
        <p14:creationId xmlns:p14="http://schemas.microsoft.com/office/powerpoint/2010/main" val="12727366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2"/>
            <a:ext cx="10361084" cy="3222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Solution Proposal Contributions</a:t>
            </a:r>
            <a:endParaRPr lang="en-GB" dirty="0"/>
          </a:p>
        </p:txBody>
      </p:sp>
      <p:sp>
        <p:nvSpPr>
          <p:cNvPr id="4098" name="Rectangle 2"/>
          <p:cNvSpPr>
            <a:spLocks noGrp="1" noChangeArrowheads="1"/>
          </p:cNvSpPr>
          <p:nvPr>
            <p:ph idx="1"/>
          </p:nvPr>
        </p:nvSpPr>
        <p:spPr>
          <a:xfrm>
            <a:off x="685800" y="914400"/>
            <a:ext cx="10744200" cy="5561014"/>
          </a:xfrm>
          <a:ln/>
        </p:spPr>
        <p:txBody>
          <a:bodyPr/>
          <a:lstStyle/>
          <a:p>
            <a:pPr marL="0" indent="0">
              <a:lnSpc>
                <a:spcPct val="90000"/>
              </a:lnSpc>
              <a:spcBef>
                <a:spcPts val="0"/>
              </a:spcBef>
              <a:spcAft>
                <a:spcPts val="600"/>
              </a:spcAft>
              <a:defRPr/>
            </a:pPr>
            <a:r>
              <a:rPr lang="en-US" altLang="en-US" dirty="0">
                <a:solidFill>
                  <a:schemeClr val="tx1"/>
                </a:solidFill>
              </a:rPr>
              <a:t>Proposals received:</a:t>
            </a: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3"/>
              </a:rPr>
              <a:t>11-21/1083r0</a:t>
            </a:r>
            <a:r>
              <a:rPr lang="en-US" altLang="en-US" sz="1600" dirty="0">
                <a:solidFill>
                  <a:schemeClr val="tx1"/>
                </a:solidFill>
              </a:rPr>
              <a:t>: A Signature-based Method for Identifying STAs … (reviewed July 15)</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4"/>
              </a:rPr>
              <a:t>11-21/2039r0</a:t>
            </a:r>
            <a:r>
              <a:rPr lang="en-US" sz="1600" b="1" dirty="0">
                <a:solidFill>
                  <a:schemeClr val="tx1"/>
                </a:solidFill>
              </a:rPr>
              <a:t>: Random index assisted scheme for reducing RCM STA id complexity (reviewed Jan 6)</a:t>
            </a:r>
          </a:p>
          <a:p>
            <a:pPr marL="857250" lvl="1" indent="-457200">
              <a:lnSpc>
                <a:spcPct val="90000"/>
              </a:lnSpc>
              <a:spcBef>
                <a:spcPts val="0"/>
              </a:spcBef>
              <a:spcAft>
                <a:spcPts val="300"/>
              </a:spcAft>
              <a:buFont typeface="Arial" panose="020B0604020202020204" pitchFamily="34" charset="0"/>
              <a:buChar char="•"/>
              <a:defRPr/>
            </a:pPr>
            <a:r>
              <a:rPr lang="en-US" sz="1600" b="1" dirty="0">
                <a:hlinkClick r:id="rId5"/>
              </a:rPr>
              <a:t>11-22/0054r0</a:t>
            </a:r>
            <a:r>
              <a:rPr lang="en-US" sz="1600" b="1" dirty="0">
                <a:solidFill>
                  <a:schemeClr val="tx1"/>
                </a:solidFill>
              </a:rPr>
              <a:t>: Signature based RCM STA identification solution analysis (reviewed Jan 11)</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6"/>
              </a:rPr>
              <a:t>11-21/1585r12</a:t>
            </a:r>
            <a:r>
              <a:rPr lang="en-US" altLang="en-US" sz="1600" dirty="0">
                <a:solidFill>
                  <a:schemeClr val="tx1"/>
                </a:solidFill>
              </a:rPr>
              <a:t>: Identifiable Random MAC address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7"/>
              </a:rPr>
              <a:t>11-21/1673r10</a:t>
            </a:r>
            <a:r>
              <a:rPr lang="en-US" altLang="en-US" sz="1600" b="1" dirty="0">
                <a:solidFill>
                  <a:schemeClr val="tx1"/>
                </a:solidFill>
              </a:rPr>
              <a:t>: Proposed Text for IRMA (briefly reviewed Oct 21, </a:t>
            </a:r>
            <a:r>
              <a:rPr lang="en-US" altLang="en-US" sz="1600" b="1" u="sng" dirty="0">
                <a:solidFill>
                  <a:schemeClr val="tx1"/>
                </a:solidFill>
              </a:rPr>
              <a:t>updated</a:t>
            </a:r>
            <a:r>
              <a:rPr lang="en-US" altLang="en-US" sz="1600" b="1"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8"/>
              </a:rPr>
              <a:t>11-21/1720r1</a:t>
            </a:r>
            <a:r>
              <a:rPr lang="en-US" altLang="en-US" sz="1600" b="1" dirty="0">
                <a:solidFill>
                  <a:schemeClr val="tx1"/>
                </a:solidFill>
              </a:rPr>
              <a:t>: IRM advantages and use cases (reviewed Nov 4)</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9"/>
              </a:rPr>
              <a:t>11-21/2006r1</a:t>
            </a:r>
            <a:r>
              <a:rPr lang="en-US" altLang="en-US" sz="1600" b="1" dirty="0">
                <a:solidFill>
                  <a:schemeClr val="tx1"/>
                </a:solidFill>
              </a:rPr>
              <a:t>: IRM analysis, use cases, criteria (reviewed Jan 6)</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0"/>
              </a:rPr>
              <a:t>11-22/0118r0</a:t>
            </a:r>
            <a:r>
              <a:rPr lang="en-US" altLang="en-US" sz="1600" b="1" dirty="0">
                <a:solidFill>
                  <a:schemeClr val="tx1"/>
                </a:solidFill>
              </a:rPr>
              <a:t>: IRMA with ID Query (reviewed Jan 18)</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1"/>
              </a:rPr>
              <a:t>11-22/0085r0</a:t>
            </a:r>
            <a:r>
              <a:rPr lang="en-US" altLang="en-US" sz="1600" b="1" dirty="0">
                <a:solidFill>
                  <a:schemeClr val="tx1"/>
                </a:solidFill>
              </a:rPr>
              <a:t>: IRMA and spoof discussion (</a:t>
            </a:r>
            <a:r>
              <a:rPr lang="en-US" altLang="en-US" sz="1600" b="1" u="sng" dirty="0">
                <a:solidFill>
                  <a:schemeClr val="tx1"/>
                </a:solidFill>
              </a:rPr>
              <a:t>not reviewed yet)</a:t>
            </a:r>
            <a:endParaRPr lang="en-US" altLang="en-US" sz="1600" b="1"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2"/>
              </a:rPr>
              <a:t>11-21/1378r0</a:t>
            </a:r>
            <a:r>
              <a:rPr lang="en-US" altLang="en-US" sz="1600" dirty="0">
                <a:solidFill>
                  <a:schemeClr val="tx1"/>
                </a:solidFill>
              </a:rPr>
              <a:t>: Client ID query concept (reviewed Aug 19)</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3"/>
              </a:rPr>
              <a:t>11-21/1379r3</a:t>
            </a:r>
            <a:r>
              <a:rPr lang="en-US" altLang="en-US" sz="1600" b="1" dirty="0">
                <a:solidFill>
                  <a:schemeClr val="tx1"/>
                </a:solidFill>
              </a:rPr>
              <a:t>: Proposed text for ID Query Action frame (reviewed Oct 21)</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4"/>
              </a:rPr>
              <a:t>11-21/1853r2</a:t>
            </a:r>
            <a:r>
              <a:rPr lang="en-US" altLang="en-US" sz="1600" b="1" dirty="0">
                <a:solidFill>
                  <a:schemeClr val="tx1"/>
                </a:solidFill>
              </a:rPr>
              <a:t>: ID Query analysis (reviewed Jan 11, </a:t>
            </a:r>
            <a:r>
              <a:rPr lang="en-US" altLang="en-US" sz="1600" b="1" u="sng" dirty="0">
                <a:solidFill>
                  <a:schemeClr val="tx1"/>
                </a:solidFill>
              </a:rPr>
              <a:t>updated)</a:t>
            </a:r>
            <a:endParaRPr lang="en-US" altLang="en-US" sz="1600" dirty="0">
              <a:solidFill>
                <a:schemeClr val="tx1"/>
              </a:solidFill>
            </a:endParaRPr>
          </a:p>
          <a:p>
            <a:pPr marL="457200" indent="-457200">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5"/>
              </a:rPr>
              <a:t>11-21/1839r1</a:t>
            </a:r>
            <a:r>
              <a:rPr lang="en-US" altLang="en-US" sz="1600" dirty="0">
                <a:solidFill>
                  <a:schemeClr val="tx1"/>
                </a:solidFill>
              </a:rPr>
              <a:t>: Transient STA ID (reviewed Nov 10, </a:t>
            </a:r>
            <a:r>
              <a:rPr lang="en-US" altLang="en-US" sz="1600" u="sng" dirty="0">
                <a:solidFill>
                  <a:schemeClr val="tx1"/>
                </a:solidFill>
              </a:rPr>
              <a:t>updated</a:t>
            </a:r>
            <a:r>
              <a:rPr lang="en-US" altLang="en-US" sz="1600" dirty="0">
                <a:solidFill>
                  <a:schemeClr val="tx1"/>
                </a:solidFill>
              </a:rPr>
              <a:t>)</a:t>
            </a:r>
          </a:p>
          <a:p>
            <a:pPr marL="857250" lvl="1" indent="-457200">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16"/>
              </a:rPr>
              <a:t>11-22/0025r0</a:t>
            </a:r>
            <a:r>
              <a:rPr lang="en-US" altLang="en-US" sz="1600" b="1" dirty="0">
                <a:solidFill>
                  <a:schemeClr val="tx1"/>
                </a:solidFill>
              </a:rPr>
              <a:t>: Transient STA ID analysis (reviewed Jan 11)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7"/>
              </a:rPr>
              <a:t>11-22/0117r0</a:t>
            </a:r>
            <a:r>
              <a:rPr lang="en-US" altLang="en-US" sz="1600" dirty="0">
                <a:solidFill>
                  <a:schemeClr val="tx1"/>
                </a:solidFill>
              </a:rPr>
              <a:t>: Secure Device ID exchange concept (reviewed Jan 18)</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8"/>
              </a:rPr>
              <a:t>11-22/0154r0</a:t>
            </a:r>
            <a:r>
              <a:rPr lang="en-US" altLang="en-US" sz="1600" dirty="0">
                <a:solidFill>
                  <a:schemeClr val="tx1"/>
                </a:solidFill>
              </a:rPr>
              <a:t>: Opaque device ID (reviewed Jan 21)</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19"/>
              </a:rPr>
              <a:t>11-22/0158r3</a:t>
            </a:r>
            <a:r>
              <a:rPr lang="en-US" altLang="en-US" sz="1600" dirty="0">
                <a:solidFill>
                  <a:schemeClr val="tx1"/>
                </a:solidFill>
              </a:rPr>
              <a:t>: STA generated device ID (reviewed Feb 8, </a:t>
            </a:r>
            <a:r>
              <a:rPr lang="en-US" altLang="en-US" sz="1600" u="sng" dirty="0">
                <a:solidFill>
                  <a:schemeClr val="tx1"/>
                </a:solidFill>
              </a:rPr>
              <a:t>updated</a:t>
            </a:r>
            <a:r>
              <a:rPr lang="en-US" altLang="en-US" sz="1600"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0"/>
              </a:rPr>
              <a:t>11-22/0157r3</a:t>
            </a:r>
            <a:r>
              <a:rPr lang="en-US" altLang="en-US" sz="1600" dirty="0">
                <a:solidFill>
                  <a:schemeClr val="tx1"/>
                </a:solidFill>
              </a:rPr>
              <a:t>: MAC address designation (reviewed Feb 8, </a:t>
            </a:r>
            <a:r>
              <a:rPr lang="en-US" altLang="en-US" sz="1600" u="sng" dirty="0">
                <a:solidFill>
                  <a:schemeClr val="tx1"/>
                </a:solidFill>
              </a:rPr>
              <a:t>updated</a:t>
            </a:r>
            <a:r>
              <a:rPr lang="en-US" altLang="en-US" sz="1600" dirty="0">
                <a:solidFill>
                  <a:schemeClr val="tx1"/>
                </a:solidFill>
              </a:rPr>
              <a:t>)</a:t>
            </a:r>
          </a:p>
          <a:p>
            <a:pPr lvl="1">
              <a:lnSpc>
                <a:spcPct val="90000"/>
              </a:lnSpc>
              <a:spcBef>
                <a:spcPts val="0"/>
              </a:spcBef>
              <a:spcAft>
                <a:spcPts val="300"/>
              </a:spcAft>
              <a:buFont typeface="Arial" panose="020B0604020202020204" pitchFamily="34" charset="0"/>
              <a:buChar char="•"/>
              <a:defRPr/>
            </a:pPr>
            <a:r>
              <a:rPr lang="en-US" altLang="en-US" sz="1600" b="1" dirty="0">
                <a:solidFill>
                  <a:schemeClr val="tx1"/>
                </a:solidFill>
                <a:hlinkClick r:id="rId21"/>
              </a:rPr>
              <a:t>11-22/0301r0</a:t>
            </a:r>
            <a:r>
              <a:rPr lang="en-US" altLang="en-US" sz="1600" b="1" dirty="0">
                <a:solidFill>
                  <a:schemeClr val="tx1"/>
                </a:solidFill>
              </a:rPr>
              <a:t>: MAAD MAC text (</a:t>
            </a:r>
            <a:r>
              <a:rPr lang="en-US" altLang="en-US" sz="1600" b="1" u="sng" dirty="0">
                <a:solidFill>
                  <a:schemeClr val="tx1"/>
                </a:solidFill>
              </a:rPr>
              <a:t>not reviewed yet</a:t>
            </a:r>
            <a:r>
              <a:rPr lang="en-US" altLang="en-US" sz="1600" b="1" dirty="0">
                <a:solidFill>
                  <a:schemeClr val="tx1"/>
                </a:solidFill>
              </a:rPr>
              <a:t>)</a:t>
            </a:r>
          </a:p>
          <a:p>
            <a:pPr>
              <a:lnSpc>
                <a:spcPct val="90000"/>
              </a:lnSpc>
              <a:spcBef>
                <a:spcPts val="0"/>
              </a:spcBef>
              <a:spcAft>
                <a:spcPts val="300"/>
              </a:spcAft>
              <a:buFont typeface="Arial" panose="020B0604020202020204" pitchFamily="34" charset="0"/>
              <a:buChar char="•"/>
              <a:defRPr/>
            </a:pPr>
            <a:r>
              <a:rPr lang="en-US" altLang="en-US" sz="1600" dirty="0">
                <a:solidFill>
                  <a:schemeClr val="tx1"/>
                </a:solidFill>
                <a:hlinkClick r:id="rId22"/>
              </a:rPr>
              <a:t>11-22/0187r1</a:t>
            </a:r>
            <a:r>
              <a:rPr lang="en-US" altLang="en-US" sz="1600" dirty="0">
                <a:solidFill>
                  <a:schemeClr val="tx1"/>
                </a:solidFill>
              </a:rPr>
              <a:t>: Network generated device ID (reviewed Feb 8, </a:t>
            </a:r>
            <a:r>
              <a:rPr lang="en-US" altLang="en-US" sz="1600" u="sng" dirty="0">
                <a:solidFill>
                  <a:schemeClr val="tx1"/>
                </a:solidFill>
              </a:rPr>
              <a:t>updated</a:t>
            </a:r>
            <a:r>
              <a:rPr lang="en-US" altLang="en-US" sz="1600" dirty="0">
                <a:solidFill>
                  <a:schemeClr val="tx1"/>
                </a:solidFill>
              </a:rPr>
              <a:t>)</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23</a:t>
            </a:fld>
            <a:endParaRPr lang="en-GB"/>
          </a:p>
        </p:txBody>
      </p:sp>
    </p:spTree>
    <p:extLst>
      <p:ext uri="{BB962C8B-B14F-4D97-AF65-F5344CB8AC3E}">
        <p14:creationId xmlns:p14="http://schemas.microsoft.com/office/powerpoint/2010/main" val="217337844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Create D1.0</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instruct the TGbh Editor to create IEEE802.11bh D1.0 draft by incorporating the changes specified in the following document(s):</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24</a:t>
            </a:fld>
            <a:endParaRPr lang="en-GB"/>
          </a:p>
        </p:txBody>
      </p:sp>
    </p:spTree>
    <p:extLst>
      <p:ext uri="{BB962C8B-B14F-4D97-AF65-F5344CB8AC3E}">
        <p14:creationId xmlns:p14="http://schemas.microsoft.com/office/powerpoint/2010/main" val="294743604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7619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3200" dirty="0"/>
              <a:t>Motion X – </a:t>
            </a:r>
            <a:r>
              <a:rPr lang="en-US" sz="3200" dirty="0" err="1"/>
              <a:t>Dx.x</a:t>
            </a:r>
            <a:r>
              <a:rPr lang="en-US" sz="3200" dirty="0"/>
              <a:t> update</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r>
              <a:rPr lang="en-US" sz="2800" dirty="0"/>
              <a:t>Move to accept changes to the IEEE802.11bh </a:t>
            </a:r>
            <a:r>
              <a:rPr lang="en-US" sz="2800" dirty="0" err="1"/>
              <a:t>Dx.x</a:t>
            </a:r>
            <a:r>
              <a:rPr lang="en-US" sz="2800" dirty="0"/>
              <a:t> draft as specified in the following document:</a:t>
            </a:r>
          </a:p>
          <a:p>
            <a:pPr>
              <a:buFont typeface="Arial" panose="020B0604020202020204" pitchFamily="34" charset="0"/>
              <a:buChar char="•"/>
            </a:pPr>
            <a:r>
              <a:rPr lang="en-GB" altLang="en-US" sz="1800" u="sng" dirty="0">
                <a:solidFill>
                  <a:schemeClr val="tx1"/>
                </a:solidFill>
              </a:rPr>
              <a:t> </a:t>
            </a:r>
          </a:p>
          <a:p>
            <a:pPr>
              <a:buFont typeface="Arial" panose="020B0604020202020204" pitchFamily="34" charset="0"/>
              <a:buChar char="•"/>
            </a:pPr>
            <a:endParaRPr lang="en-GB" altLang="en-US" sz="1800" u="sng" dirty="0">
              <a:solidFill>
                <a:schemeClr val="tx1"/>
              </a:solidFill>
            </a:endParaRPr>
          </a:p>
          <a:p>
            <a:pPr>
              <a:buFont typeface="Arial" panose="020B0604020202020204" pitchFamily="34" charset="0"/>
              <a:buChar char="•"/>
            </a:pPr>
            <a:r>
              <a:rPr lang="en-GB" altLang="en-US" sz="1800" dirty="0">
                <a:solidFill>
                  <a:schemeClr val="tx1"/>
                </a:solidFill>
              </a:rPr>
              <a:t>Moved:</a:t>
            </a:r>
          </a:p>
          <a:p>
            <a:pPr>
              <a:buFont typeface="Arial" panose="020B0604020202020204" pitchFamily="34" charset="0"/>
              <a:buChar char="•"/>
            </a:pPr>
            <a:r>
              <a:rPr lang="en-GB" altLang="en-US" sz="1800" dirty="0">
                <a:solidFill>
                  <a:schemeClr val="tx1"/>
                </a:solidFill>
              </a:rPr>
              <a:t>Seconded:</a:t>
            </a:r>
          </a:p>
          <a:p>
            <a:pPr>
              <a:buFont typeface="Arial" panose="020B0604020202020204" pitchFamily="34" charset="0"/>
              <a:buChar char="•"/>
            </a:pPr>
            <a:r>
              <a:rPr lang="en-GB" altLang="en-US" sz="1800" dirty="0">
                <a:solidFill>
                  <a:schemeClr val="tx1"/>
                </a:solidFill>
              </a:rPr>
              <a:t>Results:</a:t>
            </a:r>
            <a:endParaRPr lang="en-US" altLang="en-US" sz="2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25</a:t>
            </a:fld>
            <a:endParaRPr lang="en-GB"/>
          </a:p>
        </p:txBody>
      </p:sp>
    </p:spTree>
    <p:extLst>
      <p:ext uri="{BB962C8B-B14F-4D97-AF65-F5344CB8AC3E}">
        <p14:creationId xmlns:p14="http://schemas.microsoft.com/office/powerpoint/2010/main" val="36133868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May interim session plan</a:t>
            </a:r>
            <a:endParaRPr lang="en-GB" dirty="0"/>
          </a:p>
        </p:txBody>
      </p:sp>
      <p:sp>
        <p:nvSpPr>
          <p:cNvPr id="4098" name="Rectangle 2"/>
          <p:cNvSpPr>
            <a:spLocks noGrp="1" noChangeArrowheads="1"/>
          </p:cNvSpPr>
          <p:nvPr>
            <p:ph idx="1"/>
          </p:nvPr>
        </p:nvSpPr>
        <p:spPr>
          <a:xfrm>
            <a:off x="914401" y="1295400"/>
            <a:ext cx="10361084" cy="4113213"/>
          </a:xfrm>
          <a:ln/>
        </p:spPr>
        <p:txBody>
          <a:bodyPr/>
          <a:lstStyle/>
          <a:p>
            <a:r>
              <a:rPr lang="en-US" sz="2800" dirty="0"/>
              <a:t>4 Meeting slots</a:t>
            </a:r>
          </a:p>
          <a:p>
            <a:r>
              <a:rPr lang="en-US" sz="2800" dirty="0"/>
              <a:t>Avoid conflicts with (TGs): TGbi, </a:t>
            </a:r>
            <a:r>
              <a:rPr lang="en-US" sz="2800" dirty="0" err="1"/>
              <a:t>REVme</a:t>
            </a:r>
            <a:r>
              <a:rPr lang="en-US" sz="2800" dirty="0"/>
              <a:t>, ARC, </a:t>
            </a:r>
            <a:r>
              <a:rPr lang="en-US" sz="2800" dirty="0" err="1"/>
              <a:t>TGbe</a:t>
            </a:r>
            <a:r>
              <a:rPr lang="en-US" sz="2800" dirty="0"/>
              <a:t>(MAC/Joint) (</a:t>
            </a:r>
            <a:r>
              <a:rPr lang="en-US" sz="2800" dirty="0" err="1"/>
              <a:t>TGbc</a:t>
            </a:r>
            <a:r>
              <a:rPr lang="en-US" sz="2800" dirty="0"/>
              <a:t>)</a:t>
            </a:r>
          </a:p>
          <a:p>
            <a:endParaRPr lang="en-US" sz="2800" dirty="0"/>
          </a:p>
          <a:p>
            <a:r>
              <a:rPr lang="en-US" sz="2800" dirty="0"/>
              <a:t>Goals:</a:t>
            </a:r>
            <a:endParaRPr lang="en-US" sz="2800" u="sng"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26</a:t>
            </a:fld>
            <a:endParaRPr lang="en-GB"/>
          </a:p>
        </p:txBody>
      </p:sp>
    </p:spTree>
    <p:extLst>
      <p:ext uri="{BB962C8B-B14F-4D97-AF65-F5344CB8AC3E}">
        <p14:creationId xmlns:p14="http://schemas.microsoft.com/office/powerpoint/2010/main" val="413980407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Teleconferences</a:t>
            </a:r>
            <a:endParaRPr lang="en-GB" dirty="0"/>
          </a:p>
        </p:txBody>
      </p:sp>
      <p:sp>
        <p:nvSpPr>
          <p:cNvPr id="4098" name="Rectangle 2"/>
          <p:cNvSpPr>
            <a:spLocks noGrp="1" noChangeArrowheads="1"/>
          </p:cNvSpPr>
          <p:nvPr>
            <p:ph idx="1"/>
          </p:nvPr>
        </p:nvSpPr>
        <p:spPr>
          <a:xfrm>
            <a:off x="914401" y="1676400"/>
            <a:ext cx="10361084" cy="4113213"/>
          </a:xfrm>
          <a:ln/>
        </p:spPr>
        <p:txBody>
          <a:bodyPr/>
          <a:lstStyle/>
          <a:p>
            <a:r>
              <a:rPr lang="en-US" sz="2800" dirty="0"/>
              <a:t>Teleconferences through May session:</a:t>
            </a:r>
          </a:p>
          <a:p>
            <a:pPr marL="457200" indent="-457200">
              <a:buFont typeface="Arial" panose="020B0604020202020204" pitchFamily="34" charset="0"/>
              <a:buChar char="•"/>
            </a:pPr>
            <a:r>
              <a:rPr lang="en-US" sz="2800" dirty="0"/>
              <a:t>3? 4?</a:t>
            </a:r>
          </a:p>
          <a:p>
            <a:pPr marL="457200" indent="-457200">
              <a:buFont typeface="Arial" panose="020B0604020202020204" pitchFamily="34" charset="0"/>
              <a:buChar char="•"/>
            </a:pPr>
            <a:endParaRPr lang="en-US" sz="2800" dirty="0"/>
          </a:p>
          <a:p>
            <a:r>
              <a:rPr lang="en-US" sz="2800" dirty="0"/>
              <a:t>Avoid conflicts with (TGs): TGbi, </a:t>
            </a:r>
            <a:r>
              <a:rPr lang="en-US" sz="2800" dirty="0" err="1"/>
              <a:t>REVme</a:t>
            </a:r>
            <a:r>
              <a:rPr lang="en-US" sz="2800" dirty="0"/>
              <a:t>, ARC, </a:t>
            </a:r>
            <a:r>
              <a:rPr lang="en-US" sz="2800" dirty="0" err="1"/>
              <a:t>TGbe</a:t>
            </a:r>
            <a:r>
              <a:rPr lang="en-US" sz="2800" dirty="0"/>
              <a:t>(MAC/Joint)</a:t>
            </a:r>
          </a:p>
          <a:p>
            <a:pPr marL="457200" indent="-457200">
              <a:buFont typeface="Arial" panose="020B0604020202020204" pitchFamily="34" charset="0"/>
              <a:buChar char="•"/>
            </a:pPr>
            <a:r>
              <a:rPr lang="en-US" sz="2800" dirty="0"/>
              <a:t>Dates to avoid?  </a:t>
            </a:r>
          </a:p>
          <a:p>
            <a:pPr marL="457200" indent="-457200">
              <a:buFont typeface="Arial" panose="020B0604020202020204" pitchFamily="34" charset="0"/>
              <a:buChar char="•"/>
            </a:pPr>
            <a:endParaRPr lang="en-US" sz="2800" dirty="0"/>
          </a:p>
          <a:p>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27</a:t>
            </a:fld>
            <a:endParaRPr lang="en-GB"/>
          </a:p>
        </p:txBody>
      </p:sp>
    </p:spTree>
    <p:extLst>
      <p:ext uri="{BB962C8B-B14F-4D97-AF65-F5344CB8AC3E}">
        <p14:creationId xmlns:p14="http://schemas.microsoft.com/office/powerpoint/2010/main" val="30300014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696F813-843C-45FE-A22C-877313AB917A}"/>
              </a:ext>
            </a:extLst>
          </p:cNvPr>
          <p:cNvSpPr>
            <a:spLocks noGrp="1"/>
          </p:cNvSpPr>
          <p:nvPr>
            <p:ph type="title"/>
          </p:nvPr>
        </p:nvSpPr>
        <p:spPr/>
        <p:txBody>
          <a:bodyPr/>
          <a:lstStyle/>
          <a:p>
            <a:r>
              <a:rPr lang="en-US" dirty="0"/>
              <a:t>Backup material</a:t>
            </a:r>
          </a:p>
        </p:txBody>
      </p:sp>
      <p:sp>
        <p:nvSpPr>
          <p:cNvPr id="4" name="Slide Number Placeholder 3">
            <a:extLst>
              <a:ext uri="{FF2B5EF4-FFF2-40B4-BE49-F238E27FC236}">
                <a16:creationId xmlns:a16="http://schemas.microsoft.com/office/drawing/2014/main" id="{FDC0CB6E-0936-4B6B-9B98-0845914459EA}"/>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Tree>
    <p:extLst>
      <p:ext uri="{BB962C8B-B14F-4D97-AF65-F5344CB8AC3E}">
        <p14:creationId xmlns:p14="http://schemas.microsoft.com/office/powerpoint/2010/main" val="23166210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Work organization</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457200" indent="-457200">
              <a:lnSpc>
                <a:spcPct val="70000"/>
              </a:lnSpc>
              <a:spcBef>
                <a:spcPts val="300"/>
              </a:spcBef>
              <a:spcAft>
                <a:spcPts val="600"/>
              </a:spcAft>
              <a:buFont typeface="Arial" panose="020B0604020202020204" pitchFamily="34" charset="0"/>
              <a:buChar char="•"/>
              <a:defRPr/>
            </a:pPr>
            <a:r>
              <a:rPr lang="en-US" sz="3200" dirty="0"/>
              <a:t>Issues Tracking document: </a:t>
            </a:r>
            <a:r>
              <a:rPr lang="en-US" sz="3200" b="0" dirty="0">
                <a:hlinkClick r:id="rId3"/>
              </a:rPr>
              <a:t>11-21/0332r30</a:t>
            </a:r>
            <a:r>
              <a:rPr lang="en-US" sz="3200" b="0" dirty="0"/>
              <a:t> </a:t>
            </a:r>
          </a:p>
          <a:p>
            <a:pPr marL="457200" indent="-457200">
              <a:lnSpc>
                <a:spcPct val="90000"/>
              </a:lnSpc>
              <a:spcBef>
                <a:spcPts val="300"/>
              </a:spcBef>
              <a:spcAft>
                <a:spcPts val="600"/>
              </a:spcAft>
              <a:buFont typeface="Arial" panose="020B0604020202020204" pitchFamily="34" charset="0"/>
              <a:buChar char="•"/>
              <a:defRPr/>
            </a:pPr>
            <a:r>
              <a:rPr lang="en-US" sz="2800" dirty="0"/>
              <a:t>Gather requirements </a:t>
            </a:r>
            <a:r>
              <a:rPr lang="en-US" sz="2800" b="0" dirty="0"/>
              <a:t>(start with RCM/ARC materials, add to it)</a:t>
            </a:r>
            <a:endParaRPr lang="en-US" sz="2800" dirty="0"/>
          </a:p>
          <a:p>
            <a:pPr marL="857250" lvl="1" indent="-457200">
              <a:lnSpc>
                <a:spcPct val="90000"/>
              </a:lnSpc>
              <a:spcBef>
                <a:spcPts val="300"/>
              </a:spcBef>
              <a:spcAft>
                <a:spcPts val="600"/>
              </a:spcAft>
              <a:buFont typeface="Arial" panose="020B0604020202020204" pitchFamily="34" charset="0"/>
              <a:buChar char="•"/>
              <a:defRPr/>
            </a:pPr>
            <a:r>
              <a:rPr lang="en-US" altLang="en-US" dirty="0"/>
              <a:t>“Real world” use case(s) for features/operations/services of 802.11 that are impacted by randomized and/or changing MAC addresses, to understand the impact and what/who is impacted</a:t>
            </a:r>
          </a:p>
          <a:p>
            <a:pPr marL="857250" lvl="1" indent="-457200">
              <a:lnSpc>
                <a:spcPct val="90000"/>
              </a:lnSpc>
              <a:spcBef>
                <a:spcPts val="300"/>
              </a:spcBef>
              <a:spcAft>
                <a:spcPts val="600"/>
              </a:spcAft>
              <a:buFont typeface="Arial" panose="020B0604020202020204" pitchFamily="34" charset="0"/>
              <a:buChar char="•"/>
              <a:defRPr/>
            </a:pPr>
            <a:r>
              <a:rPr lang="en-US" altLang="en-US" dirty="0"/>
              <a:t>Identify the specific features of 802.11 that are impacted</a:t>
            </a:r>
          </a:p>
          <a:p>
            <a:pPr marL="457200" indent="-457200">
              <a:lnSpc>
                <a:spcPct val="90000"/>
              </a:lnSpc>
              <a:spcBef>
                <a:spcPts val="300"/>
              </a:spcBef>
              <a:spcAft>
                <a:spcPts val="600"/>
              </a:spcAft>
              <a:buFont typeface="Arial" panose="020B0604020202020204" pitchFamily="34" charset="0"/>
              <a:buChar char="•"/>
              <a:defRPr/>
            </a:pPr>
            <a:r>
              <a:rPr lang="en-US" altLang="en-US" sz="2800" dirty="0"/>
              <a:t>Proposals for specification amendments to address/mitigate the impact</a:t>
            </a:r>
          </a:p>
          <a:p>
            <a:pPr marL="857250" lvl="1" indent="-457200">
              <a:lnSpc>
                <a:spcPct val="90000"/>
              </a:lnSpc>
              <a:spcBef>
                <a:spcPts val="300"/>
              </a:spcBef>
              <a:spcAft>
                <a:spcPts val="600"/>
              </a:spcAft>
              <a:buFont typeface="Arial" panose="020B0604020202020204" pitchFamily="34" charset="0"/>
              <a:buChar char="•"/>
              <a:defRPr/>
            </a:pPr>
            <a:r>
              <a:rPr lang="en-US" altLang="en-US" dirty="0"/>
              <a:t>High-level/general overview of a solution is helpful, to start</a:t>
            </a:r>
          </a:p>
          <a:p>
            <a:pPr marL="857250" lvl="1" indent="-457200">
              <a:lnSpc>
                <a:spcPct val="90000"/>
              </a:lnSpc>
              <a:spcBef>
                <a:spcPts val="300"/>
              </a:spcBef>
              <a:spcAft>
                <a:spcPts val="600"/>
              </a:spcAft>
              <a:buFont typeface="Arial" panose="020B0604020202020204" pitchFamily="34" charset="0"/>
              <a:buChar char="•"/>
              <a:defRPr/>
            </a:pPr>
            <a:r>
              <a:rPr lang="en-US" altLang="en-US" dirty="0"/>
              <a:t>Specific text proposals needed</a:t>
            </a:r>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29</a:t>
            </a:fld>
            <a:endParaRPr lang="en-GB"/>
          </a:p>
        </p:txBody>
      </p:sp>
    </p:spTree>
    <p:extLst>
      <p:ext uri="{BB962C8B-B14F-4D97-AF65-F5344CB8AC3E}">
        <p14:creationId xmlns:p14="http://schemas.microsoft.com/office/powerpoint/2010/main" val="21976507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a:xfrm>
            <a:off x="685800" y="1066800"/>
            <a:ext cx="10744200" cy="1470025"/>
          </a:xfrm>
        </p:spPr>
        <p:txBody>
          <a:bodyPr/>
          <a:lstStyle/>
          <a:p>
            <a:r>
              <a:rPr lang="en-US" altLang="en-US" dirty="0"/>
              <a:t>IEEE 802.11 TGbh  </a:t>
            </a:r>
            <a:br>
              <a:rPr lang="en-US" altLang="en-US" dirty="0"/>
            </a:br>
            <a:r>
              <a:rPr lang="en-US" dirty="0"/>
              <a:t>Randomized and Changing MAC Addresses (RCM)</a:t>
            </a:r>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a:xfrm>
            <a:off x="1828800" y="2819400"/>
            <a:ext cx="8534400" cy="1752600"/>
          </a:xfrm>
        </p:spPr>
        <p:txBody>
          <a:bodyPr/>
          <a:lstStyle/>
          <a:p>
            <a:r>
              <a:rPr lang="en-US" altLang="en-US" dirty="0"/>
              <a:t>Agenda</a:t>
            </a:r>
          </a:p>
          <a:p>
            <a:r>
              <a:rPr lang="en-US" altLang="en-US" dirty="0"/>
              <a:t>March 2022 Plenary Session</a:t>
            </a:r>
          </a:p>
          <a:p>
            <a:endParaRPr lang="en-US" altLang="en-US" dirty="0"/>
          </a:p>
          <a:p>
            <a:r>
              <a:rPr lang="en-US" altLang="en-US" dirty="0"/>
              <a:t>Chair: Mark Hamilton (Ruckus/CommScope)</a:t>
            </a:r>
          </a:p>
          <a:p>
            <a:r>
              <a:rPr lang="en-US" altLang="en-US" dirty="0"/>
              <a:t>Vice Chair: Peter Yee (NSA-CSD/AKAYLA)</a:t>
            </a:r>
          </a:p>
          <a:p>
            <a:r>
              <a:rPr lang="en-US" altLang="en-US" dirty="0"/>
              <a:t>Vice Chair: Stephen Orr (Cisco)</a:t>
            </a:r>
          </a:p>
          <a:p>
            <a:r>
              <a:rPr lang="en-US" altLang="en-US" dirty="0"/>
              <a:t>Secretary: Graham Smith (SR Technologies)</a:t>
            </a:r>
          </a:p>
          <a:p>
            <a:r>
              <a:rPr lang="en-US" altLang="en-US" dirty="0"/>
              <a:t>Editor: Carol Ansley (Cox)</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dirty="0"/>
              <a:t>Slide </a:t>
            </a:r>
            <a:fld id="{DE40C9FC-4879-4F20-9ECA-A574A90476B7}" type="slidenum">
              <a:rPr lang="en-GB" smtClean="0"/>
              <a:pPr/>
              <a:t>3</a:t>
            </a:fld>
            <a:endParaRPr lang="en-GB" dirty="0"/>
          </a:p>
        </p:txBody>
      </p:sp>
    </p:spTree>
    <p:extLst>
      <p:ext uri="{BB962C8B-B14F-4D97-AF65-F5344CB8AC3E}">
        <p14:creationId xmlns:p14="http://schemas.microsoft.com/office/powerpoint/2010/main" val="277846571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PAR Scope</a:t>
            </a:r>
            <a:br>
              <a:rPr lang="en-US" altLang="en-US" dirty="0"/>
            </a:br>
            <a:r>
              <a:rPr lang="en-US" altLang="en-US" b="0" dirty="0"/>
              <a:t>(emphasis added)</a:t>
            </a:r>
            <a:endParaRPr lang="en-GB" b="0" dirty="0"/>
          </a:p>
        </p:txBody>
      </p:sp>
      <p:sp>
        <p:nvSpPr>
          <p:cNvPr id="4098" name="Rectangle 2"/>
          <p:cNvSpPr>
            <a:spLocks noGrp="1" noChangeArrowheads="1"/>
          </p:cNvSpPr>
          <p:nvPr>
            <p:ph idx="1"/>
          </p:nvPr>
        </p:nvSpPr>
        <p:spPr>
          <a:xfrm>
            <a:off x="914401" y="1905000"/>
            <a:ext cx="10361084" cy="4113213"/>
          </a:xfrm>
          <a:ln/>
        </p:spPr>
        <p:txBody>
          <a:bodyPr/>
          <a:lstStyle/>
          <a:p>
            <a:r>
              <a:rPr lang="en-US" sz="2000" b="0" dirty="0"/>
              <a:t>This amendment specifies modifications to the medium access control (MAC) mechanisms to </a:t>
            </a:r>
            <a:r>
              <a:rPr lang="en-US" sz="2000" b="0" dirty="0">
                <a:highlight>
                  <a:srgbClr val="FFFF00"/>
                </a:highlight>
              </a:rPr>
              <a:t>preserve the existing services </a:t>
            </a:r>
            <a:r>
              <a:rPr lang="en-US" sz="2000" b="0" dirty="0"/>
              <a:t>that might otherwise be restricted in environments where STAs in an ESS use randomized or changing MAC addresses, </a:t>
            </a:r>
            <a:r>
              <a:rPr lang="en-US" sz="2000" b="0" dirty="0">
                <a:highlight>
                  <a:srgbClr val="FFFF00"/>
                </a:highlight>
              </a:rPr>
              <a:t>without affecting user privacy</a:t>
            </a:r>
            <a:r>
              <a:rPr lang="en-US" sz="2000" b="0" dirty="0"/>
              <a:t>. User privacy includes exposure of trackable information to third parties or exposure of an individual's presence or behavior.</a:t>
            </a:r>
          </a:p>
          <a:p>
            <a:r>
              <a:rPr lang="en-US" sz="2000" b="0" dirty="0"/>
              <a:t>This amendment introduces mechanisms to </a:t>
            </a:r>
            <a:r>
              <a:rPr lang="en-US" sz="2000" b="0" dirty="0">
                <a:highlight>
                  <a:srgbClr val="FFFF00"/>
                </a:highlight>
              </a:rPr>
              <a:t>enable session continuity </a:t>
            </a:r>
            <a:r>
              <a:rPr lang="en-US" sz="2000" b="0" dirty="0"/>
              <a:t>in the absence of unique MAC address-to-STA mapping. For STAs in an ESS that use randomized or changing MAC addresses, this amendment preserves the ability to provide </a:t>
            </a:r>
            <a:r>
              <a:rPr lang="en-US" sz="2000" b="0" dirty="0">
                <a:highlight>
                  <a:srgbClr val="FFFF00"/>
                </a:highlight>
              </a:rPr>
              <a:t>customer support</a:t>
            </a:r>
            <a:r>
              <a:rPr lang="en-US" sz="2000" b="0" dirty="0"/>
              <a:t>, </a:t>
            </a:r>
            <a:r>
              <a:rPr lang="en-US" sz="2000" b="0" dirty="0">
                <a:highlight>
                  <a:srgbClr val="FFFF00"/>
                </a:highlight>
              </a:rPr>
              <a:t>conduct network diagnostics and troubleshooting</a:t>
            </a:r>
            <a:r>
              <a:rPr lang="en-US" sz="2000" b="0" dirty="0"/>
              <a:t>, and </a:t>
            </a:r>
            <a:r>
              <a:rPr lang="en-US" sz="2000" b="0" dirty="0">
                <a:highlight>
                  <a:srgbClr val="FFFF00"/>
                </a:highlight>
              </a:rPr>
              <a:t>detect device arrival </a:t>
            </a:r>
            <a:r>
              <a:rPr lang="en-US" sz="2000" b="0" dirty="0"/>
              <a:t>in a trusted environment.</a:t>
            </a:r>
          </a:p>
          <a:p>
            <a:pPr>
              <a:spcBef>
                <a:spcPts val="0"/>
              </a:spcBef>
            </a:pPr>
            <a:r>
              <a:rPr lang="en-US" sz="2000" b="0" dirty="0"/>
              <a:t>There is a need to:</a:t>
            </a:r>
          </a:p>
          <a:p>
            <a:pPr>
              <a:spcBef>
                <a:spcPts val="0"/>
              </a:spcBef>
              <a:buFont typeface="Arial" panose="020B0604020202020204" pitchFamily="34" charset="0"/>
              <a:buChar char="•"/>
            </a:pPr>
            <a:r>
              <a:rPr lang="en-US" sz="2000" b="0" dirty="0"/>
              <a:t>Ensure that </a:t>
            </a:r>
            <a:r>
              <a:rPr lang="en-US" sz="2000" b="0" dirty="0">
                <a:highlight>
                  <a:srgbClr val="FFFF00"/>
                </a:highlight>
              </a:rPr>
              <a:t>IEEE Std 802.11 provisions </a:t>
            </a:r>
            <a:r>
              <a:rPr lang="en-US" sz="2000" b="0" dirty="0"/>
              <a:t>that refer to a STA MAC address </a:t>
            </a:r>
            <a:r>
              <a:rPr lang="en-US" sz="2000" b="0" dirty="0">
                <a:highlight>
                  <a:srgbClr val="FFFF00"/>
                </a:highlight>
              </a:rPr>
              <a:t>remain valid </a:t>
            </a:r>
            <a:r>
              <a:rPr lang="en-US" sz="2000" b="0" dirty="0"/>
              <a:t>when that MAC address is random or changes.</a:t>
            </a:r>
          </a:p>
          <a:p>
            <a:pPr>
              <a:spcBef>
                <a:spcPts val="0"/>
              </a:spcBef>
              <a:buFont typeface="Arial" panose="020B0604020202020204" pitchFamily="34" charset="0"/>
              <a:buChar char="•"/>
            </a:pPr>
            <a:r>
              <a:rPr lang="en-US" sz="2000" b="0" dirty="0"/>
              <a:t>Design mechanisms that </a:t>
            </a:r>
            <a:r>
              <a:rPr lang="en-US" sz="2000" b="0" dirty="0">
                <a:highlight>
                  <a:srgbClr val="FFFF00"/>
                </a:highlight>
              </a:rPr>
              <a:t>enable an optimal user experience </a:t>
            </a:r>
            <a:r>
              <a:rPr lang="en-US" sz="2000" b="0" dirty="0"/>
              <a:t>when the MAC address of a STA in an ESS is randomized or changes. These mechanisms </a:t>
            </a:r>
            <a:r>
              <a:rPr lang="en-US" sz="2000" b="0" dirty="0">
                <a:highlight>
                  <a:srgbClr val="FFFF00"/>
                </a:highlight>
              </a:rPr>
              <a:t>should not decrease user privacy</a:t>
            </a:r>
            <a:r>
              <a:rPr lang="en-US" sz="2000" b="0" dirty="0"/>
              <a:t>.</a:t>
            </a:r>
            <a:endParaRPr lang="en-US" altLang="en-US" sz="20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30</a:t>
            </a:fld>
            <a:endParaRPr lang="en-GB"/>
          </a:p>
        </p:txBody>
      </p:sp>
    </p:spTree>
    <p:extLst>
      <p:ext uri="{BB962C8B-B14F-4D97-AF65-F5344CB8AC3E}">
        <p14:creationId xmlns:p14="http://schemas.microsoft.com/office/powerpoint/2010/main" val="419034788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TGbh Background/input material</a:t>
            </a:r>
            <a:endParaRPr lang="en-GB" dirty="0"/>
          </a:p>
        </p:txBody>
      </p:sp>
      <p:sp>
        <p:nvSpPr>
          <p:cNvPr id="4098" name="Rectangle 2"/>
          <p:cNvSpPr>
            <a:spLocks noGrp="1" noChangeArrowheads="1"/>
          </p:cNvSpPr>
          <p:nvPr>
            <p:ph idx="1"/>
          </p:nvPr>
        </p:nvSpPr>
        <p:spPr>
          <a:xfrm>
            <a:off x="914401" y="1752600"/>
            <a:ext cx="10361084" cy="4113213"/>
          </a:xfrm>
          <a:ln/>
        </p:spPr>
        <p:txBody>
          <a:bodyPr/>
          <a:lstStyle/>
          <a:p>
            <a:pPr marL="0" indent="0">
              <a:lnSpc>
                <a:spcPct val="90000"/>
              </a:lnSpc>
              <a:spcBef>
                <a:spcPts val="300"/>
              </a:spcBef>
              <a:spcAft>
                <a:spcPts val="600"/>
              </a:spcAft>
              <a:defRPr/>
            </a:pPr>
            <a:r>
              <a:rPr lang="en-US" sz="3200" dirty="0"/>
              <a:t>The following may be of interest to TGbh activities, and/or provide input material to our Issues Tracking:</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https://mentor.ieee.org/802.11/dcn/18/11-18-1579-01-0000-2018-09-liaison-from-wba-re-mac-randomization-impacts.docx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https://mentor.ieee.org/802.11/dcn/18/11-18-1988-02-0arc-proposed-response-to-liaison-from-wba-on-mac-address-randomization-impcats.docx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https://mentor.ieee.org/802.11/dcn/19/11-19-1442-09-0rcm-rcm-tig-draft-report-outline.odt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 action="ppaction://noaction"/>
              </a:rPr>
              <a:t>https://mentor.ieee.org/802.11/dcn/21/11-21-0069-00-0rcm-privacy-for-password-identifiers.docx</a:t>
            </a:r>
            <a:r>
              <a:rPr lang="en-US" sz="2000" dirty="0"/>
              <a:t> </a:t>
            </a:r>
          </a:p>
          <a:p>
            <a:pPr marL="457200" indent="-457200">
              <a:lnSpc>
                <a:spcPct val="90000"/>
              </a:lnSpc>
              <a:spcBef>
                <a:spcPts val="300"/>
              </a:spcBef>
              <a:spcAft>
                <a:spcPts val="600"/>
              </a:spcAft>
              <a:buFont typeface="Arial" panose="020B0604020202020204" pitchFamily="34" charset="0"/>
              <a:buChar char="•"/>
              <a:defRPr/>
            </a:pPr>
            <a:r>
              <a:rPr lang="en-US" sz="2000" dirty="0">
                <a:hlinkClick r:id="rId3"/>
              </a:rPr>
              <a:t>https://mentor.ieee.org/802.11/dcn/20/11-20-1988-00-0rcm-client-id-query-concept.pptx</a:t>
            </a:r>
            <a:r>
              <a:rPr lang="en-US" sz="2000" dirty="0"/>
              <a:t>, </a:t>
            </a:r>
            <a:r>
              <a:rPr lang="en-US" sz="2000" dirty="0">
                <a:hlinkClick r:id="rId4"/>
              </a:rPr>
              <a:t>https://mentor.ieee.org/802.11/dcn/20/11-20-1989-00-0rcm-id-query-proposal.docx</a:t>
            </a:r>
            <a:endParaRPr lang="en-US" sz="2000" dirty="0"/>
          </a:p>
          <a:p>
            <a:pPr marL="457200" indent="-457200">
              <a:lnSpc>
                <a:spcPct val="90000"/>
              </a:lnSpc>
              <a:spcBef>
                <a:spcPts val="300"/>
              </a:spcBef>
              <a:spcAft>
                <a:spcPts val="600"/>
              </a:spcAft>
              <a:buFont typeface="Arial" panose="020B0604020202020204" pitchFamily="34" charset="0"/>
              <a:buChar char="•"/>
              <a:defRPr/>
            </a:pPr>
            <a:endParaRPr lang="en-US" sz="2800" dirty="0"/>
          </a:p>
          <a:p>
            <a:pPr marL="857250" lvl="1" indent="-457200">
              <a:lnSpc>
                <a:spcPct val="90000"/>
              </a:lnSpc>
              <a:spcBef>
                <a:spcPts val="300"/>
              </a:spcBef>
              <a:spcAft>
                <a:spcPts val="600"/>
              </a:spcAft>
              <a:buFont typeface="Arial" panose="020B0604020202020204" pitchFamily="34" charset="0"/>
              <a:buChar char="•"/>
              <a:defRPr/>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31</a:t>
            </a:fld>
            <a:endParaRPr lang="en-GB"/>
          </a:p>
        </p:txBody>
      </p:sp>
    </p:spTree>
    <p:extLst>
      <p:ext uri="{BB962C8B-B14F-4D97-AF65-F5344CB8AC3E}">
        <p14:creationId xmlns:p14="http://schemas.microsoft.com/office/powerpoint/2010/main" val="303589474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March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2744748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lvl="1"/>
            <a:r>
              <a:rPr lang="en-US" altLang="en-US" sz="2400" dirty="0"/>
              <a:t>Sign in for .11 attendance credit</a:t>
            </a:r>
          </a:p>
          <a:p>
            <a:pPr lvl="1"/>
            <a:r>
              <a:rPr lang="en-US" altLang="en-US" sz="2400" dirty="0"/>
              <a:t>Noises off</a:t>
            </a:r>
          </a:p>
          <a:p>
            <a:pPr lvl="1"/>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112892120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16741</TotalTime>
  <Words>3111</Words>
  <Application>Microsoft Office PowerPoint</Application>
  <PresentationFormat>Widescreen</PresentationFormat>
  <Paragraphs>359</Paragraphs>
  <Slides>31</Slides>
  <Notes>20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Helvetica</vt:lpstr>
      <vt:lpstr>Monotype Sorts</vt:lpstr>
      <vt:lpstr>Times New Roman</vt:lpstr>
      <vt:lpstr>Office Theme</vt:lpstr>
      <vt:lpstr>Document</vt:lpstr>
      <vt:lpstr>TGbh-agenda-2022-Mar-Plenary</vt:lpstr>
      <vt:lpstr>Abstract</vt:lpstr>
      <vt:lpstr>IEEE 802.11 TGbh   Randomized and Changing MAC Addresses (RCM)</vt:lpstr>
      <vt:lpstr>Registration for the March 802.11 plenary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TGbh Agenda – 8 March 2022, 13:30-15:30 ET</vt:lpstr>
      <vt:lpstr>Approve prior TGbh minutes</vt:lpstr>
      <vt:lpstr>Timeline</vt:lpstr>
      <vt:lpstr>TGbh Agenda – 9 March 2022, 19:00-21:00 ET</vt:lpstr>
      <vt:lpstr>TGbh Agenda – 10 March 2022, 13:30-15:30 ET</vt:lpstr>
      <vt:lpstr>TGbh Agenda – 11 March 2022, 09:00-11:00 ET</vt:lpstr>
      <vt:lpstr>Contributions</vt:lpstr>
      <vt:lpstr>Solution Proposal Contributions</vt:lpstr>
      <vt:lpstr>Motion X – Create D1.0</vt:lpstr>
      <vt:lpstr>Motion X – Dx.x update</vt:lpstr>
      <vt:lpstr>May interim session plan</vt:lpstr>
      <vt:lpstr>TGbh Teleconferences</vt:lpstr>
      <vt:lpstr>Backup material</vt:lpstr>
      <vt:lpstr>TGbh Work organization</vt:lpstr>
      <vt:lpstr>TGbh PAR Scope (emphasis added)</vt:lpstr>
      <vt:lpstr>TGbh Background/input material</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182</cp:revision>
  <cp:lastPrinted>1601-01-01T00:00:00Z</cp:lastPrinted>
  <dcterms:created xsi:type="dcterms:W3CDTF">2021-01-26T19:12:38Z</dcterms:created>
  <dcterms:modified xsi:type="dcterms:W3CDTF">2022-03-04T18:47:08Z</dcterms:modified>
</cp:coreProperties>
</file>