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57" r:id="rId3"/>
    <p:sldId id="270" r:id="rId4"/>
    <p:sldId id="272" r:id="rId5"/>
    <p:sldId id="271" r:id="rId6"/>
    <p:sldId id="276" r:id="rId7"/>
    <p:sldId id="273" r:id="rId8"/>
    <p:sldId id="274" r:id="rId9"/>
    <p:sldId id="280" r:id="rId10"/>
    <p:sldId id="283" r:id="rId11"/>
    <p:sldId id="281" r:id="rId12"/>
    <p:sldId id="284" r:id="rId13"/>
    <p:sldId id="279" r:id="rId14"/>
    <p:sldId id="26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96AD5AE-540F-81F8-0CF5-DBD2ACBDAAC2}" name="John Cooper" initials="JC" userId="S::jcooper@qipworks.com::c6216b84-9c14-4d8c-b3ee-c6ee19a919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751D"/>
    <a:srgbClr val="B5600B"/>
    <a:srgbClr val="F18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4660"/>
  </p:normalViewPr>
  <p:slideViewPr>
    <p:cSldViewPr>
      <p:cViewPr varScale="1">
        <p:scale>
          <a:sx n="114" d="100"/>
          <a:sy n="114" d="100"/>
        </p:scale>
        <p:origin x="148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9196D716-3DC0-4AEE-A8A9-155C846912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presentation is making the assumption that a sensing measurement timestamp is necessary. Contribution 3 of the memo was the “Should vs Shall” discussion. If you believe that it will take several slides to illustrate what is lost by not having a timestamp at all, or by the timestamp being optional, then it would be better to have a second contribution about the “what if we didn’t have any timestamp”.</a:t>
            </a:r>
          </a:p>
          <a:p>
            <a:r>
              <a:rPr lang="en-US"/>
              <a:t> </a:t>
            </a:r>
          </a:p>
          <a:p>
            <a:r>
              <a:rPr lang="en-US"/>
              <a:t>This contribution combines the TX discussion with the RX discussion, which was contributions 1 and 2 from the memo. https://qipworks.box.com/s/ccsiiwcbcl413byixdyd06emmr0e0963 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4441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802.11-22/0256r0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03225" y="685800"/>
            <a:ext cx="8424863" cy="1066800"/>
          </a:xfrm>
        </p:spPr>
        <p:txBody>
          <a:bodyPr/>
          <a:lstStyle/>
          <a:p>
            <a:r>
              <a:rPr lang="en-US" altLang="en-US" dirty="0"/>
              <a:t>TX and RX Timestamping Implementations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March 4, 2022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B1F1DA77-CFCE-4DC0-B4B1-291C6A6AE146}" type="slidenum">
              <a:rPr lang="en-US" altLang="en-US" smtClean="0"/>
              <a:pPr>
                <a:defRPr/>
              </a:pPr>
              <a:t>1</a:t>
            </a:fld>
            <a:endParaRPr lang="en-US" altLang="en-US" sz="1200" b="0"/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84FC8950-2F78-47D2-ABB9-7C32A4F544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9413150"/>
              </p:ext>
            </p:extLst>
          </p:nvPr>
        </p:nvGraphicFramePr>
        <p:xfrm>
          <a:off x="403225" y="3735897"/>
          <a:ext cx="8564438" cy="207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7" name="Document" r:id="rId4" imgW="10491798" imgH="2537736" progId="Word.Document.8">
                  <p:embed/>
                </p:oleObj>
              </mc:Choice>
              <mc:Fallback>
                <p:oleObj name="Document" r:id="rId4" imgW="10491798" imgH="253773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84FC8950-2F78-47D2-ABB9-7C32A4F544A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225" y="3735897"/>
                        <a:ext cx="8564438" cy="20741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D7823B-8B41-4AED-8F38-8046A3EF31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 2022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2CD0BE-255F-4509-862B-C6344E066F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266D7-A272-4672-944B-2E3988930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US" dirty="0"/>
              <a:t>Option 1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07780-E016-457F-92B9-4E8E6CB5F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453762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Timestamp always added by sensing receiver, and always present in measurement report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Timestamp will be present in all over-the-air reports, SBP reports, and MLME reports</a:t>
            </a:r>
            <a:endParaRPr lang="en-CA" dirty="0"/>
          </a:p>
          <a:p>
            <a:endParaRPr lang="en-CA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8FC731-1F67-46F5-8F07-5652CAC3B0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36BCC-0125-4F66-A9B0-D229781407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58EF99-EAC1-4B45-B9D8-9FA0326C0A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 2022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52DB9A7-8A30-4CD2-9168-C0D2FC0F65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481" y="2636912"/>
            <a:ext cx="702945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462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266D7-A272-4672-944B-2E3988930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US" dirty="0"/>
              <a:t>Option 2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07780-E016-457F-92B9-4E8E6CB5F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08" y="1340769"/>
            <a:ext cx="8856984" cy="496783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Timestamp added by device producing MLME output, or Sensing-By-Proxy AP, and optionally present in measurement report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Timestamp Present indication in Report Control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E.g., 1-bit indicating if timestamp is present or not in Measurement Report Element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CA" dirty="0"/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Timestamp may not be present in over-the-air reports.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Timestamp will be present in SBP reports and MLME reports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8FC731-1F67-46F5-8F07-5652CAC3B0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36BCC-0125-4F66-A9B0-D229781407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58EF99-EAC1-4B45-B9D8-9FA0326C0A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 2022</a:t>
            </a:r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F52F176-F27B-434D-BCCA-2317EDD84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914" y="2628715"/>
            <a:ext cx="6886575" cy="9525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2D08914-19E3-4B86-916D-5B77195177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0428" y="4764664"/>
            <a:ext cx="481965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907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80CE4-6B5C-4BBE-86CB-43E80179C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32223"/>
            <a:ext cx="7770813" cy="438944"/>
          </a:xfrm>
        </p:spPr>
        <p:txBody>
          <a:bodyPr/>
          <a:lstStyle/>
          <a:p>
            <a:r>
              <a:rPr lang="en-US" dirty="0"/>
              <a:t>Option Tradeoffs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3A4A8D-22F3-4C16-B904-E602632E76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47512-FFF1-41FD-8189-3A8A80C77B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5F377A-8D3B-4111-BF42-394CA44309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 2022</a:t>
            </a:r>
            <a:endParaRPr lang="en-GB" dirty="0"/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74958D66-752F-4ECA-8117-2DAAA5D676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9126525"/>
              </p:ext>
            </p:extLst>
          </p:nvPr>
        </p:nvGraphicFramePr>
        <p:xfrm>
          <a:off x="676761" y="1772816"/>
          <a:ext cx="7772398" cy="3733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03448">
                  <a:extLst>
                    <a:ext uri="{9D8B030D-6E8A-4147-A177-3AD203B41FA5}">
                      <a16:colId xmlns:a16="http://schemas.microsoft.com/office/drawing/2014/main" val="3659622260"/>
                    </a:ext>
                  </a:extLst>
                </a:gridCol>
                <a:gridCol w="2781300">
                  <a:extLst>
                    <a:ext uri="{9D8B030D-6E8A-4147-A177-3AD203B41FA5}">
                      <a16:colId xmlns:a16="http://schemas.microsoft.com/office/drawing/2014/main" val="2107919360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1143889882"/>
                    </a:ext>
                  </a:extLst>
                </a:gridCol>
              </a:tblGrid>
              <a:tr h="205740">
                <a:tc>
                  <a:txBody>
                    <a:bodyPr/>
                    <a:lstStyle/>
                    <a:p>
                      <a:r>
                        <a:rPr lang="en-US" sz="1100" dirty="0"/>
                        <a:t>Evaluation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Option 1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Option 2</a:t>
                      </a:r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84509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en-US" sz="1100" dirty="0"/>
                        <a:t>Report Overhead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C00000"/>
                          </a:solidFill>
                        </a:rPr>
                        <a:t>Non-SBP cases require </a:t>
                      </a:r>
                      <a:r>
                        <a:rPr lang="en-US" sz="1100" b="1" dirty="0">
                          <a:solidFill>
                            <a:srgbClr val="C00000"/>
                          </a:solidFill>
                        </a:rPr>
                        <a:t>TBD</a:t>
                      </a:r>
                      <a:r>
                        <a:rPr lang="en-US" sz="1100" dirty="0">
                          <a:solidFill>
                            <a:srgbClr val="C00000"/>
                          </a:solidFill>
                        </a:rPr>
                        <a:t> extra bits in measurement report</a:t>
                      </a:r>
                      <a:r>
                        <a:rPr lang="en-US" sz="1100" dirty="0">
                          <a:solidFill>
                            <a:srgbClr val="B5600B"/>
                          </a:solidFill>
                        </a:rPr>
                        <a:t>.  </a:t>
                      </a:r>
                    </a:p>
                    <a:p>
                      <a:endParaRPr lang="en-US" sz="1100" b="1" dirty="0">
                        <a:solidFill>
                          <a:srgbClr val="B5600B"/>
                        </a:solidFill>
                      </a:endParaRPr>
                    </a:p>
                    <a:p>
                      <a:r>
                        <a:rPr lang="en-US" sz="1100" b="1" dirty="0">
                          <a:solidFill>
                            <a:srgbClr val="B5600B"/>
                          </a:solidFill>
                        </a:rPr>
                        <a:t>No extra overhead for SBP cases.</a:t>
                      </a:r>
                      <a:endParaRPr lang="en-CA" sz="1100" b="1" dirty="0">
                        <a:solidFill>
                          <a:srgbClr val="B5600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1B751D"/>
                          </a:solidFill>
                        </a:rPr>
                        <a:t>Non-SBP cases saves transmitting timestamp in over-the-air measurement report.  </a:t>
                      </a:r>
                    </a:p>
                    <a:p>
                      <a:endParaRPr lang="en-US" sz="1100" b="1" dirty="0">
                        <a:solidFill>
                          <a:srgbClr val="1B751D"/>
                        </a:solidFill>
                      </a:endParaRPr>
                    </a:p>
                    <a:p>
                      <a:r>
                        <a:rPr lang="en-US" sz="1100" b="1" dirty="0">
                          <a:solidFill>
                            <a:srgbClr val="B5600B"/>
                          </a:solidFill>
                        </a:rPr>
                        <a:t>No savings for SBP cases.</a:t>
                      </a:r>
                      <a:endParaRPr lang="en-CA" sz="1100" b="1" dirty="0">
                        <a:solidFill>
                          <a:srgbClr val="B5600B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56778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en-US" sz="1100" dirty="0"/>
                        <a:t>Handling delayed reports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6600"/>
                          </a:solidFill>
                        </a:rPr>
                        <a:t>Nothing required to manage delayed reports.</a:t>
                      </a:r>
                      <a:endParaRPr lang="en-CA" sz="1100" dirty="0">
                        <a:solidFill>
                          <a:srgbClr val="00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C00000"/>
                          </a:solidFill>
                        </a:rPr>
                        <a:t>Transmitter must manage storage and lookup of transmit times (matched to IDs).</a:t>
                      </a:r>
                      <a:endParaRPr lang="en-CA" sz="11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065319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en-US" sz="1100" dirty="0"/>
                        <a:t>Dealing with NDP not received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6600"/>
                          </a:solidFill>
                        </a:rPr>
                        <a:t>Nothing required to manage missing NDP.</a:t>
                      </a:r>
                      <a:endParaRPr lang="en-CA" sz="1100" dirty="0">
                        <a:solidFill>
                          <a:srgbClr val="00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C00000"/>
                          </a:solidFill>
                        </a:rPr>
                        <a:t>Logic required on Transmitter to identify missing reports and remove stale entries from transmit time lookup table.</a:t>
                      </a:r>
                      <a:endParaRPr lang="en-CA" sz="11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97131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en-US" sz="1100" dirty="0"/>
                        <a:t>STA time synchronization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C00000"/>
                          </a:solidFill>
                        </a:rPr>
                        <a:t>Clock synchronization mechanism required for over-the-air reporting cases.</a:t>
                      </a:r>
                    </a:p>
                    <a:p>
                      <a:endParaRPr lang="en-US" sz="1100" dirty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en-CA" sz="1100" dirty="0">
                          <a:solidFill>
                            <a:srgbClr val="C00000"/>
                          </a:solidFill>
                        </a:rPr>
                        <a:t>Multiple sensing receiver STAs add their timestamp into the report, which require synchronization.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1B751D"/>
                          </a:solidFill>
                        </a:rPr>
                        <a:t>Simplified Synchronization.  </a:t>
                      </a:r>
                    </a:p>
                    <a:p>
                      <a:endParaRPr lang="en-US" sz="1100" dirty="0">
                        <a:solidFill>
                          <a:srgbClr val="1B751D"/>
                        </a:solidFill>
                      </a:endParaRPr>
                    </a:p>
                    <a:p>
                      <a:r>
                        <a:rPr lang="en-US" sz="1100" dirty="0">
                          <a:solidFill>
                            <a:srgbClr val="1B751D"/>
                          </a:solidFill>
                        </a:rPr>
                        <a:t>STA consuming measurements via MLME (or sending to SBP Requestor) adds timestamp, and hence a single clock used for all timestamping.</a:t>
                      </a:r>
                      <a:endParaRPr lang="en-CA" sz="1100" dirty="0">
                        <a:solidFill>
                          <a:srgbClr val="1B751D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3528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en-US" sz="1100" dirty="0"/>
                        <a:t>SBP Handling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6600"/>
                          </a:solidFill>
                        </a:rPr>
                        <a:t>No extra processing of Sensing Measurement Report elements to add timestamp.</a:t>
                      </a:r>
                      <a:endParaRPr lang="en-CA" sz="1100" dirty="0">
                        <a:solidFill>
                          <a:srgbClr val="00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C00000"/>
                          </a:solidFill>
                        </a:rPr>
                        <a:t>SBP AP will need to manipulate Sensing Measurement Report elements to add timestamp before sending to SBP Requester.</a:t>
                      </a:r>
                      <a:endParaRPr lang="en-CA" sz="11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7015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9135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A2587-C1FE-4504-83A5-AD6E50C8E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B17D0-FD70-4568-AD23-2F474B773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6" y="1738377"/>
            <a:ext cx="8280920" cy="4113213"/>
          </a:xfrm>
        </p:spPr>
        <p:txBody>
          <a:bodyPr/>
          <a:lstStyle/>
          <a:p>
            <a:r>
              <a:rPr lang="en-US" dirty="0"/>
              <a:t>Which of the following options do you prefer:</a:t>
            </a:r>
          </a:p>
          <a:p>
            <a:pPr marL="914400" lvl="1" indent="-457200">
              <a:buAutoNum type="alphaLcParenR"/>
            </a:pPr>
            <a:r>
              <a:rPr lang="en-US" dirty="0"/>
              <a:t>In the Sensing Measurement Report Frame PDT (11-22-0235):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A fixed length Timestamp field is to be added into the </a:t>
            </a:r>
            <a:r>
              <a:rPr lang="en-US" b="1" i="1" dirty="0"/>
              <a:t>Measurement Report Element</a:t>
            </a:r>
            <a:r>
              <a:rPr lang="en-US" dirty="0"/>
              <a:t>.</a:t>
            </a:r>
          </a:p>
          <a:p>
            <a:pPr marL="914400" lvl="1" indent="-457200">
              <a:buAutoNum type="alphaLcParenR"/>
            </a:pPr>
            <a:r>
              <a:rPr lang="en-US" dirty="0"/>
              <a:t>In the Sensing Measurement Report Frame PDT (11-22-0235):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An optional Timestamp field is to be added into the </a:t>
            </a:r>
            <a:r>
              <a:rPr lang="en-US" b="1" i="1" dirty="0"/>
              <a:t>Measurement Report Element.  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A Timestamp Present subfield is to be added into the </a:t>
            </a:r>
            <a:r>
              <a:rPr lang="en-US" b="1" i="1" dirty="0"/>
              <a:t>Report Control Field </a:t>
            </a:r>
            <a:r>
              <a:rPr lang="en-US" dirty="0"/>
              <a:t>of the Measurement Report Element to indicate the Timestamp presence.</a:t>
            </a:r>
          </a:p>
          <a:p>
            <a:pPr marL="914400" lvl="1" indent="-457200">
              <a:buAutoNum type="alphaLcParenR"/>
            </a:pPr>
            <a:r>
              <a:rPr lang="en-US" dirty="0"/>
              <a:t>Further Discussion on signaling of Timestamp.</a:t>
            </a:r>
          </a:p>
          <a:p>
            <a:pPr marL="914400" lvl="1" indent="-457200">
              <a:buAutoNum type="alphaLcParenR"/>
            </a:pPr>
            <a:r>
              <a:rPr lang="en-US" dirty="0"/>
              <a:t>Abstain</a:t>
            </a:r>
          </a:p>
          <a:p>
            <a:pPr marL="0" indent="0"/>
            <a:r>
              <a:rPr lang="en-US" dirty="0"/>
              <a:t>a/b/c/d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82199-437E-4903-B4F8-6517C06DC7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49F5E-E9C5-44DB-A699-66F72B597DF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F60841-ADFB-4504-85B5-42474899CFB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8226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Feb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7504" y="1981200"/>
            <a:ext cx="8856984" cy="4208463"/>
          </a:xfrm>
          <a:ln/>
        </p:spPr>
        <p:txBody>
          <a:bodyPr/>
          <a:lstStyle/>
          <a:p>
            <a:r>
              <a:rPr lang="en-US" dirty="0"/>
              <a:t>[1] 21/11-21-0504-07-00bf-specification-framework-for-tgbf</a:t>
            </a:r>
          </a:p>
          <a:p>
            <a:r>
              <a:rPr lang="en-US" dirty="0"/>
              <a:t>[2] 11-21-1924-01-00bf-timestamping-a-measurement-report.pptx</a:t>
            </a:r>
          </a:p>
          <a:p>
            <a:r>
              <a:rPr lang="en-US" dirty="0"/>
              <a:t>[3] 11-22-0235-04-00bf-proposed-draft-text-for-sensing-measurement-report-frame-excl-format.docx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Feb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To discuss the implementation </a:t>
            </a:r>
            <a:r>
              <a:rPr lang="en-GB" dirty="0" err="1"/>
              <a:t>tradeoffs</a:t>
            </a:r>
            <a:r>
              <a:rPr lang="en-GB" dirty="0"/>
              <a:t> of performing timestamping at the TX vs RX side.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Provide proposals for including a timestamp in the measurement report frame.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89001-DB34-4E6C-A24C-C53FE123A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SFD Recap [1]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D8D51-1BB4-44BB-B1E3-1D865C033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the case when the sensing initiator is the sensing transmitter, the sensing initiator may optionally request the sensing responder to report sensing measurement results </a:t>
            </a:r>
            <a:r>
              <a:rPr lang="en-GB" sz="16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(Motion 60, 22/0038r2)</a:t>
            </a: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CA" sz="1600" dirty="0"/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4472C4"/>
              </a:solidFill>
              <a:latin typeface="Times New Roman" panose="02020603050405020304" pitchFamily="18" charset="0"/>
            </a:endParaRP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4472C4"/>
                </a:solidFill>
                <a:latin typeface="Times New Roman" panose="02020603050405020304" pitchFamily="18" charset="0"/>
              </a:rPr>
              <a:t>(Motion 21, 21/0908r2)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Sensing Measurement Report frame, which allows a sensing receiver to report sensing measurements, is defined. This frame contains at least the following two fields: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Measurement report control field: </a:t>
            </a:r>
            <a:r>
              <a:rPr lang="en-US" sz="16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Contains information necessary to interpret the measurement report field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CA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Measurement report field: Carries CSI measurements obtained by a sensing receiver.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WLAN sensing procedure may be comprised of multiple sensing measurement instances </a:t>
            </a:r>
            <a:r>
              <a:rPr lang="en-GB" sz="16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(Motion 14, 21/0145r4; Motion 29, 21/1543r1)</a:t>
            </a: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C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94F6D5-FB33-458E-A8D5-C1C680FFB6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DB915-520A-4599-A146-6E0E245019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F92FBF-3B56-4132-A8CA-F4DDFB8E6B1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1994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39223-A863-4531-A0E0-EC1339E26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SFD Recap Cont’d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30CE5-11FE-42AE-92B3-515344243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341812"/>
          </a:xfrm>
        </p:spPr>
        <p:txBody>
          <a:bodyPr/>
          <a:lstStyle/>
          <a:p>
            <a:pPr marL="0" indent="0">
              <a:buNone/>
            </a:pPr>
            <a:r>
              <a:rPr lang="en-GB" sz="14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7.1.4.2.4 Reporting phase</a:t>
            </a:r>
            <a:endParaRPr lang="en-C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the </a:t>
            </a:r>
            <a:r>
              <a:rPr lang="en-GB" sz="1400" dirty="0">
                <a:latin typeface="Times New Roman" panose="02020603050405020304" pitchFamily="18" charset="0"/>
              </a:rPr>
              <a:t>reporting phase of a sensing measurement instance, sensing measurement results are </a:t>
            </a: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reported </a:t>
            </a:r>
            <a:r>
              <a:rPr lang="en-GB" sz="14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(Motion 15, 20/1851r4; Motion 29, 21/1543r1)</a:t>
            </a: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C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Results of measurements performed in a WLAN sensing procedure should be obtained by or reported to its initiator </a:t>
            </a:r>
            <a:r>
              <a:rPr lang="en-GB" sz="14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(Motion 11, 21/0147r3; Motion 29, 21/1543r1)</a:t>
            </a: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C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Transmission of the Sensing Measurement Report frame is initiated by an MLME primitive.  </a:t>
            </a:r>
            <a:r>
              <a:rPr lang="en-US" sz="14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Both immediate and delayed reporting are acceptable </a:t>
            </a:r>
            <a:r>
              <a:rPr lang="en-GB" sz="14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(Motion 21, 21/0908r2)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C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  <a:buClr>
                <a:schemeClr val="tx1"/>
              </a:buClr>
            </a:pPr>
            <a:r>
              <a:rPr lang="en-GB" sz="14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(Motion 34, 21/1438r1) 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the reporting phase, </a:t>
            </a:r>
            <a:r>
              <a:rPr lang="en-US" sz="14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sensing measurement results of multiple sensing measurement setups of a sensing responder may be included in a single Sensing Measurement Report frame for delayed reporting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C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400" b="1" dirty="0">
                <a:latin typeface="Times New Roman" panose="02020603050405020304" pitchFamily="18" charset="0"/>
              </a:rPr>
              <a:t>Support for obtaining more than one sensing measurement result in a single Sensing Measurement Report frame sent by the sensing responder is optional for the sensing initiator.</a:t>
            </a:r>
            <a:endParaRPr lang="en-CA" sz="1400" b="1" dirty="0">
              <a:latin typeface="Times New Roman" panose="02020603050405020304" pitchFamily="18" charset="0"/>
            </a:endParaRPr>
          </a:p>
          <a:p>
            <a:pPr lvl="1"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400" b="1" dirty="0">
                <a:latin typeface="Times New Roman" panose="02020603050405020304" pitchFamily="18" charset="0"/>
              </a:rPr>
              <a:t>Support for buffering more than one sensing measurement result and sending it in a single Sensing Measurement Report frame to the sensing initiator is optional for the sensing responder.</a:t>
            </a:r>
            <a:endParaRPr lang="en-CA" sz="1400" b="1" dirty="0">
              <a:latin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CA3A8D-7BFA-408B-B2A2-0DCED818E0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6E543-AE7E-4F6A-A7B0-FDD269AA49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9C32C9-8286-40C1-8219-CDD8968065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207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80CE4-6B5C-4BBE-86CB-43E80179C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32223"/>
            <a:ext cx="7770813" cy="438944"/>
          </a:xfrm>
        </p:spPr>
        <p:txBody>
          <a:bodyPr/>
          <a:lstStyle/>
          <a:p>
            <a:r>
              <a:rPr lang="en-US" dirty="0"/>
              <a:t>Non-SBP Cases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3A4A8D-22F3-4C16-B904-E602632E76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47512-FFF1-41FD-8189-3A8A80C77B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5F377A-8D3B-4111-BF42-394CA44309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 2022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0D4D5E8-C62E-4432-9E2C-F321A3000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279187"/>
            <a:ext cx="8868583" cy="1963228"/>
          </a:xfrm>
        </p:spPr>
        <p:txBody>
          <a:bodyPr/>
          <a:lstStyle/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Due to scheduling, spectrum availability, </a:t>
            </a:r>
            <a:r>
              <a:rPr lang="en-US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etc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all sensing measurements subject to timing jitter.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 need to add a measurement timestamp to the MLME output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reported 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(algorithm input).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C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Case (a) “</a:t>
            </a:r>
            <a:r>
              <a:rPr lang="en-US" sz="1400" b="1" dirty="0">
                <a:solidFill>
                  <a:schemeClr val="tx1"/>
                </a:solidFill>
              </a:rPr>
              <a:t>Sensing Receiver produces MLME Output</a:t>
            </a:r>
            <a:r>
              <a:rPr lang="en-C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- report for MLME output contains timestamp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C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Case (b) “</a:t>
            </a:r>
            <a:r>
              <a:rPr lang="en-US" sz="1400" b="1" dirty="0">
                <a:solidFill>
                  <a:schemeClr val="tx1"/>
                </a:solidFill>
              </a:rPr>
              <a:t>Sensing Transmitter produces MLME Output</a:t>
            </a:r>
            <a:r>
              <a:rPr lang="en-C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- two possible options: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tx1"/>
                </a:solidFill>
              </a:rPr>
              <a:t>Option1: Sensing receiver timestamp included it in over-air-report (which then is passed to MLME output)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tx1"/>
                </a:solidFill>
              </a:rPr>
              <a:t>Option2: Sensing Transmitter generates timestamp, and adds into MLME output report</a:t>
            </a:r>
            <a:endParaRPr lang="en-CA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CA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F3562B09-C14C-42F1-A0B4-8465C5E0A641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43975" y="5266917"/>
            <a:ext cx="646261" cy="646261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E3BFE37-B756-47BB-B7C2-99E33CD275F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209911" y="4737306"/>
            <a:ext cx="648295" cy="8070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550A564-1923-4F45-A7DC-1EB32180CB17}"/>
              </a:ext>
            </a:extLst>
          </p:cNvPr>
          <p:cNvSpPr txBox="1"/>
          <p:nvPr/>
        </p:nvSpPr>
        <p:spPr>
          <a:xfrm>
            <a:off x="363327" y="4219233"/>
            <a:ext cx="14721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(2) MLME Output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00E93C-4956-4BBB-AA62-65B31B351638}"/>
              </a:ext>
            </a:extLst>
          </p:cNvPr>
          <p:cNvSpPr txBox="1"/>
          <p:nvPr/>
        </p:nvSpPr>
        <p:spPr>
          <a:xfrm>
            <a:off x="2432794" y="4884901"/>
            <a:ext cx="177568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(1) NDP</a:t>
            </a:r>
            <a:endParaRPr lang="en-CA" dirty="0">
              <a:solidFill>
                <a:schemeClr val="tx1"/>
              </a:solidFill>
            </a:endParaRP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0E8739FC-721A-4E46-A41E-1745693674F9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75492" y="3947603"/>
            <a:ext cx="807781" cy="82026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A0F8AF6-D5BD-4B07-9AB9-5B58FEBCA940}"/>
              </a:ext>
            </a:extLst>
          </p:cNvPr>
          <p:cNvSpPr txBox="1"/>
          <p:nvPr/>
        </p:nvSpPr>
        <p:spPr>
          <a:xfrm>
            <a:off x="2242830" y="5914405"/>
            <a:ext cx="20485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STA2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ea typeface="Times New Roman" panose="02020603050405020304" pitchFamily="18" charset="0"/>
              </a:rPr>
              <a:t>Sensing Transmitter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30543FD-1FAF-4D3B-961E-C8D57369ABED}"/>
              </a:ext>
            </a:extLst>
          </p:cNvPr>
          <p:cNvSpPr txBox="1"/>
          <p:nvPr/>
        </p:nvSpPr>
        <p:spPr>
          <a:xfrm>
            <a:off x="252305" y="3219061"/>
            <a:ext cx="3796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(a) Sensing Receiver produces MLME output</a:t>
            </a:r>
            <a:endParaRPr lang="en-CA" sz="1400" b="1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E7CB202-20C1-46D2-BC0B-04F224BC0FF6}"/>
              </a:ext>
            </a:extLst>
          </p:cNvPr>
          <p:cNvSpPr txBox="1"/>
          <p:nvPr/>
        </p:nvSpPr>
        <p:spPr>
          <a:xfrm>
            <a:off x="4688030" y="3221418"/>
            <a:ext cx="413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(b) Sensing Transmitter produces MLME output</a:t>
            </a:r>
            <a:endParaRPr lang="en-CA" sz="1400" b="1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C81447B-F2BA-41C6-B63C-943471A0C19C}"/>
              </a:ext>
            </a:extLst>
          </p:cNvPr>
          <p:cNvCxnSpPr>
            <a:cxnSpLocks/>
          </p:cNvCxnSpPr>
          <p:nvPr/>
        </p:nvCxnSpPr>
        <p:spPr bwMode="auto">
          <a:xfrm flipH="1">
            <a:off x="755717" y="4548225"/>
            <a:ext cx="94381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20" name="Graphic 19">
            <a:extLst>
              <a:ext uri="{FF2B5EF4-FFF2-40B4-BE49-F238E27FC236}">
                <a16:creationId xmlns:a16="http://schemas.microsoft.com/office/drawing/2014/main" id="{2BB0D88A-DE24-4B46-91F7-F40ADD8B42C2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24260" y="5335675"/>
            <a:ext cx="646261" cy="646261"/>
          </a:xfrm>
          <a:prstGeom prst="rect">
            <a:avLst/>
          </a:prstGeom>
        </p:spPr>
      </p:pic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16065BF-1E88-409F-B5E4-3CCBE28A964D}"/>
              </a:ext>
            </a:extLst>
          </p:cNvPr>
          <p:cNvCxnSpPr>
            <a:cxnSpLocks/>
          </p:cNvCxnSpPr>
          <p:nvPr/>
        </p:nvCxnSpPr>
        <p:spPr bwMode="auto">
          <a:xfrm>
            <a:off x="6998296" y="4760741"/>
            <a:ext cx="670624" cy="8152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3F2E42C-6C3D-4183-A2C4-6AD5EF8FBF2C}"/>
              </a:ext>
            </a:extLst>
          </p:cNvPr>
          <p:cNvSpPr txBox="1"/>
          <p:nvPr/>
        </p:nvSpPr>
        <p:spPr>
          <a:xfrm>
            <a:off x="5043612" y="4287991"/>
            <a:ext cx="14721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(3) MLME Output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D62838F-76A0-495C-9462-448E6E22E707}"/>
              </a:ext>
            </a:extLst>
          </p:cNvPr>
          <p:cNvSpPr txBox="1"/>
          <p:nvPr/>
        </p:nvSpPr>
        <p:spPr>
          <a:xfrm>
            <a:off x="7226843" y="4877865"/>
            <a:ext cx="18212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(1) NDP</a:t>
            </a:r>
            <a:endParaRPr lang="en-CA" dirty="0">
              <a:solidFill>
                <a:schemeClr val="tx1"/>
              </a:solidFill>
            </a:endParaRPr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6F2A9B70-CC7F-4DD0-BA11-075B3F32F4C9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55777" y="4016361"/>
            <a:ext cx="807781" cy="820261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01D3334D-9619-4160-A09F-854B9EA4E401}"/>
              </a:ext>
            </a:extLst>
          </p:cNvPr>
          <p:cNvSpPr txBox="1"/>
          <p:nvPr/>
        </p:nvSpPr>
        <p:spPr>
          <a:xfrm>
            <a:off x="5735392" y="3575266"/>
            <a:ext cx="20485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STA1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ea typeface="Times New Roman" panose="02020603050405020304" pitchFamily="18" charset="0"/>
              </a:rPr>
              <a:t>Sensing Transmitter</a:t>
            </a:r>
            <a:endParaRPr lang="en-CA" sz="1200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A2FA701-1B23-43BB-98C3-71EF154A6879}"/>
              </a:ext>
            </a:extLst>
          </p:cNvPr>
          <p:cNvCxnSpPr>
            <a:cxnSpLocks/>
          </p:cNvCxnSpPr>
          <p:nvPr/>
        </p:nvCxnSpPr>
        <p:spPr bwMode="auto">
          <a:xfrm flipH="1">
            <a:off x="5436002" y="4616983"/>
            <a:ext cx="94381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7803BB2-7E22-4FDC-B9E8-1FCB46070A6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818012" y="4793583"/>
            <a:ext cx="712614" cy="8837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7030A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18A55C0B-80D2-454D-A421-6630254F2C5F}"/>
              </a:ext>
            </a:extLst>
          </p:cNvPr>
          <p:cNvSpPr txBox="1"/>
          <p:nvPr/>
        </p:nvSpPr>
        <p:spPr>
          <a:xfrm>
            <a:off x="5821387" y="5320265"/>
            <a:ext cx="1751406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(2) Report</a:t>
            </a:r>
          </a:p>
          <a:p>
            <a:pPr algn="ctr"/>
            <a:r>
              <a:rPr lang="en-GB" sz="1000" dirty="0">
                <a:solidFill>
                  <a:srgbClr val="7030A0"/>
                </a:solidFill>
              </a:rPr>
              <a:t>(</a:t>
            </a:r>
            <a:r>
              <a:rPr lang="en-GB" sz="1000" dirty="0" err="1">
                <a:solidFill>
                  <a:srgbClr val="7030A0"/>
                </a:solidFill>
              </a:rPr>
              <a:t>Measurement+Timestamp</a:t>
            </a:r>
            <a:r>
              <a:rPr lang="en-GB" sz="1000" dirty="0">
                <a:solidFill>
                  <a:srgbClr val="7030A0"/>
                </a:solidFill>
              </a:rPr>
              <a:t>?)</a:t>
            </a:r>
            <a:endParaRPr lang="en-CA" sz="1000" dirty="0">
              <a:solidFill>
                <a:srgbClr val="7030A0"/>
              </a:solidFill>
            </a:endParaRPr>
          </a:p>
          <a:p>
            <a:endParaRPr lang="en-CA" dirty="0">
              <a:solidFill>
                <a:srgbClr val="7030A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F551D04-8A5F-4EB0-BDBA-28EB675B2248}"/>
              </a:ext>
            </a:extLst>
          </p:cNvPr>
          <p:cNvSpPr txBox="1"/>
          <p:nvPr/>
        </p:nvSpPr>
        <p:spPr>
          <a:xfrm>
            <a:off x="5224971" y="4630494"/>
            <a:ext cx="147211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Tx/>
              <a:buChar char="-"/>
            </a:pPr>
            <a:r>
              <a:rPr lang="en-GB" sz="1200" dirty="0">
                <a:solidFill>
                  <a:schemeClr val="accent6">
                    <a:lumMod val="75000"/>
                  </a:schemeClr>
                </a:solidFill>
              </a:rPr>
              <a:t>Measurement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solidFill>
                  <a:schemeClr val="accent6">
                    <a:lumMod val="75000"/>
                  </a:schemeClr>
                </a:solidFill>
              </a:rPr>
              <a:t>Timestamp</a:t>
            </a:r>
            <a:endParaRPr lang="en-CA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D8A9EFA-1E28-44EF-9591-F463900C8C85}"/>
              </a:ext>
            </a:extLst>
          </p:cNvPr>
          <p:cNvSpPr txBox="1"/>
          <p:nvPr/>
        </p:nvSpPr>
        <p:spPr>
          <a:xfrm>
            <a:off x="529060" y="4552494"/>
            <a:ext cx="12365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Tx/>
              <a:buChar char="-"/>
            </a:pPr>
            <a:r>
              <a:rPr lang="en-GB" sz="1200" dirty="0">
                <a:solidFill>
                  <a:schemeClr val="accent6">
                    <a:lumMod val="75000"/>
                  </a:schemeClr>
                </a:solidFill>
              </a:rPr>
              <a:t>Measurement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solidFill>
                  <a:schemeClr val="accent6">
                    <a:lumMod val="75000"/>
                  </a:schemeClr>
                </a:solidFill>
              </a:rPr>
              <a:t>Timestamp</a:t>
            </a:r>
            <a:endParaRPr lang="en-CA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E72A493-436E-4250-BC92-68C3A5E8F0C5}"/>
              </a:ext>
            </a:extLst>
          </p:cNvPr>
          <p:cNvSpPr txBox="1"/>
          <p:nvPr/>
        </p:nvSpPr>
        <p:spPr>
          <a:xfrm>
            <a:off x="1055107" y="3572727"/>
            <a:ext cx="20485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STA1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ea typeface="Times New Roman" panose="02020603050405020304" pitchFamily="18" charset="0"/>
              </a:rPr>
              <a:t>Sensing Receiver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A1A391E-98CD-4B4E-B06C-62F1438BC1FB}"/>
              </a:ext>
            </a:extLst>
          </p:cNvPr>
          <p:cNvSpPr txBox="1"/>
          <p:nvPr/>
        </p:nvSpPr>
        <p:spPr>
          <a:xfrm>
            <a:off x="6951596" y="5991671"/>
            <a:ext cx="20485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STA2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ea typeface="Times New Roman" panose="02020603050405020304" pitchFamily="18" charset="0"/>
              </a:rPr>
              <a:t>Sensing Receiver</a:t>
            </a:r>
            <a:endParaRPr lang="en-CA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956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80CE4-6B5C-4BBE-86CB-43E80179C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32223"/>
            <a:ext cx="7770813" cy="438944"/>
          </a:xfrm>
        </p:spPr>
        <p:txBody>
          <a:bodyPr/>
          <a:lstStyle/>
          <a:p>
            <a:r>
              <a:rPr lang="en-US" sz="2400" dirty="0"/>
              <a:t>Non-SBP, Sensing Receiver Produces MLME Output</a:t>
            </a:r>
            <a:r>
              <a:rPr lang="en-US" dirty="0"/>
              <a:t> 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3A4A8D-22F3-4C16-B904-E602632E76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47512-FFF1-41FD-8189-3A8A80C77B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5F377A-8D3B-4111-BF42-394CA44309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 2022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FFFEB9-5641-4E9A-B19D-573BE23EB3C5}"/>
              </a:ext>
            </a:extLst>
          </p:cNvPr>
          <p:cNvSpPr txBox="1"/>
          <p:nvPr/>
        </p:nvSpPr>
        <p:spPr>
          <a:xfrm>
            <a:off x="2501448" y="1999470"/>
            <a:ext cx="3796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(a) Timestamp Added by Receiver</a:t>
            </a:r>
            <a:endParaRPr lang="en-CA" sz="1600" b="1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E2C1E8F-3512-49DF-9D62-CA28D9746C19}"/>
              </a:ext>
            </a:extLst>
          </p:cNvPr>
          <p:cNvCxnSpPr/>
          <p:nvPr/>
        </p:nvCxnSpPr>
        <p:spPr bwMode="auto">
          <a:xfrm>
            <a:off x="3302924" y="2628284"/>
            <a:ext cx="0" cy="32308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ECBB0D7-CB58-4623-A63A-1C741FD78CBF}"/>
              </a:ext>
            </a:extLst>
          </p:cNvPr>
          <p:cNvCxnSpPr/>
          <p:nvPr/>
        </p:nvCxnSpPr>
        <p:spPr bwMode="auto">
          <a:xfrm>
            <a:off x="4914402" y="2628284"/>
            <a:ext cx="0" cy="32308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691D0A0-F937-4C56-9A0E-33E5A6CEB388}"/>
              </a:ext>
            </a:extLst>
          </p:cNvPr>
          <p:cNvCxnSpPr/>
          <p:nvPr/>
        </p:nvCxnSpPr>
        <p:spPr bwMode="auto">
          <a:xfrm>
            <a:off x="6016594" y="2635272"/>
            <a:ext cx="0" cy="32308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75F5AEC-6E1E-47AF-9078-C13BEC7CD0C2}"/>
              </a:ext>
            </a:extLst>
          </p:cNvPr>
          <p:cNvSpPr txBox="1"/>
          <p:nvPr/>
        </p:nvSpPr>
        <p:spPr>
          <a:xfrm>
            <a:off x="2658741" y="5880155"/>
            <a:ext cx="12880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Sensing Receiver MLME</a:t>
            </a:r>
            <a:endParaRPr lang="en-CA" sz="1200" b="1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DA40EE-BD62-4B73-AA5C-2C1E1CEA036D}"/>
              </a:ext>
            </a:extLst>
          </p:cNvPr>
          <p:cNvSpPr txBox="1"/>
          <p:nvPr/>
        </p:nvSpPr>
        <p:spPr>
          <a:xfrm>
            <a:off x="4151653" y="5860355"/>
            <a:ext cx="1335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Sensing Receiver MAC/PHY</a:t>
            </a:r>
            <a:endParaRPr lang="en-CA" sz="1200" b="1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37BA551-2578-4629-A0CA-8D9A7612EBC1}"/>
              </a:ext>
            </a:extLst>
          </p:cNvPr>
          <p:cNvSpPr txBox="1"/>
          <p:nvPr/>
        </p:nvSpPr>
        <p:spPr>
          <a:xfrm>
            <a:off x="5541336" y="5890263"/>
            <a:ext cx="1514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Sensing Transmitter MAC/PHY</a:t>
            </a:r>
            <a:endParaRPr lang="en-CA" sz="1200" b="1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5729A98-91F9-48BA-8DE6-170D652D6323}"/>
              </a:ext>
            </a:extLst>
          </p:cNvPr>
          <p:cNvCxnSpPr>
            <a:cxnSpLocks/>
          </p:cNvCxnSpPr>
          <p:nvPr/>
        </p:nvCxnSpPr>
        <p:spPr bwMode="auto">
          <a:xfrm flipH="1">
            <a:off x="4904761" y="4314163"/>
            <a:ext cx="1094571" cy="1770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6E4CB13-8BF1-4E4D-A2DC-8FC9FB5E241E}"/>
              </a:ext>
            </a:extLst>
          </p:cNvPr>
          <p:cNvCxnSpPr>
            <a:cxnSpLocks/>
            <a:endCxn id="25" idx="3"/>
          </p:cNvCxnSpPr>
          <p:nvPr/>
        </p:nvCxnSpPr>
        <p:spPr bwMode="auto">
          <a:xfrm flipH="1" flipV="1">
            <a:off x="3336682" y="5454585"/>
            <a:ext cx="1577722" cy="154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B7F170F-A22A-4851-81B3-64F2BBF081BB}"/>
              </a:ext>
            </a:extLst>
          </p:cNvPr>
          <p:cNvCxnSpPr>
            <a:cxnSpLocks/>
          </p:cNvCxnSpPr>
          <p:nvPr/>
        </p:nvCxnSpPr>
        <p:spPr bwMode="auto">
          <a:xfrm>
            <a:off x="4914402" y="2783041"/>
            <a:ext cx="11021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66E1276-4BE2-4A52-8043-F8AFA150B7BD}"/>
              </a:ext>
            </a:extLst>
          </p:cNvPr>
          <p:cNvCxnSpPr>
            <a:cxnSpLocks/>
          </p:cNvCxnSpPr>
          <p:nvPr/>
        </p:nvCxnSpPr>
        <p:spPr bwMode="auto">
          <a:xfrm>
            <a:off x="4914402" y="3053139"/>
            <a:ext cx="11021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8298A5B-25A6-4EBC-ADEC-B55696ECFE5D}"/>
              </a:ext>
            </a:extLst>
          </p:cNvPr>
          <p:cNvSpPr txBox="1"/>
          <p:nvPr/>
        </p:nvSpPr>
        <p:spPr>
          <a:xfrm>
            <a:off x="4914402" y="2512944"/>
            <a:ext cx="11021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Session Setup</a:t>
            </a:r>
            <a:endParaRPr lang="en-CA" sz="900" dirty="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BB6C00C-9B69-4EA3-9791-13F4738E03A4}"/>
              </a:ext>
            </a:extLst>
          </p:cNvPr>
          <p:cNvSpPr txBox="1"/>
          <p:nvPr/>
        </p:nvSpPr>
        <p:spPr>
          <a:xfrm>
            <a:off x="4922022" y="2797017"/>
            <a:ext cx="10945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Measurement Setup</a:t>
            </a:r>
            <a:endParaRPr lang="en-CA" sz="90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64D1C7A-89AA-4BBB-926B-BB6924088C9A}"/>
              </a:ext>
            </a:extLst>
          </p:cNvPr>
          <p:cNvCxnSpPr>
            <a:cxnSpLocks/>
            <a:stCxn id="24" idx="3"/>
          </p:cNvCxnSpPr>
          <p:nvPr/>
        </p:nvCxnSpPr>
        <p:spPr bwMode="auto">
          <a:xfrm>
            <a:off x="3303436" y="2685466"/>
            <a:ext cx="1614775" cy="1154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11A395F-4C4D-40B8-8777-454ADA48BCBD}"/>
              </a:ext>
            </a:extLst>
          </p:cNvPr>
          <p:cNvSpPr txBox="1"/>
          <p:nvPr/>
        </p:nvSpPr>
        <p:spPr>
          <a:xfrm>
            <a:off x="4799615" y="3321219"/>
            <a:ext cx="31020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45D95BB-9F6B-4B0C-B28B-ED65D870187A}"/>
              </a:ext>
            </a:extLst>
          </p:cNvPr>
          <p:cNvSpPr txBox="1"/>
          <p:nvPr/>
        </p:nvSpPr>
        <p:spPr>
          <a:xfrm>
            <a:off x="5908647" y="3321219"/>
            <a:ext cx="31020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C719C6C-1B31-42D4-B106-A8F664E621F4}"/>
              </a:ext>
            </a:extLst>
          </p:cNvPr>
          <p:cNvSpPr txBox="1"/>
          <p:nvPr/>
        </p:nvSpPr>
        <p:spPr>
          <a:xfrm>
            <a:off x="3202159" y="3321219"/>
            <a:ext cx="31020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515A782-F650-40F7-9F81-479149BFFEDC}"/>
              </a:ext>
            </a:extLst>
          </p:cNvPr>
          <p:cNvSpPr txBox="1"/>
          <p:nvPr/>
        </p:nvSpPr>
        <p:spPr>
          <a:xfrm>
            <a:off x="2506523" y="2570050"/>
            <a:ext cx="7969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Initialize</a:t>
            </a:r>
            <a:endParaRPr lang="en-CA" sz="900" dirty="0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61BF77-88B5-4BBF-95E5-644D9A93FFD8}"/>
              </a:ext>
            </a:extLst>
          </p:cNvPr>
          <p:cNvSpPr txBox="1"/>
          <p:nvPr/>
        </p:nvSpPr>
        <p:spPr>
          <a:xfrm>
            <a:off x="2308680" y="5269919"/>
            <a:ext cx="1028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Measurement</a:t>
            </a:r>
          </a:p>
          <a:p>
            <a:pPr algn="ctr"/>
            <a:r>
              <a:rPr lang="en-US" sz="900" dirty="0"/>
              <a:t>(</a:t>
            </a:r>
            <a:r>
              <a:rPr lang="en-US" sz="900" b="1" dirty="0">
                <a:solidFill>
                  <a:srgbClr val="006600"/>
                </a:solidFill>
              </a:rPr>
              <a:t>with timestamp</a:t>
            </a:r>
            <a:r>
              <a:rPr lang="en-US" sz="900" dirty="0"/>
              <a:t>)</a:t>
            </a:r>
            <a:endParaRPr lang="en-CA" sz="9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9B17EFF-5F6D-4D6A-BAE9-CC2C71C5311B}"/>
              </a:ext>
            </a:extLst>
          </p:cNvPr>
          <p:cNvSpPr txBox="1"/>
          <p:nvPr/>
        </p:nvSpPr>
        <p:spPr>
          <a:xfrm>
            <a:off x="3495587" y="4815034"/>
            <a:ext cx="1504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Obtain CSI_ESTIMATE</a:t>
            </a:r>
          </a:p>
          <a:p>
            <a:r>
              <a:rPr lang="en-US" sz="900" b="1" dirty="0">
                <a:solidFill>
                  <a:srgbClr val="006600"/>
                </a:solidFill>
              </a:rPr>
              <a:t>Timestamp (RX)</a:t>
            </a:r>
            <a:endParaRPr lang="en-CA" sz="900" b="1" dirty="0">
              <a:solidFill>
                <a:srgbClr val="00660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9B69A64-1ADB-4D6A-980E-6FA018B522E8}"/>
              </a:ext>
            </a:extLst>
          </p:cNvPr>
          <p:cNvSpPr txBox="1"/>
          <p:nvPr/>
        </p:nvSpPr>
        <p:spPr>
          <a:xfrm>
            <a:off x="3295305" y="2452625"/>
            <a:ext cx="161831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Setup</a:t>
            </a:r>
            <a:endParaRPr lang="en-CA" sz="9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990BB9E-B19D-4E18-AC3B-04347840DD5D}"/>
              </a:ext>
            </a:extLst>
          </p:cNvPr>
          <p:cNvSpPr txBox="1"/>
          <p:nvPr/>
        </p:nvSpPr>
        <p:spPr>
          <a:xfrm rot="20998331">
            <a:off x="4902723" y="4631592"/>
            <a:ext cx="11021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Sensing NDP</a:t>
            </a:r>
            <a:endParaRPr lang="en-CA" sz="900" dirty="0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9D3CB8A-19A2-4ECD-A76B-8CEFF9EAB535}"/>
              </a:ext>
            </a:extLst>
          </p:cNvPr>
          <p:cNvSpPr txBox="1"/>
          <p:nvPr/>
        </p:nvSpPr>
        <p:spPr>
          <a:xfrm rot="21083502">
            <a:off x="4889425" y="4164498"/>
            <a:ext cx="11021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Sensing TF/NDPA</a:t>
            </a:r>
            <a:endParaRPr lang="en-CA" sz="900" dirty="0">
              <a:solidFill>
                <a:schemeClr val="tx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32AF474-4524-46DD-9CD5-12404C96F728}"/>
              </a:ext>
            </a:extLst>
          </p:cNvPr>
          <p:cNvSpPr txBox="1"/>
          <p:nvPr/>
        </p:nvSpPr>
        <p:spPr>
          <a:xfrm>
            <a:off x="3478323" y="4378920"/>
            <a:ext cx="14264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Obtain Measurement ID(s)</a:t>
            </a:r>
            <a:endParaRPr lang="en-CA" sz="900" dirty="0">
              <a:solidFill>
                <a:schemeClr val="tx1"/>
              </a:solidFill>
            </a:endParaRPr>
          </a:p>
        </p:txBody>
      </p:sp>
      <p:sp>
        <p:nvSpPr>
          <p:cNvPr id="31" name="Content Placeholder 6">
            <a:extLst>
              <a:ext uri="{FF2B5EF4-FFF2-40B4-BE49-F238E27FC236}">
                <a16:creationId xmlns:a16="http://schemas.microsoft.com/office/drawing/2014/main" id="{2FC3BFA0-4619-40AC-BCC1-C270B3C25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861" y="1252635"/>
            <a:ext cx="8074794" cy="715451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Over-the-air Measurement Report NOT required</a:t>
            </a:r>
          </a:p>
          <a:p>
            <a:pPr>
              <a:buClr>
                <a:schemeClr val="tx1"/>
              </a:buClr>
            </a:pPr>
            <a:r>
              <a:rPr lang="en-C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Report delivered to MLME contains timestamp</a:t>
            </a:r>
          </a:p>
          <a:p>
            <a:pPr marL="457200"/>
            <a:endParaRPr lang="en-C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CA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9B21CE6-33AC-4257-B5FE-685D138ECFBE}"/>
              </a:ext>
            </a:extLst>
          </p:cNvPr>
          <p:cNvCxnSpPr>
            <a:cxnSpLocks/>
          </p:cNvCxnSpPr>
          <p:nvPr/>
        </p:nvCxnSpPr>
        <p:spPr bwMode="auto">
          <a:xfrm flipH="1">
            <a:off x="4918215" y="4772363"/>
            <a:ext cx="1094571" cy="1770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BE5C44C8-117B-4D25-AF37-66C26928B732}"/>
              </a:ext>
            </a:extLst>
          </p:cNvPr>
          <p:cNvSpPr txBox="1"/>
          <p:nvPr/>
        </p:nvSpPr>
        <p:spPr>
          <a:xfrm>
            <a:off x="2123728" y="1983778"/>
            <a:ext cx="48841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(a) Sensing Receiver produces MLME output</a:t>
            </a:r>
            <a:endParaRPr lang="en-CA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438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80CE4-6B5C-4BBE-86CB-43E80179C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632223"/>
            <a:ext cx="8568952" cy="438944"/>
          </a:xfrm>
        </p:spPr>
        <p:txBody>
          <a:bodyPr/>
          <a:lstStyle/>
          <a:p>
            <a:r>
              <a:rPr lang="en-US" sz="2400" dirty="0"/>
              <a:t>Non-SBP, Sensing Transmitter Produces MLME Output</a:t>
            </a:r>
            <a:endParaRPr lang="en-CA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3A4A8D-22F3-4C16-B904-E602632E76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47512-FFF1-41FD-8189-3A8A80C77B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5F377A-8D3B-4111-BF42-394CA44309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 2022</a:t>
            </a:r>
            <a:endParaRPr lang="en-GB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49C77B2-6A63-41FA-B090-F4E0289F4388}"/>
              </a:ext>
            </a:extLst>
          </p:cNvPr>
          <p:cNvSpPr txBox="1"/>
          <p:nvPr/>
        </p:nvSpPr>
        <p:spPr>
          <a:xfrm>
            <a:off x="267271" y="2258992"/>
            <a:ext cx="38795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(b.1) Timestamp Derived by Receiver</a:t>
            </a:r>
            <a:endParaRPr lang="en-CA" sz="1600" b="1" dirty="0">
              <a:solidFill>
                <a:schemeClr val="tx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63DE27C-32BB-4E41-A430-23C37D730B66}"/>
              </a:ext>
            </a:extLst>
          </p:cNvPr>
          <p:cNvSpPr txBox="1"/>
          <p:nvPr/>
        </p:nvSpPr>
        <p:spPr>
          <a:xfrm>
            <a:off x="4780873" y="2307048"/>
            <a:ext cx="4137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(b.2) Timestamp Derived by Transmitter</a:t>
            </a:r>
            <a:endParaRPr lang="en-CA" sz="1600" b="1" dirty="0">
              <a:solidFill>
                <a:schemeClr val="tx1"/>
              </a:solidFill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45F9DEC-4ED7-40BB-9A6C-ADFCB0B38AAD}"/>
              </a:ext>
            </a:extLst>
          </p:cNvPr>
          <p:cNvCxnSpPr/>
          <p:nvPr/>
        </p:nvCxnSpPr>
        <p:spPr bwMode="auto">
          <a:xfrm>
            <a:off x="1003406" y="2742322"/>
            <a:ext cx="0" cy="32308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5B70953-5CA9-4EFD-9121-DFAC0E40EE32}"/>
              </a:ext>
            </a:extLst>
          </p:cNvPr>
          <p:cNvCxnSpPr/>
          <p:nvPr/>
        </p:nvCxnSpPr>
        <p:spPr bwMode="auto">
          <a:xfrm>
            <a:off x="2024334" y="2742322"/>
            <a:ext cx="0" cy="32308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5EDD111-68F3-43CD-809E-216FCC95D0A5}"/>
              </a:ext>
            </a:extLst>
          </p:cNvPr>
          <p:cNvCxnSpPr/>
          <p:nvPr/>
        </p:nvCxnSpPr>
        <p:spPr bwMode="auto">
          <a:xfrm>
            <a:off x="3126526" y="2749310"/>
            <a:ext cx="0" cy="32308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F8AFDBC5-FAAE-4762-B00D-8830A8055FC9}"/>
              </a:ext>
            </a:extLst>
          </p:cNvPr>
          <p:cNvSpPr txBox="1"/>
          <p:nvPr/>
        </p:nvSpPr>
        <p:spPr>
          <a:xfrm>
            <a:off x="293871" y="5972042"/>
            <a:ext cx="1376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Sensing TX MLME</a:t>
            </a:r>
            <a:endParaRPr lang="en-CA" sz="1200" b="1" dirty="0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B19E0D9-CD1E-40FF-ACA0-FC2812EF7047}"/>
              </a:ext>
            </a:extLst>
          </p:cNvPr>
          <p:cNvSpPr txBox="1"/>
          <p:nvPr/>
        </p:nvSpPr>
        <p:spPr>
          <a:xfrm>
            <a:off x="1380445" y="5998492"/>
            <a:ext cx="1287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Sensing TX MAC/PHY</a:t>
            </a:r>
            <a:endParaRPr lang="en-CA" sz="1200" b="1" dirty="0">
              <a:solidFill>
                <a:schemeClr val="tx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6EF2B33-AD84-407C-9DB4-F3DCF701278F}"/>
              </a:ext>
            </a:extLst>
          </p:cNvPr>
          <p:cNvSpPr txBox="1"/>
          <p:nvPr/>
        </p:nvSpPr>
        <p:spPr>
          <a:xfrm>
            <a:off x="2482637" y="5980674"/>
            <a:ext cx="1287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Sensing RX MAC/PHY</a:t>
            </a:r>
            <a:endParaRPr lang="en-CA" sz="1200" b="1" dirty="0">
              <a:solidFill>
                <a:schemeClr val="tx1"/>
              </a:solidFill>
            </a:endParaRP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C1DD8A34-545D-4C2F-A135-622B8089556D}"/>
              </a:ext>
            </a:extLst>
          </p:cNvPr>
          <p:cNvCxnSpPr>
            <a:cxnSpLocks/>
          </p:cNvCxnSpPr>
          <p:nvPr/>
        </p:nvCxnSpPr>
        <p:spPr bwMode="auto">
          <a:xfrm>
            <a:off x="2031951" y="4596752"/>
            <a:ext cx="1102192" cy="3035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63140E39-49D9-4F72-ADB8-DA514684BD68}"/>
              </a:ext>
            </a:extLst>
          </p:cNvPr>
          <p:cNvCxnSpPr>
            <a:cxnSpLocks/>
          </p:cNvCxnSpPr>
          <p:nvPr/>
        </p:nvCxnSpPr>
        <p:spPr bwMode="auto">
          <a:xfrm flipH="1">
            <a:off x="2031955" y="5283899"/>
            <a:ext cx="1094571" cy="1770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9173BA5-24DF-4439-9345-53D286AF20B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003406" y="5691987"/>
            <a:ext cx="1020929" cy="16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BC2E0475-D3A4-4A9A-B210-40F0AF759A2B}"/>
              </a:ext>
            </a:extLst>
          </p:cNvPr>
          <p:cNvCxnSpPr>
            <a:cxnSpLocks/>
          </p:cNvCxnSpPr>
          <p:nvPr/>
        </p:nvCxnSpPr>
        <p:spPr bwMode="auto">
          <a:xfrm>
            <a:off x="2024334" y="2897079"/>
            <a:ext cx="11021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722C08FD-A798-4541-A1AF-BAFD02A5E7C9}"/>
              </a:ext>
            </a:extLst>
          </p:cNvPr>
          <p:cNvCxnSpPr>
            <a:cxnSpLocks/>
          </p:cNvCxnSpPr>
          <p:nvPr/>
        </p:nvCxnSpPr>
        <p:spPr bwMode="auto">
          <a:xfrm>
            <a:off x="2024334" y="3167177"/>
            <a:ext cx="11021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F35E640A-5D88-4366-918F-8A65A3560C8D}"/>
              </a:ext>
            </a:extLst>
          </p:cNvPr>
          <p:cNvSpPr txBox="1"/>
          <p:nvPr/>
        </p:nvSpPr>
        <p:spPr>
          <a:xfrm>
            <a:off x="2024334" y="2626982"/>
            <a:ext cx="11021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Session Setup</a:t>
            </a:r>
            <a:endParaRPr lang="en-CA" sz="900" dirty="0">
              <a:solidFill>
                <a:schemeClr val="tx1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34D002D-811F-4747-928F-5A20D6BABD78}"/>
              </a:ext>
            </a:extLst>
          </p:cNvPr>
          <p:cNvSpPr txBox="1"/>
          <p:nvPr/>
        </p:nvSpPr>
        <p:spPr>
          <a:xfrm>
            <a:off x="2031954" y="2911055"/>
            <a:ext cx="10945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Measurement Setup</a:t>
            </a:r>
            <a:endParaRPr lang="en-CA" sz="900" dirty="0">
              <a:solidFill>
                <a:schemeClr val="tx1"/>
              </a:solidFill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AF97BC21-AE8D-4B79-805E-BFDD9540E57E}"/>
              </a:ext>
            </a:extLst>
          </p:cNvPr>
          <p:cNvCxnSpPr>
            <a:cxnSpLocks/>
          </p:cNvCxnSpPr>
          <p:nvPr/>
        </p:nvCxnSpPr>
        <p:spPr bwMode="auto">
          <a:xfrm>
            <a:off x="1003406" y="2811046"/>
            <a:ext cx="102473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7E782D54-04ED-40E1-B49E-FE2D03B6BB8B}"/>
              </a:ext>
            </a:extLst>
          </p:cNvPr>
          <p:cNvSpPr txBox="1"/>
          <p:nvPr/>
        </p:nvSpPr>
        <p:spPr>
          <a:xfrm>
            <a:off x="1909547" y="3330482"/>
            <a:ext cx="31020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42FDAC2-EC09-477F-A2E8-AC9FF6F84DAE}"/>
              </a:ext>
            </a:extLst>
          </p:cNvPr>
          <p:cNvSpPr txBox="1"/>
          <p:nvPr/>
        </p:nvSpPr>
        <p:spPr>
          <a:xfrm>
            <a:off x="3018579" y="3330482"/>
            <a:ext cx="31020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9F5F85D-1126-4452-9BF8-981FCA720796}"/>
              </a:ext>
            </a:extLst>
          </p:cNvPr>
          <p:cNvSpPr txBox="1"/>
          <p:nvPr/>
        </p:nvSpPr>
        <p:spPr>
          <a:xfrm>
            <a:off x="902641" y="3330482"/>
            <a:ext cx="31020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FBFC4B4-8B80-4892-889F-18121A155B3A}"/>
              </a:ext>
            </a:extLst>
          </p:cNvPr>
          <p:cNvSpPr txBox="1"/>
          <p:nvPr/>
        </p:nvSpPr>
        <p:spPr>
          <a:xfrm>
            <a:off x="207005" y="2684088"/>
            <a:ext cx="7969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Initialize</a:t>
            </a:r>
            <a:endParaRPr lang="en-CA" sz="9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68F1F4D-7772-48B9-8D9B-CF8441898EA9}"/>
              </a:ext>
            </a:extLst>
          </p:cNvPr>
          <p:cNvSpPr txBox="1"/>
          <p:nvPr/>
        </p:nvSpPr>
        <p:spPr>
          <a:xfrm>
            <a:off x="9162" y="5493500"/>
            <a:ext cx="1028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Measurement</a:t>
            </a:r>
          </a:p>
          <a:p>
            <a:pPr algn="ctr"/>
            <a:r>
              <a:rPr lang="en-US" sz="900" dirty="0"/>
              <a:t>(</a:t>
            </a:r>
            <a:r>
              <a:rPr lang="en-US" sz="900" b="1" dirty="0">
                <a:solidFill>
                  <a:srgbClr val="006600"/>
                </a:solidFill>
              </a:rPr>
              <a:t>with timestamp</a:t>
            </a:r>
            <a:r>
              <a:rPr lang="en-US" sz="900" dirty="0"/>
              <a:t>)</a:t>
            </a:r>
            <a:endParaRPr lang="en-CA" sz="9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EA20527-0D44-4BFA-B96B-E9AD006BE7F0}"/>
              </a:ext>
            </a:extLst>
          </p:cNvPr>
          <p:cNvSpPr txBox="1"/>
          <p:nvPr/>
        </p:nvSpPr>
        <p:spPr>
          <a:xfrm>
            <a:off x="3126527" y="4635356"/>
            <a:ext cx="1504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Obtain CSI_ESTIMATE</a:t>
            </a:r>
          </a:p>
          <a:p>
            <a:r>
              <a:rPr lang="en-US" sz="900" b="1" dirty="0">
                <a:solidFill>
                  <a:srgbClr val="006600"/>
                </a:solidFill>
              </a:rPr>
              <a:t>Timestamp (RX)</a:t>
            </a:r>
            <a:endParaRPr lang="en-CA" sz="900" b="1" dirty="0">
              <a:solidFill>
                <a:srgbClr val="006600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854EDCD-2EFF-475A-8930-0DE8A9B85E2E}"/>
              </a:ext>
            </a:extLst>
          </p:cNvPr>
          <p:cNvSpPr txBox="1"/>
          <p:nvPr/>
        </p:nvSpPr>
        <p:spPr>
          <a:xfrm>
            <a:off x="921355" y="2566663"/>
            <a:ext cx="11021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Setup</a:t>
            </a:r>
            <a:endParaRPr lang="en-CA" sz="900" dirty="0">
              <a:solidFill>
                <a:schemeClr val="tx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892F08C-3598-4CE7-B820-2A2C4C6CD01B}"/>
              </a:ext>
            </a:extLst>
          </p:cNvPr>
          <p:cNvSpPr txBox="1"/>
          <p:nvPr/>
        </p:nvSpPr>
        <p:spPr>
          <a:xfrm rot="921267">
            <a:off x="2039033" y="4520630"/>
            <a:ext cx="11021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Sensing NDP</a:t>
            </a:r>
            <a:endParaRPr lang="en-CA" sz="900" dirty="0">
              <a:solidFill>
                <a:schemeClr val="tx1"/>
              </a:solidFill>
            </a:endParaRP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606B6D30-C12E-4A7A-93DD-A57A3C22C914}"/>
              </a:ext>
            </a:extLst>
          </p:cNvPr>
          <p:cNvCxnSpPr>
            <a:cxnSpLocks/>
          </p:cNvCxnSpPr>
          <p:nvPr/>
        </p:nvCxnSpPr>
        <p:spPr bwMode="auto">
          <a:xfrm>
            <a:off x="2031951" y="4166395"/>
            <a:ext cx="1102192" cy="3035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AC9046A8-7CBE-4513-8B5F-41019B48C872}"/>
              </a:ext>
            </a:extLst>
          </p:cNvPr>
          <p:cNvSpPr txBox="1"/>
          <p:nvPr/>
        </p:nvSpPr>
        <p:spPr>
          <a:xfrm rot="921267">
            <a:off x="2046650" y="4088352"/>
            <a:ext cx="11021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Sensing TF/NDPA</a:t>
            </a:r>
            <a:endParaRPr lang="en-CA" sz="900" dirty="0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760EBB3-3B72-4600-AD98-C167A87B8006}"/>
              </a:ext>
            </a:extLst>
          </p:cNvPr>
          <p:cNvSpPr txBox="1"/>
          <p:nvPr/>
        </p:nvSpPr>
        <p:spPr>
          <a:xfrm>
            <a:off x="3122718" y="4204403"/>
            <a:ext cx="14264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Obtain Measurement ID(s)</a:t>
            </a:r>
            <a:endParaRPr lang="en-CA" sz="900" dirty="0">
              <a:solidFill>
                <a:schemeClr val="tx1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E651959-032E-4946-BF96-A00A36CB57C1}"/>
              </a:ext>
            </a:extLst>
          </p:cNvPr>
          <p:cNvSpPr txBox="1"/>
          <p:nvPr/>
        </p:nvSpPr>
        <p:spPr>
          <a:xfrm>
            <a:off x="3136629" y="5111883"/>
            <a:ext cx="1287779" cy="807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Report:</a:t>
            </a:r>
          </a:p>
          <a:p>
            <a:pPr marL="171450" indent="-171450">
              <a:buFontTx/>
              <a:buChar char="-"/>
            </a:pPr>
            <a:r>
              <a:rPr lang="en-US" sz="900" dirty="0">
                <a:solidFill>
                  <a:schemeClr val="tx1"/>
                </a:solidFill>
              </a:rPr>
              <a:t>Measurement ID(s)</a:t>
            </a:r>
          </a:p>
          <a:p>
            <a:pPr marL="171450" indent="-171450">
              <a:buFontTx/>
              <a:buChar char="-"/>
            </a:pPr>
            <a:r>
              <a:rPr lang="en-US" sz="900" dirty="0">
                <a:solidFill>
                  <a:schemeClr val="tx1"/>
                </a:solidFill>
              </a:rPr>
              <a:t>CSI_ESTIMATE</a:t>
            </a:r>
          </a:p>
          <a:p>
            <a:pPr marL="171450" indent="-171450">
              <a:buFontTx/>
              <a:buChar char="-"/>
            </a:pPr>
            <a:r>
              <a:rPr lang="en-US" sz="900" b="1" dirty="0">
                <a:solidFill>
                  <a:srgbClr val="006600"/>
                </a:solidFill>
              </a:rPr>
              <a:t>Timestamp</a:t>
            </a:r>
          </a:p>
          <a:p>
            <a:pPr marL="171450" indent="-171450">
              <a:buFontTx/>
              <a:buChar char="-"/>
            </a:pPr>
            <a:endParaRPr lang="en-US" sz="1050" dirty="0"/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286F31C0-98B4-462C-92DC-399656D8E867}"/>
              </a:ext>
            </a:extLst>
          </p:cNvPr>
          <p:cNvCxnSpPr/>
          <p:nvPr/>
        </p:nvCxnSpPr>
        <p:spPr bwMode="auto">
          <a:xfrm>
            <a:off x="5598251" y="2746908"/>
            <a:ext cx="0" cy="32308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C62346F-EB82-43A8-8313-2E7FE07FFF6B}"/>
              </a:ext>
            </a:extLst>
          </p:cNvPr>
          <p:cNvCxnSpPr/>
          <p:nvPr/>
        </p:nvCxnSpPr>
        <p:spPr bwMode="auto">
          <a:xfrm>
            <a:off x="6619179" y="2746908"/>
            <a:ext cx="0" cy="32308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1576CCA1-0A94-4034-A398-67E6B70AADE1}"/>
              </a:ext>
            </a:extLst>
          </p:cNvPr>
          <p:cNvCxnSpPr/>
          <p:nvPr/>
        </p:nvCxnSpPr>
        <p:spPr bwMode="auto">
          <a:xfrm>
            <a:off x="7721371" y="2753896"/>
            <a:ext cx="0" cy="32308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8914439D-23BB-485E-B715-BFB2F59442A9}"/>
              </a:ext>
            </a:extLst>
          </p:cNvPr>
          <p:cNvSpPr txBox="1"/>
          <p:nvPr/>
        </p:nvSpPr>
        <p:spPr>
          <a:xfrm>
            <a:off x="5122000" y="6006673"/>
            <a:ext cx="952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Sensing TX MLME</a:t>
            </a:r>
            <a:endParaRPr lang="en-CA" sz="1200" b="1" dirty="0">
              <a:solidFill>
                <a:schemeClr val="tx1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27B9F6FB-D958-4B6B-8AF7-B0874DCF7CB5}"/>
              </a:ext>
            </a:extLst>
          </p:cNvPr>
          <p:cNvSpPr txBox="1"/>
          <p:nvPr/>
        </p:nvSpPr>
        <p:spPr>
          <a:xfrm>
            <a:off x="5975290" y="6003078"/>
            <a:ext cx="1287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Sensing TX MAC/PHY</a:t>
            </a:r>
            <a:endParaRPr lang="en-CA" sz="1200" b="1" dirty="0">
              <a:solidFill>
                <a:schemeClr val="tx1"/>
              </a:solidFill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BB95FF-C098-4F33-9CAE-413FF4E3665F}"/>
              </a:ext>
            </a:extLst>
          </p:cNvPr>
          <p:cNvSpPr txBox="1"/>
          <p:nvPr/>
        </p:nvSpPr>
        <p:spPr>
          <a:xfrm>
            <a:off x="7077482" y="5985260"/>
            <a:ext cx="1287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Sensing RX MAC/PHY</a:t>
            </a:r>
            <a:endParaRPr lang="en-CA" sz="1200" b="1" dirty="0">
              <a:solidFill>
                <a:schemeClr val="tx1"/>
              </a:solidFill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95DB6A3C-2630-428F-A266-F91E0370E16C}"/>
              </a:ext>
            </a:extLst>
          </p:cNvPr>
          <p:cNvCxnSpPr>
            <a:cxnSpLocks/>
          </p:cNvCxnSpPr>
          <p:nvPr/>
        </p:nvCxnSpPr>
        <p:spPr bwMode="auto">
          <a:xfrm>
            <a:off x="6626796" y="4601338"/>
            <a:ext cx="1102192" cy="3035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2AF75D2A-3BB7-4E36-A185-AD2884A82F57}"/>
              </a:ext>
            </a:extLst>
          </p:cNvPr>
          <p:cNvCxnSpPr>
            <a:cxnSpLocks/>
          </p:cNvCxnSpPr>
          <p:nvPr/>
        </p:nvCxnSpPr>
        <p:spPr bwMode="auto">
          <a:xfrm flipH="1">
            <a:off x="6626800" y="5288485"/>
            <a:ext cx="1094571" cy="1770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4F77E1E1-F51A-4F3C-9EF8-2EA6BBE026B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598251" y="5696573"/>
            <a:ext cx="1020929" cy="16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64826A12-5C45-4392-BB38-DBA362ED3586}"/>
              </a:ext>
            </a:extLst>
          </p:cNvPr>
          <p:cNvCxnSpPr>
            <a:cxnSpLocks/>
          </p:cNvCxnSpPr>
          <p:nvPr/>
        </p:nvCxnSpPr>
        <p:spPr bwMode="auto">
          <a:xfrm>
            <a:off x="6619179" y="2901665"/>
            <a:ext cx="11021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2A4060F9-DCA6-48EF-A0D8-2E5A40295A6D}"/>
              </a:ext>
            </a:extLst>
          </p:cNvPr>
          <p:cNvCxnSpPr>
            <a:cxnSpLocks/>
          </p:cNvCxnSpPr>
          <p:nvPr/>
        </p:nvCxnSpPr>
        <p:spPr bwMode="auto">
          <a:xfrm>
            <a:off x="6619179" y="3171763"/>
            <a:ext cx="11021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EE47967A-1174-4D57-A152-E130C937BE2C}"/>
              </a:ext>
            </a:extLst>
          </p:cNvPr>
          <p:cNvSpPr txBox="1"/>
          <p:nvPr/>
        </p:nvSpPr>
        <p:spPr>
          <a:xfrm>
            <a:off x="6619179" y="2631568"/>
            <a:ext cx="11021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Session Setup</a:t>
            </a:r>
            <a:endParaRPr lang="en-CA" sz="900" dirty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99F95A06-3B0E-4306-90F5-9FDE239542BC}"/>
              </a:ext>
            </a:extLst>
          </p:cNvPr>
          <p:cNvSpPr txBox="1"/>
          <p:nvPr/>
        </p:nvSpPr>
        <p:spPr>
          <a:xfrm>
            <a:off x="6626799" y="2915641"/>
            <a:ext cx="10945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Measurement Setup</a:t>
            </a:r>
            <a:endParaRPr lang="en-CA" sz="900" dirty="0">
              <a:solidFill>
                <a:schemeClr val="tx1"/>
              </a:solidFill>
            </a:endParaRP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9B2B1F52-1D82-450B-8E48-03F4DC6FCDCE}"/>
              </a:ext>
            </a:extLst>
          </p:cNvPr>
          <p:cNvCxnSpPr>
            <a:cxnSpLocks/>
          </p:cNvCxnSpPr>
          <p:nvPr/>
        </p:nvCxnSpPr>
        <p:spPr bwMode="auto">
          <a:xfrm>
            <a:off x="5598251" y="2815632"/>
            <a:ext cx="102473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F8D76C66-72AA-4B0A-AE89-668406C50E5F}"/>
              </a:ext>
            </a:extLst>
          </p:cNvPr>
          <p:cNvSpPr txBox="1"/>
          <p:nvPr/>
        </p:nvSpPr>
        <p:spPr>
          <a:xfrm>
            <a:off x="6504392" y="3335068"/>
            <a:ext cx="31020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19E00362-EA9C-4474-870D-047A388BFEB2}"/>
              </a:ext>
            </a:extLst>
          </p:cNvPr>
          <p:cNvSpPr txBox="1"/>
          <p:nvPr/>
        </p:nvSpPr>
        <p:spPr>
          <a:xfrm>
            <a:off x="7613424" y="3335068"/>
            <a:ext cx="31020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1E25EE8-085C-4E40-B7A9-F252F7F52896}"/>
              </a:ext>
            </a:extLst>
          </p:cNvPr>
          <p:cNvSpPr txBox="1"/>
          <p:nvPr/>
        </p:nvSpPr>
        <p:spPr>
          <a:xfrm>
            <a:off x="5497486" y="3335068"/>
            <a:ext cx="31020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14F0E7EF-F248-42F6-87D0-E9BE0449B02D}"/>
              </a:ext>
            </a:extLst>
          </p:cNvPr>
          <p:cNvSpPr txBox="1"/>
          <p:nvPr/>
        </p:nvSpPr>
        <p:spPr>
          <a:xfrm>
            <a:off x="4801850" y="2688674"/>
            <a:ext cx="7969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Initialize</a:t>
            </a:r>
            <a:endParaRPr lang="en-CA" sz="900" dirty="0">
              <a:solidFill>
                <a:schemeClr val="tx1"/>
              </a:solidFill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5E672295-855F-454C-8A40-A185C8EF98C4}"/>
              </a:ext>
            </a:extLst>
          </p:cNvPr>
          <p:cNvSpPr txBox="1"/>
          <p:nvPr/>
        </p:nvSpPr>
        <p:spPr>
          <a:xfrm>
            <a:off x="4572000" y="5498086"/>
            <a:ext cx="1035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Measurement</a:t>
            </a:r>
          </a:p>
          <a:p>
            <a:pPr algn="ctr"/>
            <a:r>
              <a:rPr lang="en-US" sz="900" dirty="0"/>
              <a:t>(</a:t>
            </a:r>
            <a:r>
              <a:rPr lang="en-US" sz="900" b="1" dirty="0">
                <a:solidFill>
                  <a:srgbClr val="006600"/>
                </a:solidFill>
              </a:rPr>
              <a:t>with timestamp</a:t>
            </a:r>
            <a:r>
              <a:rPr lang="en-US" sz="900" dirty="0"/>
              <a:t>)</a:t>
            </a:r>
            <a:endParaRPr lang="en-CA" sz="900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EA44634C-CAB4-4F22-918B-218866418CBB}"/>
              </a:ext>
            </a:extLst>
          </p:cNvPr>
          <p:cNvSpPr txBox="1"/>
          <p:nvPr/>
        </p:nvSpPr>
        <p:spPr>
          <a:xfrm>
            <a:off x="7730166" y="4776949"/>
            <a:ext cx="13502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Obtain CSI_ESTIMATE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8D4298D6-4929-4CF7-9699-6C49D7B90650}"/>
              </a:ext>
            </a:extLst>
          </p:cNvPr>
          <p:cNvSpPr txBox="1"/>
          <p:nvPr/>
        </p:nvSpPr>
        <p:spPr>
          <a:xfrm>
            <a:off x="5516200" y="2571249"/>
            <a:ext cx="11021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Setup</a:t>
            </a:r>
            <a:endParaRPr lang="en-CA" sz="900" dirty="0">
              <a:solidFill>
                <a:schemeClr val="tx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23C21CFF-006F-40D6-AF79-269C75D8C928}"/>
              </a:ext>
            </a:extLst>
          </p:cNvPr>
          <p:cNvSpPr txBox="1"/>
          <p:nvPr/>
        </p:nvSpPr>
        <p:spPr>
          <a:xfrm rot="921267">
            <a:off x="6633878" y="4525216"/>
            <a:ext cx="11021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Sensing NDP</a:t>
            </a:r>
            <a:endParaRPr lang="en-CA" sz="900" dirty="0">
              <a:solidFill>
                <a:schemeClr val="tx1"/>
              </a:solidFill>
            </a:endParaRP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97586B41-6A07-4BCE-AB43-7A40EB10D528}"/>
              </a:ext>
            </a:extLst>
          </p:cNvPr>
          <p:cNvCxnSpPr>
            <a:cxnSpLocks/>
          </p:cNvCxnSpPr>
          <p:nvPr/>
        </p:nvCxnSpPr>
        <p:spPr bwMode="auto">
          <a:xfrm>
            <a:off x="6626796" y="4170981"/>
            <a:ext cx="1102192" cy="3035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8AF8934E-B328-4CA6-B57D-7DF5B8FE29BB}"/>
              </a:ext>
            </a:extLst>
          </p:cNvPr>
          <p:cNvSpPr txBox="1"/>
          <p:nvPr/>
        </p:nvSpPr>
        <p:spPr>
          <a:xfrm rot="921267">
            <a:off x="6641495" y="4092938"/>
            <a:ext cx="11021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Sensing TF/NDPA</a:t>
            </a:r>
            <a:endParaRPr lang="en-CA" sz="900" dirty="0">
              <a:solidFill>
                <a:schemeClr val="tx1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57792A2E-0163-43A7-9480-552FB74EA811}"/>
              </a:ext>
            </a:extLst>
          </p:cNvPr>
          <p:cNvSpPr txBox="1"/>
          <p:nvPr/>
        </p:nvSpPr>
        <p:spPr>
          <a:xfrm>
            <a:off x="7728988" y="4319233"/>
            <a:ext cx="14264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Obtain Measurement ID(s)</a:t>
            </a:r>
            <a:endParaRPr lang="en-CA" sz="900" dirty="0">
              <a:solidFill>
                <a:schemeClr val="tx1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70C2229-B1EB-4959-990D-589EE6BBD833}"/>
              </a:ext>
            </a:extLst>
          </p:cNvPr>
          <p:cNvSpPr txBox="1"/>
          <p:nvPr/>
        </p:nvSpPr>
        <p:spPr>
          <a:xfrm>
            <a:off x="7731474" y="5116469"/>
            <a:ext cx="128777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/>
                </a:solidFill>
              </a:rPr>
              <a:t>Report:</a:t>
            </a:r>
          </a:p>
          <a:p>
            <a:pPr marL="171450" indent="-171450">
              <a:buFontTx/>
              <a:buChar char="-"/>
            </a:pPr>
            <a:r>
              <a:rPr lang="en-US" sz="900" dirty="0">
                <a:solidFill>
                  <a:schemeClr val="tx1"/>
                </a:solidFill>
              </a:rPr>
              <a:t>Measurement ID(s)</a:t>
            </a:r>
          </a:p>
          <a:p>
            <a:pPr marL="171450" indent="-171450">
              <a:buFontTx/>
              <a:buChar char="-"/>
            </a:pPr>
            <a:r>
              <a:rPr lang="en-US" sz="900" dirty="0">
                <a:solidFill>
                  <a:schemeClr val="tx1"/>
                </a:solidFill>
              </a:rPr>
              <a:t>CSI_ESTIMATE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D6FFDD63-EB95-4A08-BBCD-BF86F5E9B57A}"/>
              </a:ext>
            </a:extLst>
          </p:cNvPr>
          <p:cNvSpPr txBox="1"/>
          <p:nvPr/>
        </p:nvSpPr>
        <p:spPr>
          <a:xfrm>
            <a:off x="5611211" y="4040919"/>
            <a:ext cx="107125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chemeClr val="tx1"/>
                </a:solidFill>
              </a:rPr>
              <a:t>Lookup Table (Add):</a:t>
            </a:r>
          </a:p>
          <a:p>
            <a:r>
              <a:rPr lang="en-US" sz="750" dirty="0">
                <a:solidFill>
                  <a:schemeClr val="tx1"/>
                </a:solidFill>
              </a:rPr>
              <a:t>  Measurement ID(s)</a:t>
            </a:r>
          </a:p>
          <a:p>
            <a:r>
              <a:rPr lang="en-US" sz="750" b="1" dirty="0">
                <a:solidFill>
                  <a:srgbClr val="006600"/>
                </a:solidFill>
              </a:rPr>
              <a:t>  Timestamp (TX)</a:t>
            </a:r>
          </a:p>
          <a:p>
            <a:pPr algn="ctr"/>
            <a:endParaRPr lang="en-CA" sz="9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26F29730-6297-478F-8E1B-FCD5064D23CB}"/>
              </a:ext>
            </a:extLst>
          </p:cNvPr>
          <p:cNvSpPr txBox="1"/>
          <p:nvPr/>
        </p:nvSpPr>
        <p:spPr>
          <a:xfrm>
            <a:off x="5625381" y="5132108"/>
            <a:ext cx="107125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chemeClr val="tx1"/>
                </a:solidFill>
              </a:rPr>
              <a:t>Lookup Table (Find):</a:t>
            </a:r>
          </a:p>
          <a:p>
            <a:r>
              <a:rPr lang="en-US" sz="750" dirty="0">
                <a:solidFill>
                  <a:schemeClr val="tx1"/>
                </a:solidFill>
              </a:rPr>
              <a:t>  Measurement ID(s)</a:t>
            </a:r>
          </a:p>
          <a:p>
            <a:r>
              <a:rPr lang="en-US" sz="750" dirty="0"/>
              <a:t>  </a:t>
            </a:r>
            <a:r>
              <a:rPr lang="en-US" sz="750" b="1" dirty="0">
                <a:solidFill>
                  <a:srgbClr val="006600"/>
                </a:solidFill>
              </a:rPr>
              <a:t>Obtain Timestamp</a:t>
            </a:r>
          </a:p>
          <a:p>
            <a:pPr algn="ctr"/>
            <a:endParaRPr lang="en-CA" sz="900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12DDC3FB-E40B-48E9-9024-A330BD82F626}"/>
              </a:ext>
            </a:extLst>
          </p:cNvPr>
          <p:cNvSpPr txBox="1"/>
          <p:nvPr/>
        </p:nvSpPr>
        <p:spPr>
          <a:xfrm rot="21047309">
            <a:off x="6608341" y="5160022"/>
            <a:ext cx="11532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Measurement Report</a:t>
            </a:r>
            <a:endParaRPr lang="en-CA" sz="900" dirty="0">
              <a:solidFill>
                <a:schemeClr val="tx1"/>
              </a:solidFill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F0431D66-1C98-4F36-832E-826565CE9FBE}"/>
              </a:ext>
            </a:extLst>
          </p:cNvPr>
          <p:cNvSpPr txBox="1"/>
          <p:nvPr/>
        </p:nvSpPr>
        <p:spPr>
          <a:xfrm rot="21047309">
            <a:off x="2009373" y="5148143"/>
            <a:ext cx="11532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Measurement Report</a:t>
            </a:r>
            <a:endParaRPr lang="en-CA" sz="900" dirty="0">
              <a:solidFill>
                <a:schemeClr val="tx1"/>
              </a:solidFill>
            </a:endParaRPr>
          </a:p>
        </p:txBody>
      </p:sp>
      <p:sp>
        <p:nvSpPr>
          <p:cNvPr id="95" name="Content Placeholder 6">
            <a:extLst>
              <a:ext uri="{FF2B5EF4-FFF2-40B4-BE49-F238E27FC236}">
                <a16:creationId xmlns:a16="http://schemas.microsoft.com/office/drawing/2014/main" id="{3DFBA854-6709-4B63-BBBB-A0B0941A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127" y="1095873"/>
            <a:ext cx="8749229" cy="1190790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Over-the-air Measurement Report IS required, two options for timestamping.</a:t>
            </a:r>
          </a:p>
          <a:p>
            <a:pPr marL="457200" lvl="1" indent="0">
              <a:buClr>
                <a:schemeClr val="tx1"/>
              </a:buClr>
            </a:pPr>
            <a:r>
              <a:rPr lang="en-US" sz="1400" b="1">
                <a:latin typeface="Times New Roman" panose="02020603050405020304" pitchFamily="18" charset="0"/>
                <a:ea typeface="Times New Roman" panose="02020603050405020304" pitchFamily="18" charset="0"/>
              </a:rPr>
              <a:t>Note</a:t>
            </a:r>
            <a:r>
              <a:rPr lang="en-US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 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Report may be delayed</a:t>
            </a:r>
          </a:p>
          <a:p>
            <a:pPr marL="457200" lvl="1" indent="0">
              <a:buClr>
                <a:schemeClr val="tx1"/>
              </a:buClr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Receiver may not properly receive/decode Sensing TF/NDPA/NDP (resulting in no report)</a:t>
            </a:r>
            <a:endParaRPr lang="en-C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59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80CE4-6B5C-4BBE-86CB-43E80179C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32223"/>
            <a:ext cx="7770813" cy="438944"/>
          </a:xfrm>
        </p:spPr>
        <p:txBody>
          <a:bodyPr/>
          <a:lstStyle/>
          <a:p>
            <a:r>
              <a:rPr lang="en-US" dirty="0"/>
              <a:t>SBP Cases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3A4A8D-22F3-4C16-B904-E602632E76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47512-FFF1-41FD-8189-3A8A80C77B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5F377A-8D3B-4111-BF42-394CA44309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 2022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266FC47-0264-4647-8E72-DDA0AFE6C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7" y="1193400"/>
            <a:ext cx="9133443" cy="1610457"/>
          </a:xfrm>
        </p:spPr>
        <p:txBody>
          <a:bodyPr/>
          <a:lstStyle/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C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Report to SBP Requester </a:t>
            </a:r>
            <a:r>
              <a:rPr lang="en-CA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requires timestamp</a:t>
            </a:r>
            <a:r>
              <a:rPr lang="en-C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as it has no knowledge of measurement times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CA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Instead of sending report to MLME, SBP cases transmit report to SBP Requester</a:t>
            </a:r>
            <a:endParaRPr lang="en-C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C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When SBP AP is Sensing Receiver, equivalent to “Non-SBP, </a:t>
            </a:r>
            <a:r>
              <a:rPr lang="en-US" sz="1400" b="1" dirty="0">
                <a:solidFill>
                  <a:schemeClr val="tx1"/>
                </a:solidFill>
              </a:rPr>
              <a:t>Sensing Receiver produces MLME Output</a:t>
            </a:r>
            <a:r>
              <a:rPr lang="en-C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C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When SBP AP is Sensing Transmitter, equivalent to “Non-SBP, </a:t>
            </a:r>
            <a:r>
              <a:rPr lang="en-US" sz="1400" b="1" dirty="0">
                <a:solidFill>
                  <a:schemeClr val="tx1"/>
                </a:solidFill>
              </a:rPr>
              <a:t>Sensing Transmitter produces MLME Output</a:t>
            </a:r>
            <a:r>
              <a:rPr lang="en-C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tx1"/>
                </a:solidFill>
              </a:rPr>
              <a:t>Option1: Sensing Receiver produces timestamp and includes it in report, which is same report to SBP Requester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tx1"/>
                </a:solidFill>
              </a:rPr>
              <a:t>Option2: Sensing Transmitter produces timestamp which is added to SBP report</a:t>
            </a:r>
            <a:endParaRPr lang="en-CA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CA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06F951C-1FDB-4EC4-8513-B55652373825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81849" y="4535583"/>
            <a:ext cx="646261" cy="64626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9A34E38-95B2-49BF-9424-518B2CDDBAA2}"/>
              </a:ext>
            </a:extLst>
          </p:cNvPr>
          <p:cNvSpPr txBox="1"/>
          <p:nvPr/>
        </p:nvSpPr>
        <p:spPr>
          <a:xfrm rot="19893979">
            <a:off x="970259" y="4260957"/>
            <a:ext cx="163736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(1) SBP Request</a:t>
            </a:r>
            <a:endParaRPr lang="en-CA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434BB22-BEDE-422B-8FA3-B5D05E29D56F}"/>
              </a:ext>
            </a:extLst>
          </p:cNvPr>
          <p:cNvCxnSpPr>
            <a:cxnSpLocks/>
          </p:cNvCxnSpPr>
          <p:nvPr/>
        </p:nvCxnSpPr>
        <p:spPr bwMode="auto">
          <a:xfrm>
            <a:off x="2708756" y="4587627"/>
            <a:ext cx="1065684" cy="2323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5FB0A0A-C711-491F-83C6-AE3B48CBF8DA}"/>
              </a:ext>
            </a:extLst>
          </p:cNvPr>
          <p:cNvSpPr txBox="1"/>
          <p:nvPr/>
        </p:nvSpPr>
        <p:spPr>
          <a:xfrm rot="749212">
            <a:off x="2893054" y="4391638"/>
            <a:ext cx="115341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(2) NDP</a:t>
            </a:r>
            <a:endParaRPr lang="en-CA" dirty="0">
              <a:solidFill>
                <a:srgbClr val="0070C0"/>
              </a:solidFill>
            </a:endParaRP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94350CE3-9A59-40C7-8CE2-742757AB4F6D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28203" y="4028385"/>
            <a:ext cx="807781" cy="820261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4C8FDDC4-A0CC-4650-A06A-AE9C7E8BCE91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3755" y="4612253"/>
            <a:ext cx="646261" cy="64626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C2A718E-693B-4072-8D78-ED4927A015DA}"/>
              </a:ext>
            </a:extLst>
          </p:cNvPr>
          <p:cNvSpPr txBox="1"/>
          <p:nvPr/>
        </p:nvSpPr>
        <p:spPr>
          <a:xfrm>
            <a:off x="108474" y="4111795"/>
            <a:ext cx="125518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STA1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ea typeface="Times New Roman" panose="02020603050405020304" pitchFamily="18" charset="0"/>
              </a:rPr>
              <a:t>SBP Requester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7957291-7877-4BD9-90E2-35B26FD548EF}"/>
              </a:ext>
            </a:extLst>
          </p:cNvPr>
          <p:cNvSpPr txBox="1"/>
          <p:nvPr/>
        </p:nvSpPr>
        <p:spPr>
          <a:xfrm>
            <a:off x="1183809" y="3540075"/>
            <a:ext cx="23240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SBP-capable AP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Sensing Initiator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Sensing Receiver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B59B31B-C2EF-45AC-A675-D81BD14F8E9A}"/>
              </a:ext>
            </a:extLst>
          </p:cNvPr>
          <p:cNvSpPr txBox="1"/>
          <p:nvPr/>
        </p:nvSpPr>
        <p:spPr>
          <a:xfrm>
            <a:off x="3266690" y="5202707"/>
            <a:ext cx="14765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STA2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Sensing Transmitter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ACC8FBC-1C8A-46C2-9C56-251E970939F9}"/>
              </a:ext>
            </a:extLst>
          </p:cNvPr>
          <p:cNvSpPr txBox="1"/>
          <p:nvPr/>
        </p:nvSpPr>
        <p:spPr>
          <a:xfrm>
            <a:off x="480018" y="5782688"/>
            <a:ext cx="14721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(4) MLME Output</a:t>
            </a:r>
            <a:endParaRPr lang="en-CA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4C50209-5608-4E97-B026-5505C13D817B}"/>
              </a:ext>
            </a:extLst>
          </p:cNvPr>
          <p:cNvCxnSpPr>
            <a:cxnSpLocks/>
          </p:cNvCxnSpPr>
          <p:nvPr/>
        </p:nvCxnSpPr>
        <p:spPr bwMode="auto">
          <a:xfrm>
            <a:off x="740877" y="5265834"/>
            <a:ext cx="0" cy="5095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609436E-149D-43D7-B1AD-7B6C9E1B06EB}"/>
              </a:ext>
            </a:extLst>
          </p:cNvPr>
          <p:cNvSpPr txBox="1"/>
          <p:nvPr/>
        </p:nvSpPr>
        <p:spPr>
          <a:xfrm rot="19856842">
            <a:off x="546836" y="4879502"/>
            <a:ext cx="2265265" cy="4385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(3) Report </a:t>
            </a:r>
          </a:p>
          <a:p>
            <a:pPr algn="ctr"/>
            <a:r>
              <a:rPr lang="en-GB" sz="1050" dirty="0">
                <a:solidFill>
                  <a:schemeClr val="accent2"/>
                </a:solidFill>
                <a:ea typeface="Times New Roman" panose="02020603050405020304" pitchFamily="18" charset="0"/>
              </a:rPr>
              <a:t>(</a:t>
            </a:r>
            <a:r>
              <a:rPr lang="en-GB" sz="105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Measurement + Timestamp)</a:t>
            </a:r>
            <a:endParaRPr lang="en-CA" sz="1050" dirty="0">
              <a:solidFill>
                <a:schemeClr val="accent2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92403D8-2C78-435D-AF08-A4F896B56894}"/>
              </a:ext>
            </a:extLst>
          </p:cNvPr>
          <p:cNvSpPr txBox="1"/>
          <p:nvPr/>
        </p:nvSpPr>
        <p:spPr>
          <a:xfrm>
            <a:off x="713886" y="5957152"/>
            <a:ext cx="12365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Tx/>
              <a:buChar char="-"/>
            </a:pPr>
            <a:r>
              <a:rPr lang="en-GB" sz="1200" dirty="0">
                <a:solidFill>
                  <a:schemeClr val="accent6">
                    <a:lumMod val="75000"/>
                  </a:schemeClr>
                </a:solidFill>
              </a:rPr>
              <a:t>Measurement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solidFill>
                  <a:schemeClr val="accent6">
                    <a:lumMod val="75000"/>
                  </a:schemeClr>
                </a:solidFill>
              </a:rPr>
              <a:t>Timestamp</a:t>
            </a:r>
            <a:endParaRPr lang="en-CA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4FD1A00-49F8-4ED5-B61C-FA3C96F01CD6}"/>
              </a:ext>
            </a:extLst>
          </p:cNvPr>
          <p:cNvCxnSpPr>
            <a:cxnSpLocks/>
            <a:endCxn id="14" idx="3"/>
          </p:cNvCxnSpPr>
          <p:nvPr/>
        </p:nvCxnSpPr>
        <p:spPr bwMode="auto">
          <a:xfrm flipH="1">
            <a:off x="1140016" y="4503355"/>
            <a:ext cx="810780" cy="4320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D62D0D2-CB3C-4405-8D16-47A8AFFC2D02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3378" y="4749080"/>
            <a:ext cx="797964" cy="4191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pic>
        <p:nvPicPr>
          <p:cNvPr id="26" name="Graphic 25">
            <a:extLst>
              <a:ext uri="{FF2B5EF4-FFF2-40B4-BE49-F238E27FC236}">
                <a16:creationId xmlns:a16="http://schemas.microsoft.com/office/drawing/2014/main" id="{6518E434-FF1E-4B39-8676-78011CA7CF76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13158" y="4718499"/>
            <a:ext cx="646261" cy="646261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E45ACFC1-BA15-447A-8877-9F033926CDC0}"/>
              </a:ext>
            </a:extLst>
          </p:cNvPr>
          <p:cNvSpPr txBox="1"/>
          <p:nvPr/>
        </p:nvSpPr>
        <p:spPr>
          <a:xfrm rot="19893979">
            <a:off x="5547495" y="4295476"/>
            <a:ext cx="163736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(1) SBP Request</a:t>
            </a:r>
            <a:endParaRPr lang="en-CA" dirty="0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AADA302-968E-4C6C-9214-CA75AA2B06E0}"/>
              </a:ext>
            </a:extLst>
          </p:cNvPr>
          <p:cNvCxnSpPr>
            <a:cxnSpLocks/>
          </p:cNvCxnSpPr>
          <p:nvPr/>
        </p:nvCxnSpPr>
        <p:spPr bwMode="auto">
          <a:xfrm>
            <a:off x="7252857" y="4486105"/>
            <a:ext cx="1160301" cy="2629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03A3B16C-A622-4CAF-8861-C4CAC3327435}"/>
              </a:ext>
            </a:extLst>
          </p:cNvPr>
          <p:cNvSpPr txBox="1"/>
          <p:nvPr/>
        </p:nvSpPr>
        <p:spPr>
          <a:xfrm rot="749212">
            <a:off x="7520927" y="4384909"/>
            <a:ext cx="136099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(2) NDP</a:t>
            </a:r>
            <a:endParaRPr lang="en-CA" dirty="0">
              <a:solidFill>
                <a:srgbClr val="0070C0"/>
              </a:solidFill>
            </a:endParaRPr>
          </a:p>
        </p:txBody>
      </p:sp>
      <p:pic>
        <p:nvPicPr>
          <p:cNvPr id="30" name="Graphic 29">
            <a:extLst>
              <a:ext uri="{FF2B5EF4-FFF2-40B4-BE49-F238E27FC236}">
                <a16:creationId xmlns:a16="http://schemas.microsoft.com/office/drawing/2014/main" id="{9473FF0B-3206-45CF-80B6-2C92EEFF7D21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05439" y="4062904"/>
            <a:ext cx="807781" cy="820261"/>
          </a:xfrm>
          <a:prstGeom prst="rect">
            <a:avLst/>
          </a:prstGeom>
        </p:spPr>
      </p:pic>
      <p:pic>
        <p:nvPicPr>
          <p:cNvPr id="31" name="Graphic 30">
            <a:extLst>
              <a:ext uri="{FF2B5EF4-FFF2-40B4-BE49-F238E27FC236}">
                <a16:creationId xmlns:a16="http://schemas.microsoft.com/office/drawing/2014/main" id="{3F06DEC3-4C0D-460D-96B2-82AB7B8D25D4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70991" y="4646772"/>
            <a:ext cx="646261" cy="646261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4DDF656B-A8C0-4C42-93AE-BC3728A40843}"/>
              </a:ext>
            </a:extLst>
          </p:cNvPr>
          <p:cNvSpPr txBox="1"/>
          <p:nvPr/>
        </p:nvSpPr>
        <p:spPr>
          <a:xfrm>
            <a:off x="4764459" y="4111796"/>
            <a:ext cx="125518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STA1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ea typeface="Times New Roman" panose="02020603050405020304" pitchFamily="18" charset="0"/>
              </a:rPr>
              <a:t>SBP Requester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7A1B959-D031-4E07-A518-C02F085F2224}"/>
              </a:ext>
            </a:extLst>
          </p:cNvPr>
          <p:cNvSpPr txBox="1"/>
          <p:nvPr/>
        </p:nvSpPr>
        <p:spPr>
          <a:xfrm>
            <a:off x="5757465" y="3559152"/>
            <a:ext cx="23240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SBP-capable AP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Sensing Initiator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Sensing Transmitter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B0F6FBC-8B86-422E-88B2-FE2A043BDDCE}"/>
              </a:ext>
            </a:extLst>
          </p:cNvPr>
          <p:cNvSpPr txBox="1"/>
          <p:nvPr/>
        </p:nvSpPr>
        <p:spPr>
          <a:xfrm>
            <a:off x="7779535" y="5367189"/>
            <a:ext cx="13644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STA2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Sensing Receiver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EECF0C7-6873-4A02-95A8-B33459CE49D9}"/>
              </a:ext>
            </a:extLst>
          </p:cNvPr>
          <p:cNvSpPr txBox="1"/>
          <p:nvPr/>
        </p:nvSpPr>
        <p:spPr>
          <a:xfrm>
            <a:off x="5057254" y="5817207"/>
            <a:ext cx="14721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(5) MLME Output</a:t>
            </a:r>
            <a:endParaRPr lang="en-CA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5D3CBCBF-EE31-4FBE-A71A-C001E41A9447}"/>
              </a:ext>
            </a:extLst>
          </p:cNvPr>
          <p:cNvCxnSpPr>
            <a:cxnSpLocks/>
          </p:cNvCxnSpPr>
          <p:nvPr/>
        </p:nvCxnSpPr>
        <p:spPr bwMode="auto">
          <a:xfrm>
            <a:off x="5364088" y="5300353"/>
            <a:ext cx="0" cy="5095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358D8A0-07C5-4057-83E7-DC030AA2151E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289613" y="4753133"/>
            <a:ext cx="1171548" cy="2600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856069AD-7BD7-4EF2-A4C1-BA1C3C6CDAC0}"/>
              </a:ext>
            </a:extLst>
          </p:cNvPr>
          <p:cNvSpPr txBox="1"/>
          <p:nvPr/>
        </p:nvSpPr>
        <p:spPr>
          <a:xfrm rot="674861">
            <a:off x="6999781" y="4644976"/>
            <a:ext cx="1748884" cy="4385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(3) Report</a:t>
            </a:r>
          </a:p>
          <a:p>
            <a:pPr algn="ctr"/>
            <a:r>
              <a:rPr lang="en-GB" sz="1050" dirty="0">
                <a:solidFill>
                  <a:srgbClr val="7030A0"/>
                </a:solidFill>
              </a:rPr>
              <a:t>(</a:t>
            </a:r>
            <a:r>
              <a:rPr lang="en-GB" sz="1050" dirty="0" err="1">
                <a:solidFill>
                  <a:srgbClr val="7030A0"/>
                </a:solidFill>
              </a:rPr>
              <a:t>Measurement+Timestamp</a:t>
            </a:r>
            <a:r>
              <a:rPr lang="en-GB" sz="1050" dirty="0">
                <a:solidFill>
                  <a:srgbClr val="7030A0"/>
                </a:solidFill>
              </a:rPr>
              <a:t>?)</a:t>
            </a:r>
            <a:endParaRPr lang="en-CA" sz="1050" dirty="0">
              <a:solidFill>
                <a:srgbClr val="7030A0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83F7A7A-E87E-4790-81EC-D09E6FA7A956}"/>
              </a:ext>
            </a:extLst>
          </p:cNvPr>
          <p:cNvSpPr txBox="1"/>
          <p:nvPr/>
        </p:nvSpPr>
        <p:spPr>
          <a:xfrm rot="19796880">
            <a:off x="5145760" y="4913704"/>
            <a:ext cx="2265265" cy="4385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(4) Report </a:t>
            </a:r>
          </a:p>
          <a:p>
            <a:pPr algn="ctr"/>
            <a:r>
              <a:rPr lang="en-GB" sz="1050" dirty="0">
                <a:solidFill>
                  <a:schemeClr val="accent2"/>
                </a:solidFill>
                <a:ea typeface="Times New Roman" panose="02020603050405020304" pitchFamily="18" charset="0"/>
              </a:rPr>
              <a:t>(</a:t>
            </a:r>
            <a:r>
              <a:rPr lang="en-GB" sz="105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Measurement+Timestamp</a:t>
            </a:r>
            <a:r>
              <a:rPr lang="en-GB" sz="105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CA" sz="1050" dirty="0">
              <a:solidFill>
                <a:schemeClr val="accent2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E6A8582-CC38-4445-A0A0-0770591B10C6}"/>
              </a:ext>
            </a:extLst>
          </p:cNvPr>
          <p:cNvSpPr txBox="1"/>
          <p:nvPr/>
        </p:nvSpPr>
        <p:spPr>
          <a:xfrm>
            <a:off x="5291122" y="5991671"/>
            <a:ext cx="12365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Tx/>
              <a:buChar char="-"/>
            </a:pPr>
            <a:r>
              <a:rPr lang="en-GB" sz="1200" dirty="0">
                <a:solidFill>
                  <a:schemeClr val="accent6">
                    <a:lumMod val="75000"/>
                  </a:schemeClr>
                </a:solidFill>
              </a:rPr>
              <a:t>Measurement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solidFill>
                  <a:schemeClr val="accent6">
                    <a:lumMod val="75000"/>
                  </a:schemeClr>
                </a:solidFill>
              </a:rPr>
              <a:t>Timestamp</a:t>
            </a:r>
            <a:endParaRPr lang="en-CA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851389B8-4815-486B-B562-C9B838F541F0}"/>
              </a:ext>
            </a:extLst>
          </p:cNvPr>
          <p:cNvCxnSpPr>
            <a:cxnSpLocks/>
            <a:endCxn id="31" idx="3"/>
          </p:cNvCxnSpPr>
          <p:nvPr/>
        </p:nvCxnSpPr>
        <p:spPr bwMode="auto">
          <a:xfrm flipH="1">
            <a:off x="5717252" y="4537874"/>
            <a:ext cx="810780" cy="4320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124FF8D-A81F-425F-9546-D81CE8E1C0BF}"/>
              </a:ext>
            </a:extLst>
          </p:cNvPr>
          <p:cNvCxnSpPr>
            <a:cxnSpLocks/>
          </p:cNvCxnSpPr>
          <p:nvPr/>
        </p:nvCxnSpPr>
        <p:spPr bwMode="auto">
          <a:xfrm flipV="1">
            <a:off x="5780614" y="4783599"/>
            <a:ext cx="797964" cy="4191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B034852C-BC88-443B-8606-9E5ED4BE9CB7}"/>
              </a:ext>
            </a:extLst>
          </p:cNvPr>
          <p:cNvSpPr txBox="1"/>
          <p:nvPr/>
        </p:nvSpPr>
        <p:spPr>
          <a:xfrm>
            <a:off x="221496" y="3264332"/>
            <a:ext cx="3796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(a) SBP-capable AP is Sensing Receiver</a:t>
            </a:r>
            <a:endParaRPr lang="en-CA" sz="1600" b="1" dirty="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F4FD3E4-C977-4E40-9CF8-8AD74E90C372}"/>
              </a:ext>
            </a:extLst>
          </p:cNvPr>
          <p:cNvSpPr txBox="1"/>
          <p:nvPr/>
        </p:nvSpPr>
        <p:spPr>
          <a:xfrm>
            <a:off x="4989234" y="3260143"/>
            <a:ext cx="4137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(b) SBP-capable AP is Sensing Transmitter</a:t>
            </a:r>
            <a:endParaRPr lang="en-CA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99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B5E1B-4C35-4E7D-BABF-2722A187F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18010"/>
          </a:xfrm>
        </p:spPr>
        <p:txBody>
          <a:bodyPr/>
          <a:lstStyle/>
          <a:p>
            <a:r>
              <a:rPr lang="en-US" dirty="0"/>
              <a:t>Measurement Report Frame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BB489-BA08-4722-BF7F-89FEE8093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516" y="1484785"/>
            <a:ext cx="8712968" cy="4990628"/>
          </a:xfrm>
        </p:spPr>
        <p:txBody>
          <a:bodyPr/>
          <a:lstStyle/>
          <a:p>
            <a:pPr marL="0" indent="0"/>
            <a:r>
              <a:rPr lang="en-US" dirty="0"/>
              <a:t>Measurement Report Frame PDT defines the following [3]: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Measurement Report Frame (both public and private version) to contain </a:t>
            </a:r>
            <a:r>
              <a:rPr lang="en-US" i="1" dirty="0">
                <a:solidFill>
                  <a:srgbClr val="FF0000"/>
                </a:solidFill>
              </a:rPr>
              <a:t>one or more </a:t>
            </a:r>
            <a:r>
              <a:rPr lang="en-US" dirty="0"/>
              <a:t>Sensing Measurement Report Elements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Report Element to contain a </a:t>
            </a:r>
            <a:r>
              <a:rPr lang="en-US" i="1" dirty="0">
                <a:solidFill>
                  <a:srgbClr val="FF0000"/>
                </a:solidFill>
              </a:rPr>
              <a:t>single</a:t>
            </a:r>
            <a:r>
              <a:rPr lang="en-US" dirty="0"/>
              <a:t> measurement report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Report Control subfield to contain information necessary to interpret measurement report subfield.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84C8C7-B0F4-4312-837C-E589CD2105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E9A10D-224A-4023-A5F6-DF3C67D2EE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D57603-71B9-4871-8972-6F2D57B97C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C40BE3C-9207-4A71-B458-762D1660F9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6394" y="3356992"/>
            <a:ext cx="5917187" cy="88969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8CCB8BD-0857-4DA1-9CA3-CC902DBE34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2914" y="5412725"/>
            <a:ext cx="5256584" cy="83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846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810</TotalTime>
  <Words>1722</Words>
  <Application>Microsoft Office PowerPoint</Application>
  <PresentationFormat>On-screen Show (4:3)</PresentationFormat>
  <Paragraphs>304</Paragraphs>
  <Slides>14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Office Theme</vt:lpstr>
      <vt:lpstr>Document</vt:lpstr>
      <vt:lpstr>TX and RX Timestamping Implementations</vt:lpstr>
      <vt:lpstr>Abstract</vt:lpstr>
      <vt:lpstr>SFD Recap [1]</vt:lpstr>
      <vt:lpstr>SFD Recap Cont’d</vt:lpstr>
      <vt:lpstr>Non-SBP Cases</vt:lpstr>
      <vt:lpstr>Non-SBP, Sensing Receiver Produces MLME Output </vt:lpstr>
      <vt:lpstr>Non-SBP, Sensing Transmitter Produces MLME Output</vt:lpstr>
      <vt:lpstr>SBP Cases</vt:lpstr>
      <vt:lpstr>Measurement Report Frame</vt:lpstr>
      <vt:lpstr>Option 1</vt:lpstr>
      <vt:lpstr>Option 2</vt:lpstr>
      <vt:lpstr>Option Tradeoffs</vt:lpstr>
      <vt:lpstr>SP1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TX and RX Timestamping Implementations</dc:title>
  <dc:creator>Chris Beg</dc:creator>
  <cp:lastModifiedBy>Chris Beg</cp:lastModifiedBy>
  <cp:revision>88</cp:revision>
  <cp:lastPrinted>1601-01-01T00:00:00Z</cp:lastPrinted>
  <dcterms:created xsi:type="dcterms:W3CDTF">2022-02-02T15:02:09Z</dcterms:created>
  <dcterms:modified xsi:type="dcterms:W3CDTF">2022-03-04T18:30:36Z</dcterms:modified>
</cp:coreProperties>
</file>