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8"/>
  </p:notesMasterIdLst>
  <p:handoutMasterIdLst>
    <p:handoutMasterId r:id="rId189"/>
  </p:handoutMasterIdLst>
  <p:sldIdLst>
    <p:sldId id="269" r:id="rId2"/>
    <p:sldId id="278" r:id="rId3"/>
    <p:sldId id="2544"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1981" r:id="rId26"/>
    <p:sldId id="2074" r:id="rId27"/>
    <p:sldId id="2102" r:id="rId28"/>
    <p:sldId id="2465" r:id="rId29"/>
    <p:sldId id="2107" r:id="rId30"/>
    <p:sldId id="2075" r:id="rId31"/>
    <p:sldId id="2439" r:id="rId32"/>
    <p:sldId id="2292" r:id="rId33"/>
    <p:sldId id="2525" r:id="rId34"/>
    <p:sldId id="2331" r:id="rId35"/>
    <p:sldId id="2332" r:id="rId36"/>
    <p:sldId id="2437" r:id="rId37"/>
    <p:sldId id="2438" r:id="rId38"/>
    <p:sldId id="2464" r:id="rId39"/>
    <p:sldId id="2481" r:id="rId40"/>
    <p:sldId id="2482" r:id="rId41"/>
    <p:sldId id="2483" r:id="rId42"/>
    <p:sldId id="2484" r:id="rId43"/>
    <p:sldId id="2485" r:id="rId44"/>
    <p:sldId id="2486" r:id="rId45"/>
    <p:sldId id="2008" r:id="rId46"/>
    <p:sldId id="2291" r:id="rId47"/>
    <p:sldId id="1945" r:id="rId48"/>
    <p:sldId id="2071" r:id="rId49"/>
    <p:sldId id="2036" r:id="rId50"/>
    <p:sldId id="2323" r:id="rId51"/>
    <p:sldId id="2353" r:id="rId52"/>
    <p:sldId id="2426" r:id="rId53"/>
    <p:sldId id="2427" r:id="rId54"/>
    <p:sldId id="2460" r:id="rId55"/>
    <p:sldId id="2461" r:id="rId56"/>
    <p:sldId id="2463" r:id="rId57"/>
    <p:sldId id="2547" r:id="rId58"/>
    <p:sldId id="1688" r:id="rId59"/>
    <p:sldId id="2293" r:id="rId60"/>
    <p:sldId id="1708" r:id="rId61"/>
    <p:sldId id="2524" r:id="rId62"/>
    <p:sldId id="2541" r:id="rId63"/>
    <p:sldId id="2548" r:id="rId64"/>
    <p:sldId id="1709" r:id="rId65"/>
    <p:sldId id="1710" r:id="rId66"/>
    <p:sldId id="1790" r:id="rId67"/>
    <p:sldId id="2199" r:id="rId68"/>
    <p:sldId id="2319" r:id="rId69"/>
    <p:sldId id="2320" r:id="rId70"/>
    <p:sldId id="2321" r:id="rId71"/>
    <p:sldId id="2355" r:id="rId72"/>
    <p:sldId id="2354" r:id="rId73"/>
    <p:sldId id="2294" r:id="rId74"/>
    <p:sldId id="2470" r:id="rId75"/>
    <p:sldId id="2466" r:id="rId76"/>
    <p:sldId id="2467" r:id="rId77"/>
    <p:sldId id="1679" r:id="rId78"/>
    <p:sldId id="2336" r:id="rId79"/>
    <p:sldId id="2328" r:id="rId80"/>
    <p:sldId id="2497" r:id="rId81"/>
    <p:sldId id="2546" r:id="rId82"/>
    <p:sldId id="2489" r:id="rId83"/>
    <p:sldId id="2495" r:id="rId84"/>
    <p:sldId id="2536" r:id="rId85"/>
    <p:sldId id="2496" r:id="rId86"/>
    <p:sldId id="2542" r:id="rId87"/>
    <p:sldId id="2543" r:id="rId88"/>
    <p:sldId id="2498" r:id="rId89"/>
    <p:sldId id="2324" r:id="rId90"/>
    <p:sldId id="1375" r:id="rId91"/>
    <p:sldId id="1376" r:id="rId92"/>
    <p:sldId id="1400" r:id="rId93"/>
    <p:sldId id="2479" r:id="rId94"/>
    <p:sldId id="2480" r:id="rId95"/>
    <p:sldId id="619" r:id="rId96"/>
    <p:sldId id="621" r:id="rId97"/>
    <p:sldId id="1561" r:id="rId98"/>
    <p:sldId id="1555" r:id="rId99"/>
    <p:sldId id="1601" r:id="rId100"/>
    <p:sldId id="1585" r:id="rId101"/>
    <p:sldId id="1586" r:id="rId102"/>
    <p:sldId id="1587" r:id="rId103"/>
    <p:sldId id="1588" r:id="rId104"/>
    <p:sldId id="1589" r:id="rId105"/>
    <p:sldId id="1590" r:id="rId106"/>
    <p:sldId id="1771" r:id="rId107"/>
    <p:sldId id="1772" r:id="rId108"/>
    <p:sldId id="1591" r:id="rId109"/>
    <p:sldId id="1592" r:id="rId110"/>
    <p:sldId id="1593" r:id="rId111"/>
    <p:sldId id="1594" r:id="rId112"/>
    <p:sldId id="1595" r:id="rId113"/>
    <p:sldId id="1596" r:id="rId114"/>
    <p:sldId id="1597" r:id="rId115"/>
    <p:sldId id="1598" r:id="rId116"/>
    <p:sldId id="1599" r:id="rId117"/>
    <p:sldId id="1600" r:id="rId118"/>
    <p:sldId id="1628" r:id="rId119"/>
    <p:sldId id="1638" r:id="rId120"/>
    <p:sldId id="1725" r:id="rId121"/>
    <p:sldId id="1726" r:id="rId122"/>
    <p:sldId id="1947" r:id="rId123"/>
    <p:sldId id="1975" r:id="rId124"/>
    <p:sldId id="1976" r:id="rId125"/>
    <p:sldId id="1977" r:id="rId126"/>
    <p:sldId id="2039" r:id="rId127"/>
    <p:sldId id="2060" r:id="rId128"/>
    <p:sldId id="2061" r:id="rId129"/>
    <p:sldId id="2097" r:id="rId130"/>
    <p:sldId id="2103" r:id="rId131"/>
    <p:sldId id="2063" r:id="rId132"/>
    <p:sldId id="2064" r:id="rId133"/>
    <p:sldId id="2065" r:id="rId134"/>
    <p:sldId id="2066" r:id="rId135"/>
    <p:sldId id="2067" r:id="rId136"/>
    <p:sldId id="2068" r:id="rId137"/>
    <p:sldId id="2069" r:id="rId138"/>
    <p:sldId id="2146" r:id="rId139"/>
    <p:sldId id="2147" r:id="rId140"/>
    <p:sldId id="2148" r:id="rId141"/>
    <p:sldId id="2158" r:id="rId142"/>
    <p:sldId id="2159" r:id="rId143"/>
    <p:sldId id="2157" r:id="rId144"/>
    <p:sldId id="2160" r:id="rId145"/>
    <p:sldId id="2216" r:id="rId146"/>
    <p:sldId id="2217" r:id="rId147"/>
    <p:sldId id="2219" r:id="rId148"/>
    <p:sldId id="2238" r:id="rId149"/>
    <p:sldId id="2239" r:id="rId150"/>
    <p:sldId id="2240" r:id="rId151"/>
    <p:sldId id="2242" r:id="rId152"/>
    <p:sldId id="2263" r:id="rId153"/>
    <p:sldId id="2276" r:id="rId154"/>
    <p:sldId id="2277" r:id="rId155"/>
    <p:sldId id="2278" r:id="rId156"/>
    <p:sldId id="2281" r:id="rId157"/>
    <p:sldId id="2282" r:id="rId158"/>
    <p:sldId id="2283" r:id="rId159"/>
    <p:sldId id="2284" r:id="rId160"/>
    <p:sldId id="2318" r:id="rId161"/>
    <p:sldId id="2329" r:id="rId162"/>
    <p:sldId id="2356" r:id="rId163"/>
    <p:sldId id="1701" r:id="rId164"/>
    <p:sldId id="1969" r:id="rId165"/>
    <p:sldId id="2112" r:id="rId166"/>
    <p:sldId id="1965" r:id="rId167"/>
    <p:sldId id="2114" r:id="rId168"/>
    <p:sldId id="1705" r:id="rId169"/>
    <p:sldId id="1706" r:id="rId170"/>
    <p:sldId id="1707" r:id="rId171"/>
    <p:sldId id="2113" r:id="rId172"/>
    <p:sldId id="2037" r:id="rId173"/>
    <p:sldId id="2431" r:id="rId174"/>
    <p:sldId id="2429" r:id="rId175"/>
    <p:sldId id="2436" r:id="rId176"/>
    <p:sldId id="1968" r:id="rId177"/>
    <p:sldId id="2104" r:id="rId178"/>
    <p:sldId id="2317" r:id="rId179"/>
    <p:sldId id="1967" r:id="rId180"/>
    <p:sldId id="2167" r:id="rId181"/>
    <p:sldId id="2351" r:id="rId182"/>
    <p:sldId id="2333" r:id="rId183"/>
    <p:sldId id="2335" r:id="rId184"/>
    <p:sldId id="2334" r:id="rId185"/>
    <p:sldId id="2352" r:id="rId186"/>
    <p:sldId id="2218" r:id="rId18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1" d="100"/>
          <a:sy n="161" d="100"/>
        </p:scale>
        <p:origin x="213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802.11-22/0242r1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w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83.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18 </a:t>
            </a:r>
            <a:r>
              <a:rPr lang="en-US" b="0" dirty="0">
                <a:solidFill>
                  <a:schemeClr val="accent2">
                    <a:lumMod val="50000"/>
                  </a:schemeClr>
                </a:solidFill>
              </a:rPr>
              <a:t>February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xx March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xx Mar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78"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solidFill>
                  <a:srgbClr val="FF0000"/>
                </a:solidFill>
              </a:rPr>
              <a:t>xx</a:t>
            </a:r>
            <a:r>
              <a:rPr lang="en-AU" i="1" dirty="0"/>
              <a:t> Mar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502"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183927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Jan 2022, as documented in </a:t>
            </a:r>
            <a:r>
              <a:rPr lang="en-AU" i="1" dirty="0">
                <a:solidFill>
                  <a:srgbClr val="FF0000"/>
                </a:solidFill>
              </a:rPr>
              <a:t>11-22-xxxx-00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36632216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11689304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3739555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22846302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67686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83684516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8794734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4268506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142018839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4251679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33676144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18"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7708579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422320007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34058752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006628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02925854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1530012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413894898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77131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the Nov 2021 plenary</a:t>
            </a:r>
            <a:r>
              <a:rPr lang="en-AU" b="0" dirty="0"/>
              <a:t> included:</a:t>
            </a:r>
          </a:p>
          <a:p>
            <a:pPr lvl="2"/>
            <a:r>
              <a:rPr lang="en-AU" b="0" i="0" u="none" strike="noStrike" baseline="0" dirty="0">
                <a:solidFill>
                  <a:srgbClr val="FF0000"/>
                </a:solidFill>
                <a:latin typeface="Arial" panose="020B0604020202020204" pitchFamily="34" charset="0"/>
              </a:rPr>
              <a:t>&lt;tbd&gt;</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40662244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187047836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357531377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2365210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48260552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5217684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526"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87490177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6329326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3270652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14556396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20483707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5498353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83270670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11479235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70742308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52807937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351483189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735295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84 standards through the PSDO adoption process, with 31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2717137"/>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22</a:t>
                      </a:r>
                    </a:p>
                  </a:txBody>
                  <a:tcPr/>
                </a:tc>
                <a:tc>
                  <a:txBody>
                    <a:bodyPr/>
                    <a:lstStyle/>
                    <a:p>
                      <a:pPr algn="ctr"/>
                      <a:r>
                        <a:rPr lang="en-AU" dirty="0"/>
                        <a:t>10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84</a:t>
                      </a:r>
                    </a:p>
                  </a:txBody>
                  <a:tcPr>
                    <a:lnT w="12700" cap="flat" cmpd="sng" algn="ctr">
                      <a:solidFill>
                        <a:schemeClr val="tx1"/>
                      </a:solidFill>
                      <a:prstDash val="solid"/>
                      <a:round/>
                      <a:headEnd type="none" w="med" len="med"/>
                      <a:tailEnd type="none" w="med" len="med"/>
                    </a:lnT>
                  </a:tcPr>
                </a:tc>
                <a:tc>
                  <a:txBody>
                    <a:bodyPr/>
                    <a:lstStyle/>
                    <a:p>
                      <a:pPr algn="ctr"/>
                      <a:r>
                        <a:rPr lang="en-AU" b="1" dirty="0"/>
                        <a:t>31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401948644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86434475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20571891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04982112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22248121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146292715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729440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2369482"/>
              </p:ext>
            </p:extLst>
          </p:nvPr>
        </p:nvGraphicFramePr>
        <p:xfrm>
          <a:off x="761999" y="1712149"/>
          <a:ext cx="7696200" cy="29260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11721826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FCBF-DC37-483E-8C08-FE36D5CD4780}"/>
              </a:ext>
            </a:extLst>
          </p:cNvPr>
          <p:cNvSpPr>
            <a:spLocks noGrp="1"/>
          </p:cNvSpPr>
          <p:nvPr>
            <p:ph type="title"/>
          </p:nvPr>
        </p:nvSpPr>
        <p:spPr/>
        <p:txBody>
          <a:bodyPr/>
          <a:lstStyle/>
          <a:p>
            <a:r>
              <a:rPr lang="en-AU" dirty="0"/>
              <a:t>Registration is required for attendance at the IEEE 802 JTC1 SC in Mar 2022</a:t>
            </a:r>
          </a:p>
        </p:txBody>
      </p:sp>
      <p:sp>
        <p:nvSpPr>
          <p:cNvPr id="3" name="Content Placeholder 2">
            <a:extLst>
              <a:ext uri="{FF2B5EF4-FFF2-40B4-BE49-F238E27FC236}">
                <a16:creationId xmlns:a16="http://schemas.microsoft.com/office/drawing/2014/main" id="{46A840FA-67B1-404E-8350-872574C9D808}"/>
              </a:ext>
            </a:extLst>
          </p:cNvPr>
          <p:cNvSpPr>
            <a:spLocks noGrp="1"/>
          </p:cNvSpPr>
          <p:nvPr>
            <p:ph idx="1"/>
          </p:nvPr>
        </p:nvSpPr>
        <p:spPr/>
        <p:txBody>
          <a:bodyPr/>
          <a:lstStyle/>
          <a:p>
            <a:pPr lvl="1"/>
            <a:r>
              <a:rPr lang="en-AU" dirty="0">
                <a:solidFill>
                  <a:srgbClr val="FF0000"/>
                </a:solidFill>
              </a:rPr>
              <a:t>tbd</a:t>
            </a:r>
          </a:p>
        </p:txBody>
      </p:sp>
      <p:sp>
        <p:nvSpPr>
          <p:cNvPr id="4" name="Footer Placeholder 3">
            <a:extLst>
              <a:ext uri="{FF2B5EF4-FFF2-40B4-BE49-F238E27FC236}">
                <a16:creationId xmlns:a16="http://schemas.microsoft.com/office/drawing/2014/main" id="{D2D8FDDE-195F-457D-BBE7-11DF025D80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4A3CBDF-2357-49E5-A788-0637DDB81B0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113105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788487621"/>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3"/>
            <a:r>
              <a:rPr lang="it-IT" dirty="0"/>
              <a:t>(Dec 2021) Jodi, will you do that?</a:t>
            </a:r>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4048733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 but a response is still required</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&amp; published</a:t>
            </a:r>
            <a:r>
              <a:rPr lang="en-AU" dirty="0">
                <a:solidFill>
                  <a:schemeClr val="accent2"/>
                </a:solidFill>
              </a:rPr>
              <a:t> but response required</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usual security comments from China NB (N17643)</a:t>
            </a:r>
          </a:p>
          <a:p>
            <a:pPr lvl="2"/>
            <a:r>
              <a:rPr lang="en-AU" dirty="0"/>
              <a:t>(Jan 2022) A response has been developed (</a:t>
            </a:r>
            <a:r>
              <a:rPr lang="en-AU" dirty="0">
                <a:solidFill>
                  <a:srgbClr val="FF0000"/>
                </a:solidFill>
              </a:rPr>
              <a:t>ref?</a:t>
            </a:r>
            <a:r>
              <a:rPr lang="en-AU" dirty="0"/>
              <a:t>) and will be considered by 802.1 WG in March 2022</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graphicFrame>
        <p:nvGraphicFramePr>
          <p:cNvPr id="3" name="Object 2">
            <a:extLst>
              <a:ext uri="{FF2B5EF4-FFF2-40B4-BE49-F238E27FC236}">
                <a16:creationId xmlns:a16="http://schemas.microsoft.com/office/drawing/2014/main" id="{4CAF9933-6028-435F-8FDF-302F605E7DCD}"/>
              </a:ext>
            </a:extLst>
          </p:cNvPr>
          <p:cNvGraphicFramePr>
            <a:graphicFrameLocks noChangeAspect="1"/>
          </p:cNvGraphicFramePr>
          <p:nvPr>
            <p:extLst>
              <p:ext uri="{D42A27DB-BD31-4B8C-83A1-F6EECF244321}">
                <p14:modId xmlns:p14="http://schemas.microsoft.com/office/powerpoint/2010/main" val="1593552978"/>
              </p:ext>
            </p:extLst>
          </p:nvPr>
        </p:nvGraphicFramePr>
        <p:xfrm>
          <a:off x="7576457" y="4280286"/>
          <a:ext cx="914400" cy="806450"/>
        </p:xfrm>
        <a:graphic>
          <a:graphicData uri="http://schemas.openxmlformats.org/presentationml/2006/ole">
            <mc:AlternateContent xmlns:mc="http://schemas.openxmlformats.org/markup-compatibility/2006">
              <mc:Choice xmlns:v="urn:schemas-microsoft-com:vml" Requires="v">
                <p:oleObj spid="_x0000_s4190"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576457" y="428028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898911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34202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6"/>
                </a:solidFill>
              </a:rPr>
              <a:t>waiting</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54689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224812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3134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39080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890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pPr lvl="1"/>
            <a:r>
              <a:rPr lang="en-GB" dirty="0">
                <a:latin typeface="Arial" panose="020B0604020202020204" pitchFamily="34" charset="0"/>
              </a:rPr>
              <a:t>(Jan 2022) Has been published – but will wait for SR to complete</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759266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closes on 10 April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pPr lvl="1"/>
            <a:r>
              <a:rPr lang="en-US" dirty="0"/>
              <a:t>(Jan 2022) Published</a:t>
            </a:r>
            <a:endParaRPr lang="en-AU" dirty="0"/>
          </a:p>
          <a:p>
            <a:r>
              <a:rPr lang="en-US" dirty="0"/>
              <a:t>60-day</a:t>
            </a:r>
            <a:r>
              <a:rPr lang="en-AU" dirty="0"/>
              <a:t> pre-ballot: </a:t>
            </a:r>
            <a:r>
              <a:rPr lang="en-AU" dirty="0">
                <a:solidFill>
                  <a:schemeClr val="accent2"/>
                </a:solidFill>
              </a:rPr>
              <a:t>closes 10 Apr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59360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10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338759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795304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333320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extLst>
              <p:ext uri="{D42A27DB-BD31-4B8C-83A1-F6EECF244321}">
                <p14:modId xmlns:p14="http://schemas.microsoft.com/office/powerpoint/2010/main" val="945472365"/>
              </p:ext>
            </p:extLst>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28723"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067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7710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15942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225950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507657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592050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waiting</a:t>
            </a:r>
          </a:p>
          <a:p>
            <a:pPr lvl="1"/>
            <a:r>
              <a:rPr lang="en-AU" dirty="0"/>
              <a:t>(Jan 2022) Jodi will submit to ISO</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199883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254873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534085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0218034-24A4-4685-8CE8-914BFB9E38B8}"/>
              </a:ext>
            </a:extLst>
          </p:cNvPr>
          <p:cNvSpPr>
            <a:spLocks noGrp="1"/>
          </p:cNvSpPr>
          <p:nvPr>
            <p:ph type="title"/>
          </p:nvPr>
        </p:nvSpPr>
        <p:spPr/>
        <p:txBody>
          <a:bodyPr/>
          <a:lstStyle/>
          <a:p>
            <a:r>
              <a:rPr lang="en-AU" dirty="0"/>
              <a:t>The SC will discuss submission of future IEEE 802.3 drafts … following on from Jan 2022 discussion</a:t>
            </a:r>
          </a:p>
        </p:txBody>
      </p:sp>
      <p:sp>
        <p:nvSpPr>
          <p:cNvPr id="3" name="Content Placeholder 2">
            <a:extLst>
              <a:ext uri="{FF2B5EF4-FFF2-40B4-BE49-F238E27FC236}">
                <a16:creationId xmlns:a16="http://schemas.microsoft.com/office/drawing/2014/main" id="{3F7EA679-BED8-4E9E-A9E9-C76340448103}"/>
              </a:ext>
            </a:extLst>
          </p:cNvPr>
          <p:cNvSpPr>
            <a:spLocks noGrp="1"/>
          </p:cNvSpPr>
          <p:nvPr>
            <p:ph idx="1"/>
          </p:nvPr>
        </p:nvSpPr>
        <p:spPr>
          <a:xfrm>
            <a:off x="685800" y="1981200"/>
            <a:ext cx="7772400" cy="4114800"/>
          </a:xfrm>
        </p:spPr>
        <p:txBody>
          <a:bodyPr/>
          <a:lstStyle/>
          <a:p>
            <a:r>
              <a:rPr lang="en-GB" dirty="0"/>
              <a:t>Minutes from Jan 2022</a:t>
            </a:r>
          </a:p>
          <a:p>
            <a:pPr lvl="1"/>
            <a:r>
              <a:rPr lang="en-GB" dirty="0"/>
              <a:t>David Law (HPE) indicated that the IEEE 802.3 WG is already working on the next revision of several documents that will likely be published later this year by ISO/IEC. </a:t>
            </a:r>
            <a:endParaRPr lang="en-AU" dirty="0"/>
          </a:p>
          <a:p>
            <a:pPr lvl="1"/>
            <a:r>
              <a:rPr lang="en-GB" dirty="0"/>
              <a:t>If those revisions are sent for to SC 6 for informational purposes, it might cause confusion in SC 6 between the documents to be published and the revisions of those documents. </a:t>
            </a:r>
            <a:endParaRPr lang="en-AU" dirty="0"/>
          </a:p>
          <a:p>
            <a:pPr lvl="1"/>
            <a:r>
              <a:rPr lang="en-GB" dirty="0"/>
              <a:t>Some of the revisions are well on their way to IEEE publication. </a:t>
            </a:r>
            <a:endParaRPr lang="en-AU" dirty="0"/>
          </a:p>
          <a:p>
            <a:pPr lvl="1"/>
            <a:r>
              <a:rPr lang="en-GB" dirty="0"/>
              <a:t>Jodi Haasz stated that it was up to the IEEE 802.3 WG to decide what they want to do. </a:t>
            </a:r>
            <a:endParaRPr lang="en-AU" dirty="0"/>
          </a:p>
          <a:p>
            <a:pPr lvl="1"/>
            <a:r>
              <a:rPr lang="en-GB" dirty="0"/>
              <a:t>Both submitting the revisions now and holding them off until their ISO/IEC publication have merit. </a:t>
            </a:r>
            <a:endParaRPr lang="en-AU" dirty="0"/>
          </a:p>
          <a:p>
            <a:pPr lvl="1"/>
            <a:r>
              <a:rPr lang="en-GB" dirty="0"/>
              <a:t>This discussion will be revisited during the March meeting. </a:t>
            </a:r>
            <a:endParaRPr lang="en-AU" dirty="0"/>
          </a:p>
          <a:p>
            <a:endParaRPr lang="en-AU" dirty="0"/>
          </a:p>
        </p:txBody>
      </p:sp>
      <p:sp>
        <p:nvSpPr>
          <p:cNvPr id="4" name="Footer Placeholder 3">
            <a:extLst>
              <a:ext uri="{FF2B5EF4-FFF2-40B4-BE49-F238E27FC236}">
                <a16:creationId xmlns:a16="http://schemas.microsoft.com/office/drawing/2014/main" id="{6D16E8E4-F00F-4218-820B-95DEAE9C4DF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F0564F2-3C3C-4BE7-A0E7-D39FE352BFA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2749246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3538538"/>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3416955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20383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82"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have been sent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The response is not yet publicly available but was sent on 8 Nov 2021</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&amp; ISO quickly so that ISO/IEEE SA staff discussions can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4850500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724838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4207806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447526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may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 – is it now time to liaise it?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264000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194244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25978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45062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211226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0734299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FDIS ballot closes 13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closes 13 Jun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9098171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3392915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680289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(Nov 2021)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42398399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806824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14213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228675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015021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55101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held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 @ 00:00-03:00 UTC</a:t>
            </a:r>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CC5B-F6C2-411B-8B26-210F34935DC1}"/>
              </a:ext>
            </a:extLst>
          </p:cNvPr>
          <p:cNvSpPr>
            <a:spLocks noGrp="1"/>
          </p:cNvSpPr>
          <p:nvPr>
            <p:ph type="title"/>
          </p:nvPr>
        </p:nvSpPr>
        <p:spPr/>
        <p:txBody>
          <a:bodyPr/>
          <a:lstStyle/>
          <a:p>
            <a:r>
              <a:rPr lang="en-AU" dirty="0"/>
              <a:t>Some IEEE 802 participants attended the SC6/WG1 interim meeting in Feb 2022</a:t>
            </a:r>
          </a:p>
        </p:txBody>
      </p:sp>
      <p:sp>
        <p:nvSpPr>
          <p:cNvPr id="3" name="Content Placeholder 2">
            <a:extLst>
              <a:ext uri="{FF2B5EF4-FFF2-40B4-BE49-F238E27FC236}">
                <a16:creationId xmlns:a16="http://schemas.microsoft.com/office/drawing/2014/main" id="{1BC2D984-1350-4D95-872B-C2D05314BFFE}"/>
              </a:ext>
            </a:extLst>
          </p:cNvPr>
          <p:cNvSpPr>
            <a:spLocks noGrp="1"/>
          </p:cNvSpPr>
          <p:nvPr>
            <p:ph idx="1"/>
          </p:nvPr>
        </p:nvSpPr>
        <p:spPr/>
        <p:txBody>
          <a:bodyPr/>
          <a:lstStyle/>
          <a:p>
            <a:r>
              <a:rPr lang="en-AU" dirty="0"/>
              <a:t>Confirmed attending</a:t>
            </a:r>
          </a:p>
          <a:p>
            <a:pPr lvl="1"/>
            <a:r>
              <a:rPr lang="en-AU" dirty="0"/>
              <a:t>Andrew Myles (Cisco)</a:t>
            </a:r>
          </a:p>
          <a:p>
            <a:pPr lvl="1"/>
            <a:r>
              <a:rPr lang="en-AU" dirty="0"/>
              <a:t>Eldad Perahia (HPE)</a:t>
            </a:r>
          </a:p>
          <a:p>
            <a:pPr lvl="1"/>
            <a:r>
              <a:rPr lang="it-IT" dirty="0"/>
              <a:t>Dave Cavalcanti (Intel)</a:t>
            </a:r>
            <a:r>
              <a:rPr lang="en-AU" dirty="0"/>
              <a:t> – confused days! </a:t>
            </a:r>
            <a:r>
              <a:rPr lang="en-AU" dirty="0">
                <a:sym typeface="Wingdings" panose="05000000000000000000" pitchFamily="2" charset="2"/>
              </a:rPr>
              <a:t></a:t>
            </a:r>
            <a:endParaRPr lang="it-IT" dirty="0"/>
          </a:p>
        </p:txBody>
      </p:sp>
      <p:sp>
        <p:nvSpPr>
          <p:cNvPr id="4" name="Footer Placeholder 3">
            <a:extLst>
              <a:ext uri="{FF2B5EF4-FFF2-40B4-BE49-F238E27FC236}">
                <a16:creationId xmlns:a16="http://schemas.microsoft.com/office/drawing/2014/main" id="{93602D3A-ADE3-441A-BF55-032419A3B55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EDA025D-6AD9-46F1-9ECE-05DC4F35819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8043265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intend to propose a resketch project on QAM mechanism</a:t>
            </a:r>
          </a:p>
          <a:p>
            <a:pPr lvl="2"/>
            <a:r>
              <a:rPr lang="en-AU" dirty="0"/>
              <a:t>It is up to NBs to decide if a research project is appropriate in SC6/WG1 </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406"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responded in Jan 2022 to a PWI on Industrial Wireless Network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2"/>
            <a:endParaRPr lang="en-AU" dirty="0"/>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3736904027"/>
              </p:ext>
            </p:extLst>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14430" name="Acrobat Document" showAsIcon="1" r:id="rId4" imgW="914597" imgH="806311" progId="Acrobat.Document.DC">
                  <p:embed/>
                </p:oleObj>
              </mc:Choice>
              <mc:Fallback>
                <p:oleObj name="Acrobat Document" showAsIcon="1" r:id="rId4" imgW="914597" imgH="806311" progId="Acrobat.Document.DC">
                  <p:embed/>
                  <p:pic>
                    <p:nvPicPr>
                      <p:cNvPr id="0" name=""/>
                      <p:cNvPicPr/>
                      <p:nvPr/>
                    </p:nvPicPr>
                    <p:blipFill>
                      <a:blip r:embed="rId5"/>
                      <a:stretch>
                        <a:fillRect/>
                      </a:stretch>
                    </p:blipFill>
                    <p:spPr>
                      <a:xfrm>
                        <a:off x="8001000" y="201484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a:xfrm>
            <a:off x="685800" y="685800"/>
            <a:ext cx="7772400" cy="1066800"/>
          </a:xfrm>
        </p:spPr>
        <p:txBody>
          <a:bodyPr/>
          <a:lstStyle/>
          <a:p>
            <a:r>
              <a:rPr lang="en-AU" dirty="0"/>
              <a:t>The PWI on </a:t>
            </a:r>
            <a:r>
              <a:rPr lang="en-AU" i="1" dirty="0"/>
              <a:t>Industrial Wireless Network </a:t>
            </a:r>
            <a:r>
              <a:rPr lang="en-AU" dirty="0"/>
              <a:t>was discussed by SC6/WG1 in Feb 2022</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a:xfrm>
            <a:off x="685800" y="1981200"/>
            <a:ext cx="7772400" cy="4114800"/>
          </a:xfrm>
        </p:spPr>
        <p:txBody>
          <a:bodyPr/>
          <a:lstStyle/>
          <a:p>
            <a:pPr lvl="1"/>
            <a:r>
              <a:rPr lang="en-AU" dirty="0"/>
              <a:t>The LS was discussed at the SC6/WG1 meeting in Feb 2022</a:t>
            </a:r>
          </a:p>
          <a:p>
            <a:pPr lvl="1"/>
            <a:r>
              <a:rPr lang="en-AU" dirty="0"/>
              <a:t>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r>
              <a:rPr lang="en-AU" dirty="0"/>
              <a:t>Andrew Myles represented the IEEE 802’s LS to SC6/WG1</a:t>
            </a:r>
          </a:p>
          <a:p>
            <a:pPr lvl="2"/>
            <a:r>
              <a:rPr lang="en-AU" dirty="0"/>
              <a:t>Emphasised the shift to widely available standards </a:t>
            </a:r>
          </a:p>
          <a:p>
            <a:pPr lvl="2"/>
            <a:r>
              <a:rPr lang="en-AU" dirty="0"/>
              <a:t>Suggested a need to understand better the work in IEEE 802 (and 3GPP) because these standards are satisfying needs today</a:t>
            </a:r>
          </a:p>
          <a:p>
            <a:pPr lvl="2"/>
            <a:r>
              <a:rPr lang="en-AU" dirty="0"/>
              <a:t>Suggested work in </a:t>
            </a:r>
            <a:r>
              <a:rPr lang="en-AU" dirty="0" err="1"/>
              <a:t>Avnu</a:t>
            </a:r>
            <a:r>
              <a:rPr lang="en-AU" dirty="0"/>
              <a:t> and WBA also interesting</a:t>
            </a:r>
          </a:p>
          <a:p>
            <a:pPr lvl="1"/>
            <a:r>
              <a:rPr lang="en-AU" dirty="0"/>
              <a:t>Korea NB plan to complete </a:t>
            </a:r>
            <a:r>
              <a:rPr lang="en-AU" b="0" i="1" dirty="0">
                <a:effectLst/>
                <a:latin typeface="Arial" panose="020B0604020202020204" pitchFamily="34" charset="0"/>
              </a:rPr>
              <a:t>Status Report on PWI Deterministic Wireless Industrial Network</a:t>
            </a:r>
            <a:r>
              <a:rPr lang="en-AU" i="1" dirty="0"/>
              <a:t> </a:t>
            </a:r>
            <a:r>
              <a:rPr lang="en-AU" dirty="0"/>
              <a:t> in next few months</a:t>
            </a:r>
          </a:p>
          <a:p>
            <a:pPr lvl="2"/>
            <a:endParaRPr lang="en-AU" dirty="0">
              <a:solidFill>
                <a:srgbClr val="FF0000"/>
              </a:solidFill>
            </a:endParaRPr>
          </a:p>
          <a:p>
            <a:pPr lvl="2"/>
            <a:endParaRPr lang="en-AU" dirty="0"/>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graphicFrame>
        <p:nvGraphicFramePr>
          <p:cNvPr id="6" name="Object 5">
            <a:extLst>
              <a:ext uri="{FF2B5EF4-FFF2-40B4-BE49-F238E27FC236}">
                <a16:creationId xmlns:a16="http://schemas.microsoft.com/office/drawing/2014/main" id="{232DBF6C-5946-4001-B36E-2315CC56624C}"/>
              </a:ext>
            </a:extLst>
          </p:cNvPr>
          <p:cNvGraphicFramePr>
            <a:graphicFrameLocks noChangeAspect="1"/>
          </p:cNvGraphicFramePr>
          <p:nvPr>
            <p:extLst>
              <p:ext uri="{D42A27DB-BD31-4B8C-83A1-F6EECF244321}">
                <p14:modId xmlns:p14="http://schemas.microsoft.com/office/powerpoint/2010/main" val="844674072"/>
              </p:ext>
            </p:extLst>
          </p:nvPr>
        </p:nvGraphicFramePr>
        <p:xfrm>
          <a:off x="8001000" y="2514600"/>
          <a:ext cx="914400" cy="806450"/>
        </p:xfrm>
        <a:graphic>
          <a:graphicData uri="http://schemas.openxmlformats.org/presentationml/2006/ole">
            <mc:AlternateContent xmlns:mc="http://schemas.openxmlformats.org/markup-compatibility/2006">
              <mc:Choice xmlns:v="urn:schemas-microsoft-com:vml" Requires="v">
                <p:oleObj spid="_x0000_s31747"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800100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021423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did not comment on a PWI in WG1 on Wearable Robot Area Network</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A PWI on Wearable Robot Area Network has been proposed by </a:t>
            </a:r>
          </a:p>
          <a:p>
            <a:pPr lvl="2"/>
            <a:r>
              <a:rPr lang="en-AU" dirty="0"/>
              <a:t>DC power line communication based on conductive textiles</a:t>
            </a:r>
          </a:p>
          <a:p>
            <a:pPr lvl="2"/>
            <a:r>
              <a:rPr lang="en-AU" dirty="0"/>
              <a:t>Comments were requested for interim in mid Feb 2022</a:t>
            </a:r>
          </a:p>
          <a:p>
            <a:pPr lvl="1"/>
            <a:r>
              <a:rPr lang="en-US" dirty="0"/>
              <a:t>IEEE 802 </a:t>
            </a:r>
            <a:r>
              <a:rPr lang="en-AU" dirty="0"/>
              <a:t>did not comment</a:t>
            </a:r>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328902097"/>
              </p:ext>
            </p:extLst>
          </p:nvPr>
        </p:nvGraphicFramePr>
        <p:xfrm>
          <a:off x="7315200" y="2057400"/>
          <a:ext cx="914400" cy="806450"/>
        </p:xfrm>
        <a:graphic>
          <a:graphicData uri="http://schemas.openxmlformats.org/presentationml/2006/ole">
            <mc:AlternateContent xmlns:mc="http://schemas.openxmlformats.org/markup-compatibility/2006">
              <mc:Choice xmlns:v="urn:schemas-microsoft-com:vml" Requires="v">
                <p:oleObj spid="_x0000_s15455"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315200" y="2057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0767-EBD7-4967-B42D-3BF924E255FC}"/>
              </a:ext>
            </a:extLst>
          </p:cNvPr>
          <p:cNvSpPr>
            <a:spLocks noGrp="1"/>
          </p:cNvSpPr>
          <p:nvPr>
            <p:ph type="title"/>
          </p:nvPr>
        </p:nvSpPr>
        <p:spPr/>
        <p:txBody>
          <a:bodyPr/>
          <a:lstStyle/>
          <a:p>
            <a:r>
              <a:rPr lang="en-AU" dirty="0"/>
              <a:t>The NWIP on </a:t>
            </a:r>
            <a:r>
              <a:rPr lang="en-AU" i="1" dirty="0"/>
              <a:t>Control Protocol for RF Directional Signal Transmission </a:t>
            </a:r>
            <a:r>
              <a:rPr lang="en-AU" dirty="0"/>
              <a:t>seems to going ahead</a:t>
            </a:r>
          </a:p>
        </p:txBody>
      </p:sp>
      <p:sp>
        <p:nvSpPr>
          <p:cNvPr id="3" name="Content Placeholder 2">
            <a:extLst>
              <a:ext uri="{FF2B5EF4-FFF2-40B4-BE49-F238E27FC236}">
                <a16:creationId xmlns:a16="http://schemas.microsoft.com/office/drawing/2014/main" id="{CD214229-F6BC-43DE-958F-08C29734074B}"/>
              </a:ext>
            </a:extLst>
          </p:cNvPr>
          <p:cNvSpPr>
            <a:spLocks noGrp="1"/>
          </p:cNvSpPr>
          <p:nvPr>
            <p:ph idx="1"/>
          </p:nvPr>
        </p:nvSpPr>
        <p:spPr/>
        <p:txBody>
          <a:bodyPr/>
          <a:lstStyle/>
          <a:p>
            <a:pPr lvl="1"/>
            <a:r>
              <a:rPr lang="en-AU" dirty="0"/>
              <a:t>At the last SC6/WG1 meeting (Aug/Sep 2021), the Korea NB proposed a NWIP on </a:t>
            </a:r>
            <a:r>
              <a:rPr lang="en-AU" i="1" dirty="0"/>
              <a:t>Control Protocol for RF Directional Signal Transmission</a:t>
            </a:r>
          </a:p>
          <a:p>
            <a:pPr lvl="1"/>
            <a:r>
              <a:rPr lang="en-AU" dirty="0"/>
              <a:t>There was some discussion, but the WI seemed to have died</a:t>
            </a:r>
          </a:p>
          <a:p>
            <a:pPr lvl="2"/>
            <a:r>
              <a:rPr lang="en-AU" dirty="0"/>
              <a:t>It seems they want to define a general purpose beamforming mechanism</a:t>
            </a:r>
          </a:p>
          <a:p>
            <a:pPr lvl="2"/>
            <a:r>
              <a:rPr lang="en-AU" dirty="0"/>
              <a:t>It was noted that existing systems are doing this already </a:t>
            </a:r>
          </a:p>
          <a:p>
            <a:pPr lvl="1"/>
            <a:r>
              <a:rPr lang="en-AU" dirty="0"/>
              <a:t>There is now a ballot to approve the NWIP, closing on 25 Mar 2022, with part of the justification </a:t>
            </a:r>
            <a:r>
              <a:rPr lang="en-AU" dirty="0" err="1"/>
              <a:t>refering</a:t>
            </a:r>
            <a:r>
              <a:rPr lang="en-AU" dirty="0"/>
              <a:t> to IEEE 802</a:t>
            </a:r>
          </a:p>
          <a:p>
            <a:pPr lvl="2"/>
            <a:r>
              <a:rPr lang="en-AU" i="1" dirty="0"/>
              <a:t>The proposed item will focus on directional wireless signal transfer for defining specific functional application. The proposed item also can be adopted to other wireless communication standard or technique. This standard is partially related to the description of the international standard developed within JTC1 SC6 and the series of IEEE 802 association standard rules</a:t>
            </a:r>
          </a:p>
          <a:p>
            <a:pPr lvl="1"/>
            <a:r>
              <a:rPr lang="en-AU" dirty="0"/>
              <a:t>It is probably up to the NBs to decide at this point</a:t>
            </a:r>
          </a:p>
        </p:txBody>
      </p:sp>
      <p:sp>
        <p:nvSpPr>
          <p:cNvPr id="4" name="Footer Placeholder 3">
            <a:extLst>
              <a:ext uri="{FF2B5EF4-FFF2-40B4-BE49-F238E27FC236}">
                <a16:creationId xmlns:a16="http://schemas.microsoft.com/office/drawing/2014/main" id="{508FAE23-DD15-4CE2-89B8-4980E49C7C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142CC3-59E4-4E56-B2F8-562B8458C1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graphicFrame>
        <p:nvGraphicFramePr>
          <p:cNvPr id="6" name="Object 5">
            <a:extLst>
              <a:ext uri="{FF2B5EF4-FFF2-40B4-BE49-F238E27FC236}">
                <a16:creationId xmlns:a16="http://schemas.microsoft.com/office/drawing/2014/main" id="{D0B6BF73-32F4-4813-9270-DD92CD041719}"/>
              </a:ext>
            </a:extLst>
          </p:cNvPr>
          <p:cNvGraphicFramePr>
            <a:graphicFrameLocks noChangeAspect="1"/>
          </p:cNvGraphicFramePr>
          <p:nvPr>
            <p:extLst>
              <p:ext uri="{D42A27DB-BD31-4B8C-83A1-F6EECF244321}">
                <p14:modId xmlns:p14="http://schemas.microsoft.com/office/powerpoint/2010/main" val="906468334"/>
              </p:ext>
            </p:extLst>
          </p:nvPr>
        </p:nvGraphicFramePr>
        <p:xfrm>
          <a:off x="7557961" y="2438400"/>
          <a:ext cx="914400" cy="806450"/>
        </p:xfrm>
        <a:graphic>
          <a:graphicData uri="http://schemas.openxmlformats.org/presentationml/2006/ole">
            <mc:AlternateContent xmlns:mc="http://schemas.openxmlformats.org/markup-compatibility/2006">
              <mc:Choice xmlns:v="urn:schemas-microsoft-com:vml" Requires="v">
                <p:oleObj spid="_x0000_s30758" name="Acrobat Document" showAsIcon="1" r:id="rId3" imgW="914597" imgH="806311" progId="AcroExch.Document.DC">
                  <p:embed/>
                </p:oleObj>
              </mc:Choice>
              <mc:Fallback>
                <p:oleObj name="Acrobat Document" showAsIcon="1" r:id="rId3"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4"/>
                      <a:stretch>
                        <a:fillRect/>
                      </a:stretch>
                    </p:blipFill>
                    <p:spPr>
                      <a:xfrm>
                        <a:off x="7557961"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6253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1"/>
            <a:r>
              <a:rPr lang="en-AU" dirty="0"/>
              <a:t>The NWIP ballot closes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415184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Wireless LAN Access Control  standards are in to CD ballot, closing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pPr lvl="1"/>
            <a:r>
              <a:rPr lang="en-AU" dirty="0">
                <a:latin typeface="Arial" panose="020B0604020202020204" pitchFamily="34" charset="0"/>
              </a:rPr>
              <a:t>Some folk are apparently commenting through NBs</a:t>
            </a:r>
          </a:p>
          <a:p>
            <a:pPr lvl="2"/>
            <a:r>
              <a:rPr lang="en-AU" dirty="0">
                <a:effectLst/>
                <a:latin typeface="Arial" panose="020B0604020202020204" pitchFamily="34" charset="0"/>
              </a:rPr>
              <a:t>Apparently there are copyright &amp; editorial issues, as well as possible tech issues</a:t>
            </a:r>
            <a:endParaRPr lang="en-AU" dirty="0">
              <a:effectLst/>
            </a:endParaRP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6617541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24320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2285021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9312439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15941415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r>
              <a:rPr lang="en-AU" sz="1600" dirty="0">
                <a:solidFill>
                  <a:srgbClr val="FF0000"/>
                </a:solidFill>
              </a:rPr>
              <a:t>Red = checking status (Jan 2022)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 – added 1/22</a:t>
            </a:r>
          </a:p>
          <a:p>
            <a:pPr lvl="1"/>
            <a:r>
              <a:rPr lang="en-AU" sz="1600" dirty="0">
                <a:effectLst/>
                <a:latin typeface="+mj-lt"/>
                <a:ea typeface="Calibri" panose="020F0502020204030204" pitchFamily="34" charset="0"/>
                <a:cs typeface="Times New Roman" panose="02020603050405020304" pitchFamily="18" charset="0"/>
              </a:rPr>
              <a:t>Dave Cavalcanti (802.11) – added 1/22</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37995756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strike="sngStrike" dirty="0">
                <a:solidFill>
                  <a:srgbClr val="FF0000"/>
                </a:solidFill>
              </a:rPr>
              <a:t>Hyeong Ho Lee (802.11)</a:t>
            </a:r>
          </a:p>
          <a:p>
            <a:pPr lvl="1"/>
            <a:r>
              <a:rPr lang="en-AU" sz="1600" dirty="0"/>
              <a:t>Stephen McCann (802.11)</a:t>
            </a:r>
          </a:p>
          <a:p>
            <a:pPr lvl="1"/>
            <a:r>
              <a:rPr lang="en-AU" sz="1600" dirty="0"/>
              <a:t>John Messenger (802.1)</a:t>
            </a:r>
          </a:p>
          <a:p>
            <a:pPr lvl="1"/>
            <a:r>
              <a:rPr lang="en-AU" sz="1600" dirty="0"/>
              <a:t>Andrew Myles (802.11)</a:t>
            </a:r>
          </a:p>
          <a:p>
            <a:r>
              <a:rPr lang="en-AU" sz="1600" dirty="0">
                <a:solidFill>
                  <a:srgbClr val="FF0000"/>
                </a:solidFill>
              </a:rPr>
              <a:t>Red = checking status (Jan 2022)</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strike="sngStrike" dirty="0">
                <a:solidFill>
                  <a:srgbClr val="FF0000"/>
                </a:solidFill>
              </a:rPr>
              <a:t>Brian Weis (retired?)</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23356313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3233178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3176505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2852344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19365</Words>
  <Application>Microsoft Office PowerPoint</Application>
  <PresentationFormat>On-screen Show (4:3)</PresentationFormat>
  <Paragraphs>2899</Paragraphs>
  <Slides>186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186</vt:i4>
      </vt:variant>
    </vt:vector>
  </HeadingPairs>
  <TitlesOfParts>
    <vt:vector size="194" baseType="lpstr">
      <vt:lpstr>Arial</vt:lpstr>
      <vt:lpstr>Calibri</vt:lpstr>
      <vt:lpstr>Times New Roman</vt:lpstr>
      <vt:lpstr>802-11-Submission</vt:lpstr>
      <vt:lpstr>Acrobat Document</vt:lpstr>
      <vt:lpstr>Document</vt:lpstr>
      <vt:lpstr>Packager Shell Object</vt:lpstr>
      <vt:lpstr>Adobe Acrobat Document</vt:lpstr>
      <vt:lpstr>IEEE 802 JTC1 Standing Committee March 2022 agenda virtually</vt:lpstr>
      <vt:lpstr>This document will be used to provide information for any IEEE 802 JTC1 SC meetings in Mar 2022</vt:lpstr>
      <vt:lpstr>Registration is required for attendance at the IEEE 802 JTC1 SC in Mar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xx March 2022</vt:lpstr>
      <vt:lpstr>The IEEE 802 JTC1 SC regular meeting has a high-level list of agenda items to be considered</vt:lpstr>
      <vt:lpstr>The IEEE 802 JTC1 SC will consider approving its agenda</vt:lpstr>
      <vt:lpstr>The IEEE 802 JTC1 SC will consider approval of the minutes of its Jan 2022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84 standards through the PSDO adoption process, with 31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21 standards completely through the PSDO adoption process</vt:lpstr>
      <vt:lpstr>IEEE 802.3 WG has sent 22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A couple of IEEE 802.1 standards are up for systematic review</vt:lpstr>
      <vt:lpstr>IEEE 802.1Q-REV was liaised for information in Sep 2021</vt:lpstr>
      <vt:lpstr>IEEE 802.1X-2020 was published as ISO/IEC/IEEE 8802-1X:2021, but a response is still required</vt:lpstr>
      <vt:lpstr>IEEE 802.1CS FDIS ballot closes on 26 May 2022</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60-day ballot closes on 10 April 2022</vt:lpstr>
      <vt:lpstr>IEEE 802.3 has 10 standards in the pipeline for adoption under the PSDO process</vt:lpstr>
      <vt:lpstr>IEEE 802.3 WG has a number of regular participants in IEEE 802 JTC1 SC activities</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802.3cr FDIS ballot closes on 26 May 2022</vt:lpstr>
      <vt:lpstr>IEEE 802.3cu FDIS ballot closes on 26 May 2022</vt:lpstr>
      <vt:lpstr>IEEE 802.3ct 60-day ballot passed on 9 Oct 2021 and a response has been sent</vt:lpstr>
      <vt:lpstr>IEEE 802.3cv 60-day ballot passed on 9 Oct 2021 and a response has been sent</vt:lpstr>
      <vt:lpstr>IEEE 802.3cp 60-day ballot passed on 9 Oct 2021 and a response has been sent</vt:lpstr>
      <vt:lpstr>The SC will discuss submission of future IEEE 802.3 drafts … following on from Jan 2022 discussion</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have been sent in relation the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may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FDIS ballot closes 13 Jun 2022</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SC6/WG1 held an interim meeting in Feb 2022</vt:lpstr>
      <vt:lpstr>Some IEEE 802 participants attended the SC6/WG1 interim meeting in Feb 2022</vt:lpstr>
      <vt:lpstr>The LS sent in response to the HK NB submission WG1 N289 was discussed by SC6/WG1 in Feb 2022</vt:lpstr>
      <vt:lpstr>IEEE 802 responded in Jan 2022 to a PWI on Industrial Wireless Network proposed in SC6/WG1</vt:lpstr>
      <vt:lpstr>The PWI on Industrial Wireless Network was discussed by SC6/WG1 in Feb 2022</vt:lpstr>
      <vt:lpstr>IEEE 802 did not comment on a PWI in WG1 on Wearable Robot Area Network</vt:lpstr>
      <vt:lpstr>The NWIP on Control Protocol for RF Directional Signal Transmission seems to going ahead</vt:lpstr>
      <vt:lpstr>There is a proposal in SC6/WG1 for Licensed narrowband in field area network for Smart Grid </vt:lpstr>
      <vt:lpstr>Both Wireless LAN Access Control  standards are in to CD ballot, closing 30 Jan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2022-02-18T05:43:09Z</dcterms:modified>
</cp:coreProperties>
</file>