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61" r:id="rId18"/>
    <p:sldId id="862" r:id="rId19"/>
    <p:sldId id="863" r:id="rId20"/>
    <p:sldId id="868" r:id="rId21"/>
    <p:sldId id="869" r:id="rId22"/>
    <p:sldId id="873" r:id="rId23"/>
    <p:sldId id="874" r:id="rId24"/>
    <p:sldId id="875" r:id="rId25"/>
    <p:sldId id="876" r:id="rId26"/>
    <p:sldId id="877" r:id="rId27"/>
    <p:sldId id="859" r:id="rId28"/>
    <p:sldId id="843" r:id="rId29"/>
    <p:sldId id="844" r:id="rId30"/>
    <p:sldId id="855" r:id="rId31"/>
    <p:sldId id="864" r:id="rId32"/>
    <p:sldId id="860" r:id="rId33"/>
    <p:sldId id="865" r:id="rId34"/>
    <p:sldId id="866" r:id="rId35"/>
    <p:sldId id="867" r:id="rId36"/>
    <p:sldId id="872" r:id="rId37"/>
    <p:sldId id="871" r:id="rId38"/>
    <p:sldId id="846" r:id="rId39"/>
    <p:sldId id="842"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89" d="100"/>
          <a:sy n="89" d="100"/>
        </p:scale>
        <p:origin x="110" y="14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8936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68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548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3501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185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9124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876162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95376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75486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5185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34217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17541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500168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5651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161298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0232</a:t>
            </a:r>
            <a:r>
              <a:rPr lang="en-US" altLang="en-US" sz="1800" b="1" dirty="0" smtClean="0"/>
              <a:t>r15</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smtClean="0"/>
              <a:t>Task Group </a:t>
            </a:r>
            <a:r>
              <a:rPr lang="en-US" altLang="zh-CN" sz="3600" dirty="0" smtClean="0"/>
              <a:t>bf</a:t>
            </a:r>
            <a:r>
              <a:rPr lang="en-US" altLang="en-US" sz="3600" dirty="0" smtClean="0"/>
              <a:t/>
            </a:r>
            <a:br>
              <a:rPr lang="en-US" altLang="en-US" sz="3600" dirty="0" smtClean="0"/>
            </a:br>
            <a:r>
              <a:rPr lang="en-US" altLang="en-US" sz="3600" dirty="0" smtClean="0"/>
              <a:t>Meeting agenda, </a:t>
            </a:r>
            <a:r>
              <a:rPr lang="en-US" altLang="zh-CN" sz="3600" dirty="0" smtClean="0">
                <a:solidFill>
                  <a:srgbClr val="0000FF"/>
                </a:solidFill>
              </a:rPr>
              <a:t>February – March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7 </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37022932"/>
              </p:ext>
            </p:extLst>
          </p:nvPr>
        </p:nvGraphicFramePr>
        <p:xfrm>
          <a:off x="914400" y="3208818"/>
          <a:ext cx="10591800" cy="1591782"/>
        </p:xfrm>
        <a:graphic>
          <a:graphicData uri="http://schemas.openxmlformats.org/drawingml/2006/table">
            <a:tbl>
              <a:tblPr firstRow="1" bandRow="1">
                <a:tableStyleId>{C4B1156A-380E-4F78-BDF5-A606A8083BF9}</a:tableStyleId>
              </a:tblPr>
              <a:tblGrid>
                <a:gridCol w="942060"/>
                <a:gridCol w="2563140"/>
                <a:gridCol w="5257800"/>
                <a:gridCol w="1828800"/>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 D0.1 Writing Status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measurement-setup-id-setting-in-</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-case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21/2011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NDP Announcement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discussion-on-PASN-for-sensing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2669052"/>
              </p:ext>
            </p:extLst>
          </p:nvPr>
        </p:nvGraphicFramePr>
        <p:xfrm>
          <a:off x="3429000" y="1779402"/>
          <a:ext cx="8305801" cy="370699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Parameters for Sub7 GHz Sensing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discussion-on-PASN-for-sensing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Measurement Instance: General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22/0173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Non-TB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MLME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0871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37835914"/>
              </p:ext>
            </p:extLst>
          </p:nvPr>
        </p:nvGraphicFramePr>
        <p:xfrm>
          <a:off x="3429000" y="1779402"/>
          <a:ext cx="8305801" cy="348831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Non-TB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22/0079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SENS Procedure Overview</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MLME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a:t>
                      </a:r>
                      <a:r>
                        <a:rPr lang="en-US" altLang="zh-CN" sz="1200" kern="1200" baseline="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Sensing Measurement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Sang Kim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Collaborative WLAN Sensing - Example Operations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6179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63781024"/>
              </p:ext>
            </p:extLst>
          </p:nvPr>
        </p:nvGraphicFramePr>
        <p:xfrm>
          <a:off x="3429000" y="1779402"/>
          <a:ext cx="8305801" cy="27964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MLME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Threshold-based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 Measurement Report frame (excl.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453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a:lnSpc>
                <a:spcPct val="90000"/>
              </a:lnSpc>
              <a:buNone/>
            </a:pPr>
            <a:r>
              <a:rPr lang="en-US" altLang="zh-CN" dirty="0">
                <a:solidFill>
                  <a:srgbClr val="0000FF"/>
                </a:solidFill>
              </a:rPr>
              <a:t>February </a:t>
            </a:r>
            <a:r>
              <a:rPr lang="en-US" altLang="zh-CN" dirty="0"/>
              <a:t>7, 8, --- 14, 15, --- 22, --- 28,  March 1        </a:t>
            </a:r>
            <a:r>
              <a:rPr lang="en-US" altLang="en-US" dirty="0">
                <a:cs typeface="Times New Roman" panose="02020603050405020304" pitchFamily="18" charset="0"/>
              </a:rPr>
              <a:t>9am – 11:00am ET</a:t>
            </a:r>
          </a:p>
          <a:p>
            <a:pPr algn="just" defTabSz="917575">
              <a:lnSpc>
                <a:spcPct val="90000"/>
              </a:lnSpc>
              <a:buNone/>
            </a:pPr>
            <a:r>
              <a:rPr lang="en-US" altLang="zh-CN" dirty="0">
                <a:solidFill>
                  <a:srgbClr val="0000FF"/>
                </a:solidFill>
              </a:rPr>
              <a:t>February         </a:t>
            </a:r>
            <a:r>
              <a:rPr lang="en-US" altLang="zh-CN" dirty="0"/>
              <a:t>10,            17,      24,       March 3,     10pm </a:t>
            </a:r>
            <a:r>
              <a:rPr lang="en-US" altLang="en-US" dirty="0">
                <a:cs typeface="Times New Roman" panose="02020603050405020304" pitchFamily="18" charset="0"/>
              </a:rPr>
              <a:t>–</a:t>
            </a:r>
            <a:r>
              <a:rPr lang="en-US" altLang="zh-CN" dirty="0"/>
              <a:t> 12:00am ET</a:t>
            </a:r>
            <a:endParaRPr lang="en-US" altLang="en-US" dirty="0">
              <a:solidFill>
                <a:srgbClr val="FF0000"/>
              </a:solidFill>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86660535"/>
              </p:ext>
            </p:extLst>
          </p:nvPr>
        </p:nvGraphicFramePr>
        <p:xfrm>
          <a:off x="3429000" y="1524000"/>
          <a:ext cx="8305801" cy="286807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Threshold-based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 Measurement Report frame (excl.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PDT-DMG-Sensing-Report-IE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Threshold-based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180494072"/>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95493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556579579"/>
              </p:ext>
            </p:extLst>
          </p:nvPr>
        </p:nvGraphicFramePr>
        <p:xfrm>
          <a:off x="3429000" y="1524000"/>
          <a:ext cx="8305801" cy="312255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on NDP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PDT-DMG-Sensing-Report-IE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Rui</a:t>
                      </a:r>
                      <a:r>
                        <a:rPr lang="en-US" altLang="zh-CN" sz="1200" kern="1200" dirty="0" smtClean="0">
                          <a:solidFill>
                            <a:srgbClr val="0000FF"/>
                          </a:solidFill>
                          <a:latin typeface="+mn-lt"/>
                          <a:ea typeface="+mn-ea"/>
                          <a:cs typeface="+mn-cs"/>
                        </a:rPr>
                        <a:t> Yang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on Threshold-based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638221419"/>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623715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Motion (</a:t>
            </a:r>
            <a:r>
              <a:rPr lang="en-US" altLang="en-US" sz="1600" dirty="0" smtClean="0">
                <a:solidFill>
                  <a:srgbClr val="0000FF"/>
                </a:solidFill>
              </a:rPr>
              <a:t>61-64</a:t>
            </a:r>
            <a:r>
              <a:rPr lang="en-US" altLang="en-US"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96251542"/>
              </p:ext>
            </p:extLst>
          </p:nvPr>
        </p:nvGraphicFramePr>
        <p:xfrm>
          <a:off x="3429000" y="1524000"/>
          <a:ext cx="8305801" cy="268519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Threshold-based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22/0339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Enrico </a:t>
                      </a:r>
                      <a:r>
                        <a:rPr lang="en-US" altLang="zh-CN" sz="1200" kern="1200" dirty="0" err="1" smtClean="0">
                          <a:solidFill>
                            <a:srgbClr val="00B050"/>
                          </a:solidFill>
                          <a:latin typeface="+mn-lt"/>
                          <a:ea typeface="+mn-ea"/>
                          <a:cs typeface="+mn-cs"/>
                        </a:rPr>
                        <a:t>Rantala</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Zeku</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STA-STA sub7GHz WLAN sensing support by leveraging SBP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676893888"/>
              </p:ext>
            </p:extLst>
          </p:nvPr>
        </p:nvGraphicFramePr>
        <p:xfrm>
          <a:off x="3429000" y="4495800"/>
          <a:ext cx="6871706" cy="1750912"/>
        </p:xfrm>
        <a:graphic>
          <a:graphicData uri="http://schemas.openxmlformats.org/drawingml/2006/table">
            <a:tbl>
              <a:tblPr firstRow="1" bandRow="1">
                <a:tableStyleId>{C4B1156A-380E-4F78-BDF5-A606A8083BF9}</a:tableStyleId>
              </a:tblPr>
              <a:tblGrid>
                <a:gridCol w="738738"/>
                <a:gridCol w="2233062"/>
                <a:gridCol w="3899906"/>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22/0233r3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a:t>
                      </a:r>
                      <a:r>
                        <a:rPr lang="en-US" altLang="zh-CN" sz="1000" kern="1200" baseline="0" dirty="0" smtClean="0">
                          <a:solidFill>
                            <a:srgbClr val="00B050"/>
                          </a:solidFill>
                          <a:latin typeface="+mn-lt"/>
                          <a:ea typeface="+mn-ea"/>
                          <a:cs typeface="+mn-cs"/>
                        </a:rPr>
                        <a:t> Proposed Draft Text for MLME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22/0079r2</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Proposed Draft Text for SENS Procedure Overview</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22/0172r3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Sensing Measurement Instance: General</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22/0173r4</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22/0174r3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Non-TB Sensing Measurement Instance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50058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33445765"/>
              </p:ext>
            </p:extLst>
          </p:nvPr>
        </p:nvGraphicFramePr>
        <p:xfrm>
          <a:off x="3429000" y="1524000"/>
          <a:ext cx="8305801" cy="290387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DMG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22/0337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Dongguk</a:t>
                      </a:r>
                      <a:r>
                        <a:rPr lang="en-US" altLang="zh-CN" sz="1200" kern="1200" dirty="0" smtClean="0">
                          <a:solidFill>
                            <a:srgbClr val="0000FF"/>
                          </a:solidFill>
                          <a:latin typeface="+mn-lt"/>
                          <a:ea typeface="+mn-ea"/>
                          <a:cs typeface="+mn-cs"/>
                        </a:rPr>
                        <a:t> Lim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Partial Bandwidth NDP transmission in 11bf</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Sensing by Proxy</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Christian Berger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Tx</a:t>
                      </a:r>
                      <a:r>
                        <a:rPr lang="en-US" altLang="zh-CN" sz="1200" kern="1200" dirty="0" smtClean="0">
                          <a:solidFill>
                            <a:schemeClr val="tx1"/>
                          </a:solidFill>
                          <a:latin typeface="+mn-lt"/>
                          <a:ea typeface="+mn-ea"/>
                          <a:cs typeface="+mn-cs"/>
                        </a:rPr>
                        <a:t>-Power-Control-and-Reporting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62126667"/>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22/0173r4</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22/0223r2</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Chaoming Luo (OPPO)</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a:t>
                      </a:r>
                      <a:r>
                        <a:rPr lang="en-US" altLang="zh-CN" sz="1000" kern="1200" dirty="0" err="1" smtClean="0">
                          <a:solidFill>
                            <a:srgbClr val="0000FF"/>
                          </a:solidFill>
                          <a:latin typeface="+mn-lt"/>
                          <a:ea typeface="+mn-ea"/>
                          <a:cs typeface="+mn-cs"/>
                        </a:rPr>
                        <a:t>pdt</a:t>
                      </a:r>
                      <a:r>
                        <a:rPr lang="en-US" altLang="zh-CN" sz="1000" kern="1200" dirty="0" smtClean="0">
                          <a:solidFill>
                            <a:srgbClr val="0000FF"/>
                          </a:solidFill>
                          <a:latin typeface="+mn-lt"/>
                          <a:ea typeface="+mn-ea"/>
                          <a:cs typeface="+mn-cs"/>
                        </a:rPr>
                        <a:t>-</a:t>
                      </a:r>
                      <a:r>
                        <a:rPr lang="en-US" altLang="zh-CN" sz="1000" kern="1200" dirty="0" err="1" smtClean="0">
                          <a:solidFill>
                            <a:srgbClr val="0000FF"/>
                          </a:solidFill>
                          <a:latin typeface="+mn-lt"/>
                          <a:ea typeface="+mn-ea"/>
                          <a:cs typeface="+mn-cs"/>
                        </a:rPr>
                        <a:t>sbp</a:t>
                      </a:r>
                      <a:r>
                        <a:rPr lang="en-US" altLang="zh-CN" sz="1000" kern="1200" dirty="0" smtClean="0">
                          <a:solidFill>
                            <a:srgbClr val="0000FF"/>
                          </a:solidFill>
                          <a:latin typeface="+mn-lt"/>
                          <a:ea typeface="+mn-ea"/>
                          <a:cs typeface="+mn-cs"/>
                        </a:rPr>
                        <a:t>-frames</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22/0235r5</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proposed-draft-text-for-sensing-measurement-report-frame-excl-format</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22/0134r4</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B050"/>
                          </a:solidFill>
                          <a:latin typeface="+mn-lt"/>
                          <a:ea typeface="+mn-ea"/>
                          <a:cs typeface="+mn-cs"/>
                        </a:rPr>
                        <a:t>Mengshi</a:t>
                      </a:r>
                      <a:r>
                        <a:rPr lang="en-US" altLang="zh-CN" sz="1000" kern="1200" dirty="0" smtClean="0">
                          <a:solidFill>
                            <a:srgbClr val="00B050"/>
                          </a:solidFill>
                          <a:latin typeface="+mn-lt"/>
                          <a:ea typeface="+mn-ea"/>
                          <a:cs typeface="+mn-cs"/>
                        </a:rPr>
                        <a:t> Hu (Huawei)</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Threshold-based Sensing Procedure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631828224"/>
              </p:ext>
            </p:extLst>
          </p:nvPr>
        </p:nvGraphicFramePr>
        <p:xfrm>
          <a:off x="3429000" y="1371600"/>
          <a:ext cx="8305801" cy="370772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Dongguk</a:t>
                      </a:r>
                      <a:r>
                        <a:rPr lang="en-US" altLang="zh-CN" sz="1100" kern="1200" dirty="0" smtClean="0">
                          <a:solidFill>
                            <a:srgbClr val="00B050"/>
                          </a:solidFill>
                          <a:latin typeface="+mn-lt"/>
                          <a:ea typeface="+mn-ea"/>
                          <a:cs typeface="+mn-cs"/>
                        </a:rPr>
                        <a:t> Lim (LGE)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Partial Bandwidth NDP transmission in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22/0338</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Dongguk</a:t>
                      </a:r>
                      <a:r>
                        <a:rPr lang="en-US" altLang="zh-CN" sz="1100" kern="1200" dirty="0" smtClean="0">
                          <a:solidFill>
                            <a:srgbClr val="00B050"/>
                          </a:solidFill>
                          <a:latin typeface="+mn-lt"/>
                          <a:ea typeface="+mn-ea"/>
                          <a:cs typeface="+mn-cs"/>
                        </a:rPr>
                        <a:t> Lim (LGE)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STA Info field for the sensing NDPA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21/2011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Sensing NDP Announcement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21/1288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Rui</a:t>
                      </a:r>
                      <a:r>
                        <a:rPr lang="en-US" altLang="zh-CN" sz="1100" kern="1200" dirty="0" smtClean="0">
                          <a:solidFill>
                            <a:schemeClr val="tx1"/>
                          </a:solidFill>
                          <a:latin typeface="+mn-lt"/>
                          <a:ea typeface="+mn-ea"/>
                          <a:cs typeface="+mn-cs"/>
                        </a:rPr>
                        <a:t> Du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Truncated Power Delay Profile - follow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21/1896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NDPA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22/0153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Parameters for Sub-7 GHz Sensing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Consideration for NDPA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Sensing measurement setup termination</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22/0381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Tx</a:t>
                      </a:r>
                      <a:r>
                        <a:rPr lang="en-US" altLang="zh-CN" sz="1100" kern="1200" dirty="0" smtClean="0">
                          <a:solidFill>
                            <a:schemeClr val="tx1"/>
                          </a:solidFill>
                          <a:latin typeface="+mn-lt"/>
                          <a:ea typeface="+mn-ea"/>
                          <a:cs typeface="+mn-cs"/>
                        </a:rPr>
                        <a:t>-Power-Control-and-Reporting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PDT-DMG-Passive-sensing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853370449"/>
              </p:ext>
            </p:extLst>
          </p:nvPr>
        </p:nvGraphicFramePr>
        <p:xfrm>
          <a:off x="3429000" y="5257800"/>
          <a:ext cx="7162800" cy="1332702"/>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22/0229r1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B050"/>
                          </a:solidFill>
                          <a:latin typeface="+mn-lt"/>
                          <a:ea typeface="+mn-ea"/>
                          <a:cs typeface="+mn-cs"/>
                        </a:rPr>
                        <a:t>Insun</a:t>
                      </a:r>
                      <a:r>
                        <a:rPr lang="en-US" altLang="zh-CN" sz="1000" kern="1200" dirty="0" smtClean="0">
                          <a:solidFill>
                            <a:srgbClr val="00B050"/>
                          </a:solidFill>
                          <a:latin typeface="+mn-lt"/>
                          <a:ea typeface="+mn-ea"/>
                          <a:cs typeface="+mn-cs"/>
                        </a:rPr>
                        <a:t> Jang (LG Electronics)</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for sensing measurement setup</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22/0223r3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Chaoming Luo (OPPO)</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a:t>
                      </a:r>
                      <a:r>
                        <a:rPr lang="en-US" altLang="zh-CN" sz="1000" kern="1200" dirty="0" err="1" smtClean="0">
                          <a:solidFill>
                            <a:srgbClr val="00B050"/>
                          </a:solidFill>
                          <a:latin typeface="+mn-lt"/>
                          <a:ea typeface="+mn-ea"/>
                          <a:cs typeface="+mn-cs"/>
                        </a:rPr>
                        <a:t>pdt</a:t>
                      </a:r>
                      <a:r>
                        <a:rPr lang="en-US" altLang="zh-CN" sz="1000" kern="1200" dirty="0" smtClean="0">
                          <a:solidFill>
                            <a:srgbClr val="00B050"/>
                          </a:solidFill>
                          <a:latin typeface="+mn-lt"/>
                          <a:ea typeface="+mn-ea"/>
                          <a:cs typeface="+mn-cs"/>
                        </a:rPr>
                        <a:t>-</a:t>
                      </a:r>
                      <a:r>
                        <a:rPr lang="en-US" altLang="zh-CN" sz="1000" kern="1200" dirty="0" err="1" smtClean="0">
                          <a:solidFill>
                            <a:srgbClr val="00B050"/>
                          </a:solidFill>
                          <a:latin typeface="+mn-lt"/>
                          <a:ea typeface="+mn-ea"/>
                          <a:cs typeface="+mn-cs"/>
                        </a:rPr>
                        <a:t>sbp</a:t>
                      </a:r>
                      <a:r>
                        <a:rPr lang="en-US" altLang="zh-CN" sz="1000" kern="1200" dirty="0" smtClean="0">
                          <a:solidFill>
                            <a:srgbClr val="00B050"/>
                          </a:solidFill>
                          <a:latin typeface="+mn-lt"/>
                          <a:ea typeface="+mn-ea"/>
                          <a:cs typeface="+mn-cs"/>
                        </a:rPr>
                        <a:t>-frames</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22/0181r1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Chaoming Luo (OPPO)</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a:t>
                      </a:r>
                      <a:r>
                        <a:rPr lang="en-US" altLang="zh-CN" sz="1000" kern="1200" dirty="0" err="1" smtClean="0">
                          <a:solidFill>
                            <a:srgbClr val="00B050"/>
                          </a:solidFill>
                          <a:latin typeface="+mn-lt"/>
                          <a:ea typeface="+mn-ea"/>
                          <a:cs typeface="+mn-cs"/>
                        </a:rPr>
                        <a:t>pdt</a:t>
                      </a:r>
                      <a:r>
                        <a:rPr lang="en-US" altLang="zh-CN" sz="1000" kern="1200" dirty="0" smtClean="0">
                          <a:solidFill>
                            <a:srgbClr val="00B050"/>
                          </a:solidFill>
                          <a:latin typeface="+mn-lt"/>
                          <a:ea typeface="+mn-ea"/>
                          <a:cs typeface="+mn-cs"/>
                        </a:rPr>
                        <a:t>-sensing-session-setup</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22/0182r0</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a:t>
                      </a:r>
                      <a:r>
                        <a:rPr lang="en-US" altLang="zh-CN" sz="1000" kern="1200" dirty="0" err="1" smtClean="0">
                          <a:solidFill>
                            <a:srgbClr val="00B050"/>
                          </a:solidFill>
                          <a:latin typeface="+mn-lt"/>
                          <a:ea typeface="+mn-ea"/>
                          <a:cs typeface="+mn-cs"/>
                        </a:rPr>
                        <a:t>pdt</a:t>
                      </a:r>
                      <a:r>
                        <a:rPr lang="en-US" altLang="zh-CN" sz="1000" kern="1200" dirty="0" smtClean="0">
                          <a:solidFill>
                            <a:srgbClr val="00B050"/>
                          </a:solidFill>
                          <a:latin typeface="+mn-lt"/>
                          <a:ea typeface="+mn-ea"/>
                          <a:cs typeface="+mn-cs"/>
                        </a:rPr>
                        <a:t>-sensing-session-termination</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22/0243r6</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Solomon Trainin (Qualcomm)</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a:t>
                      </a:r>
                      <a:r>
                        <a:rPr lang="en-US" altLang="zh-CN" sz="1000" kern="1200" baseline="0" dirty="0" smtClean="0">
                          <a:solidFill>
                            <a:srgbClr val="00B050"/>
                          </a:solidFill>
                          <a:latin typeface="+mn-lt"/>
                          <a:ea typeface="+mn-ea"/>
                          <a:cs typeface="+mn-cs"/>
                        </a:rPr>
                        <a:t> PDT DMG Sensing procedure</a:t>
                      </a: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921096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March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65-66</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38531614"/>
              </p:ext>
            </p:extLst>
          </p:nvPr>
        </p:nvGraphicFramePr>
        <p:xfrm>
          <a:off x="3429000" y="1371600"/>
          <a:ext cx="8305801" cy="350428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21/1288</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Rui</a:t>
                      </a:r>
                      <a:r>
                        <a:rPr lang="en-US" altLang="zh-CN" sz="1100" kern="1200" dirty="0" smtClean="0">
                          <a:solidFill>
                            <a:srgbClr val="00B050"/>
                          </a:solidFill>
                          <a:latin typeface="+mn-lt"/>
                          <a:ea typeface="+mn-ea"/>
                          <a:cs typeface="+mn-cs"/>
                        </a:rPr>
                        <a:t> Du (Huawei)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Truncated Power Delay Profile - follow up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21/1896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Junghoon Suh (Huawei)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NDPA for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22/0153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Junghoon Suh (Huawei)</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SP: Parameters for Sub-7 GHz Sensing NDPA</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21/1751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Dongguk Lim (LG Electronics)</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SP: Consideration for NDPA in 11BF</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22/0126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for Sensing measurement setup termination</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22/0381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Tx</a:t>
                      </a:r>
                      <a:r>
                        <a:rPr lang="en-US" altLang="zh-CN" sz="1100" kern="1200" dirty="0" smtClean="0">
                          <a:solidFill>
                            <a:schemeClr val="tx1"/>
                          </a:solidFill>
                          <a:latin typeface="+mn-lt"/>
                          <a:ea typeface="+mn-ea"/>
                          <a:cs typeface="+mn-cs"/>
                        </a:rPr>
                        <a:t>-Power-Control-and-Reporting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PDT-DMG-Passive-sensing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77590387"/>
              </p:ext>
            </p:extLst>
          </p:nvPr>
        </p:nvGraphicFramePr>
        <p:xfrm>
          <a:off x="3429000" y="5257800"/>
          <a:ext cx="7162800" cy="76809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22/0173r5</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TB Sensing Measurement Instance</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683562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March 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772998955"/>
              </p:ext>
            </p:extLst>
          </p:nvPr>
        </p:nvGraphicFramePr>
        <p:xfrm>
          <a:off x="3429000" y="1371600"/>
          <a:ext cx="8305801" cy="370772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by Proxy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22/0381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Christian Berger (NXP)</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Tx</a:t>
                      </a:r>
                      <a:r>
                        <a:rPr lang="en-US" altLang="zh-CN" sz="1100" kern="1200" dirty="0" smtClean="0">
                          <a:solidFill>
                            <a:srgbClr val="0000FF"/>
                          </a:solidFill>
                          <a:latin typeface="+mn-lt"/>
                          <a:ea typeface="+mn-ea"/>
                          <a:cs typeface="+mn-cs"/>
                        </a:rPr>
                        <a:t>-Power-Control-and-Reporting</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22/0241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PDT-DMG-Passive-sensing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666404932"/>
              </p:ext>
            </p:extLst>
          </p:nvPr>
        </p:nvGraphicFramePr>
        <p:xfrm>
          <a:off x="3429000" y="5257800"/>
          <a:ext cx="7162800" cy="57989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22/0126r4</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Proposed Draft Text for Sensing measurement setup termination</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427971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February </a:t>
            </a:r>
            <a:r>
              <a:rPr lang="en-US" altLang="en-US" sz="1800" dirty="0">
                <a:solidFill>
                  <a:srgbClr val="0000FF"/>
                </a:solidFill>
              </a:rPr>
              <a:t>7, 8, --- 14, 15, --- 22, --- 28,  March 1        9am – 11:00am ET</a:t>
            </a:r>
          </a:p>
          <a:p>
            <a:pPr marL="285750" indent="-285750" algn="just"/>
            <a:r>
              <a:rPr lang="en-US" altLang="en-US" sz="1800" dirty="0">
                <a:solidFill>
                  <a:srgbClr val="0000FF"/>
                </a:solidFill>
              </a:rPr>
              <a:t>February         10,            17,      24,       March 3,     10pm – 12:00am ET</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February   </a:t>
            </a:r>
            <a:r>
              <a:rPr lang="en-US" altLang="zh-CN" sz="1600" dirty="0">
                <a:solidFill>
                  <a:srgbClr val="00B050"/>
                </a:solidFill>
                <a:cs typeface="Times New Roman" panose="02020603050405020304" pitchFamily="18" charset="0"/>
              </a:rPr>
              <a:t>28  (Monday),  </a:t>
            </a:r>
            <a:r>
              <a:rPr lang="en-US" altLang="zh-CN" sz="1600" dirty="0" smtClean="0">
                <a:solidFill>
                  <a:srgbClr val="00B050"/>
                </a:solidFill>
                <a:cs typeface="Times New Roman" panose="02020603050405020304" pitchFamily="18" charset="0"/>
              </a:rPr>
              <a:t> 9am   - </a:t>
            </a:r>
            <a:r>
              <a:rPr lang="en-US" altLang="zh-CN" sz="1600" dirty="0">
                <a:solidFill>
                  <a:srgbClr val="00B050"/>
                </a:solidFill>
                <a:cs typeface="Times New Roman" panose="02020603050405020304" pitchFamily="18" charset="0"/>
              </a:rPr>
              <a:t>11:00am ET 	</a:t>
            </a:r>
            <a:r>
              <a:rPr lang="en-US" altLang="zh-CN" sz="1600" dirty="0" smtClean="0">
                <a:solidFill>
                  <a:srgbClr val="00B050"/>
                </a:solidFill>
                <a:cs typeface="Times New Roman" panose="02020603050405020304" pitchFamily="18" charset="0"/>
              </a:rPr>
              <a:t>March        </a:t>
            </a:r>
            <a:r>
              <a:rPr lang="en-US" altLang="zh-CN" sz="1600" dirty="0">
                <a:solidFill>
                  <a:srgbClr val="00B050"/>
                </a:solidFill>
                <a:cs typeface="Times New Roman" panose="02020603050405020304" pitchFamily="18" charset="0"/>
              </a:rPr>
              <a:t>1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r>
              <a:rPr lang="en-US" altLang="zh-CN" dirty="0">
                <a:solidFill>
                  <a:srgbClr val="00B050"/>
                </a:solidFill>
                <a:cs typeface="Times New Roman" panose="02020603050405020304" pitchFamily="18" charset="0"/>
              </a:rPr>
              <a:t> </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March       </a:t>
            </a:r>
            <a:r>
              <a:rPr lang="en-US" altLang="zh-CN" sz="1600" dirty="0" smtClean="0">
                <a:solidFill>
                  <a:srgbClr val="00B050"/>
                </a:solidFill>
                <a:cs typeface="Times New Roman" panose="02020603050405020304" pitchFamily="18" charset="0"/>
              </a:rPr>
              <a:t>3    </a:t>
            </a:r>
            <a:r>
              <a:rPr lang="en-US" altLang="zh-CN" sz="1600" dirty="0">
                <a:solidFill>
                  <a:srgbClr val="00B050"/>
                </a:solidFill>
                <a:cs typeface="Times New Roman" panose="02020603050405020304" pitchFamily="18" charset="0"/>
              </a:rPr>
              <a:t>(Thursday),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a:t>
            </a:r>
          </a:p>
          <a:p>
            <a:pPr marL="400050" lvl="2" indent="0" algn="just">
              <a:spcBef>
                <a:spcPct val="0"/>
              </a:spcBef>
              <a:spcAft>
                <a:spcPts val="0"/>
              </a:spcAft>
              <a:buClr>
                <a:srgbClr val="000000"/>
              </a:buClr>
              <a:buNone/>
              <a:defRPr/>
            </a:pPr>
            <a:endParaRPr lang="en-US" altLang="zh-CN" sz="800" dirty="0"/>
          </a:p>
          <a:p>
            <a:pPr marL="400050" lvl="2" indent="0" algn="just">
              <a:spcBef>
                <a:spcPct val="0"/>
              </a:spcBef>
              <a:spcAft>
                <a:spcPts val="0"/>
              </a:spcAft>
              <a:buClr>
                <a:srgbClr val="000000"/>
              </a:buClr>
              <a:buNone/>
              <a:defRPr/>
            </a:pPr>
            <a:r>
              <a:rPr lang="en-US" altLang="zh-CN" sz="1600" b="1" dirty="0" smtClean="0"/>
              <a:t>March </a:t>
            </a:r>
            <a:r>
              <a:rPr lang="en-US" altLang="zh-CN" sz="1600" b="1" dirty="0"/>
              <a:t>2022 IEEE Plenary (March </a:t>
            </a:r>
            <a:r>
              <a:rPr lang="en-US" altLang="zh-CN" sz="1600" b="1" dirty="0" smtClean="0">
                <a:solidFill>
                  <a:srgbClr val="FF0000"/>
                </a:solidFill>
              </a:rPr>
              <a:t>7-15</a:t>
            </a:r>
            <a:r>
              <a:rPr lang="en-US" altLang="zh-CN" sz="1600" b="1" dirty="0"/>
              <a:t>)   </a:t>
            </a:r>
            <a:r>
              <a:rPr lang="en-US" altLang="zh-CN" sz="1600" dirty="0">
                <a:cs typeface="Times New Roman" panose="02020603050405020304" pitchFamily="18" charset="0"/>
              </a:rPr>
              <a:t>(Deadline for contributions to pass motion and be included in D0.1) </a:t>
            </a:r>
            <a:endParaRPr lang="en-US" altLang="zh-CN" sz="16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8   (Tuesday),      9am - 11:00am ET</a:t>
            </a:r>
            <a:endParaRPr lang="en-US" altLang="zh-CN"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FFC000"/>
                </a:solidFill>
                <a:cs typeface="Times New Roman" panose="02020603050405020304" pitchFamily="18" charset="0"/>
              </a:rPr>
              <a:t>March        </a:t>
            </a:r>
            <a:r>
              <a:rPr lang="en-US" altLang="zh-CN" sz="1600" dirty="0">
                <a:solidFill>
                  <a:srgbClr val="FFC000"/>
                </a:solidFill>
                <a:cs typeface="Times New Roman" panose="02020603050405020304" pitchFamily="18" charset="0"/>
              </a:rPr>
              <a:t>9   (Wednesday), 10pm - </a:t>
            </a:r>
            <a:r>
              <a:rPr lang="en-US" altLang="zh-CN" sz="1600" dirty="0" smtClean="0">
                <a:solidFill>
                  <a:srgbClr val="FFC000"/>
                </a:solidFill>
                <a:cs typeface="Times New Roman" panose="02020603050405020304" pitchFamily="18" charset="0"/>
              </a:rPr>
              <a:t>11:59pm </a:t>
            </a:r>
            <a:r>
              <a:rPr lang="en-US" altLang="zh-CN" sz="1600" dirty="0">
                <a:solidFill>
                  <a:srgbClr val="FFC000"/>
                </a:solidFill>
                <a:cs typeface="Times New Roman" panose="02020603050405020304" pitchFamily="18" charset="0"/>
              </a:rPr>
              <a:t>ET (Not sure if this slot is ok for Plenary and Interim? </a:t>
            </a:r>
            <a:r>
              <a:rPr lang="en-US" altLang="zh-CN" sz="1600" dirty="0">
                <a:solidFill>
                  <a:srgbClr val="0000FF"/>
                </a:solidFill>
                <a:cs typeface="Times New Roman" panose="02020603050405020304" pitchFamily="18" charset="0"/>
              </a:rPr>
              <a:t>It’s ok!!</a:t>
            </a:r>
            <a:r>
              <a:rPr lang="en-US" altLang="zh-CN" sz="16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11  </a:t>
            </a:r>
            <a:r>
              <a:rPr lang="en-US" altLang="zh-CN" sz="1600" dirty="0">
                <a:solidFill>
                  <a:srgbClr val="FF0000"/>
                </a:solidFill>
                <a:cs typeface="Times New Roman" panose="02020603050405020304" pitchFamily="18" charset="0"/>
              </a:rPr>
              <a:t>(Friday),        9am - 11:00am ET</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14  </a:t>
            </a:r>
            <a:r>
              <a:rPr lang="en-US" altLang="zh-CN" sz="16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600" kern="0" dirty="0">
                <a:solidFill>
                  <a:srgbClr val="FF0000"/>
                </a:solidFill>
                <a:cs typeface="Times New Roman" panose="02020603050405020304" pitchFamily="18" charset="0"/>
              </a:rPr>
              <a:t>	     </a:t>
            </a:r>
            <a:r>
              <a:rPr lang="en-US" altLang="zh-CN" sz="1600" kern="0" dirty="0" smtClean="0"/>
              <a:t>Seek </a:t>
            </a:r>
            <a:r>
              <a:rPr lang="en-US" altLang="zh-CN" sz="1600" kern="0" dirty="0" err="1"/>
              <a:t>TGbf</a:t>
            </a:r>
            <a:r>
              <a:rPr lang="en-US" altLang="zh-CN" sz="1600" kern="0" dirty="0"/>
              <a:t> </a:t>
            </a:r>
            <a:r>
              <a:rPr lang="en-US" altLang="zh-CN" sz="1600" kern="0" dirty="0">
                <a:solidFill>
                  <a:srgbClr val="0000FF"/>
                </a:solidFill>
              </a:rPr>
              <a:t>approval</a:t>
            </a:r>
            <a:r>
              <a:rPr lang="en-US" altLang="zh-CN" sz="1600" kern="0" dirty="0"/>
              <a:t> to go to comment collection  (“Move to Approve a 30-day comment collection on </a:t>
            </a:r>
            <a:r>
              <a:rPr lang="en-US" altLang="zh-CN" sz="1600" kern="0" dirty="0" err="1"/>
              <a:t>TGbf</a:t>
            </a:r>
            <a:r>
              <a:rPr lang="en-US" altLang="zh-CN" sz="16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6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1. when conflict with CAC, the call will be changed from </a:t>
            </a:r>
            <a:r>
              <a:rPr lang="en-US" altLang="zh-CN" sz="1200" dirty="0">
                <a:solidFill>
                  <a:srgbClr val="FF3300"/>
                </a:solidFill>
                <a:cs typeface="Times New Roman" panose="02020603050405020304" pitchFamily="18" charset="0"/>
              </a:rPr>
              <a:t>9am</a:t>
            </a:r>
            <a:r>
              <a:rPr lang="en-US" altLang="zh-CN" sz="1200" dirty="0">
                <a:cs typeface="Times New Roman" panose="02020603050405020304" pitchFamily="18" charset="0"/>
              </a:rPr>
              <a:t> -11:00am to </a:t>
            </a:r>
            <a:r>
              <a:rPr lang="en-US" altLang="zh-CN" sz="1200" dirty="0">
                <a:solidFill>
                  <a:srgbClr val="FF3300"/>
                </a:solidFill>
                <a:cs typeface="Times New Roman" panose="02020603050405020304" pitchFamily="18" charset="0"/>
              </a:rPr>
              <a:t>10am</a:t>
            </a:r>
            <a:r>
              <a:rPr lang="en-US" altLang="zh-CN" sz="1200" dirty="0">
                <a:cs typeface="Times New Roman" panose="02020603050405020304" pitchFamily="18" charset="0"/>
              </a:rPr>
              <a:t> -11:00am (Jan-March 2022 CAC calls (TBD): Monday </a:t>
            </a:r>
            <a:r>
              <a:rPr lang="en-US" altLang="zh-CN" sz="1200" dirty="0">
                <a:solidFill>
                  <a:srgbClr val="FF0000"/>
                </a:solidFill>
                <a:cs typeface="Times New Roman" panose="02020603050405020304" pitchFamily="18" charset="0"/>
              </a:rPr>
              <a:t>February 21 </a:t>
            </a:r>
            <a:r>
              <a:rPr lang="en-US" altLang="zh-CN" sz="1200" dirty="0">
                <a:cs typeface="Times New Roman" panose="02020603050405020304" pitchFamily="18" charset="0"/>
              </a:rPr>
              <a:t>and Thursday </a:t>
            </a:r>
            <a:r>
              <a:rPr lang="en-US" altLang="zh-CN" sz="1200" dirty="0">
                <a:solidFill>
                  <a:srgbClr val="FF0000"/>
                </a:solidFill>
                <a:cs typeface="Times New Roman" panose="02020603050405020304" pitchFamily="18" charset="0"/>
              </a:rPr>
              <a:t>March 3</a:t>
            </a:r>
            <a:r>
              <a:rPr lang="en-US" altLang="zh-CN" sz="1200" dirty="0">
                <a:cs typeface="Times New Roman" panose="02020603050405020304" pitchFamily="18" charset="0"/>
              </a:rPr>
              <a:t>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2. </a:t>
            </a:r>
            <a:r>
              <a:rPr lang="en-US" altLang="zh-CN" sz="1200" dirty="0">
                <a:cs typeface="MS PGothic" charset="0"/>
              </a:rPr>
              <a:t>Thursday 10pm - 12:00am ET (Thursday 7 PM - 9 PM PT, Friday 11am-1pm in China, Friday 5am-7am in Israel, Friday 4am – 6am in Central Europe), and </a:t>
            </a:r>
            <a:r>
              <a:rPr lang="en-US" altLang="zh-CN" sz="1200" dirty="0">
                <a:solidFill>
                  <a:srgbClr val="0000FF"/>
                </a:solidFill>
                <a:cs typeface="MS PGothic" charset="0"/>
              </a:rPr>
              <a:t>Sang Kim </a:t>
            </a:r>
            <a:r>
              <a:rPr lang="en-US" altLang="zh-CN" sz="1200" dirty="0">
                <a:cs typeface="MS PGothic" charset="0"/>
              </a:rPr>
              <a:t>will help to take the minutes for these slots.</a:t>
            </a:r>
            <a:endParaRPr lang="zh-CN" altLang="en-US" sz="12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17  (Thursday), </a:t>
            </a:r>
            <a:r>
              <a:rPr lang="en-US" altLang="zh-CN" dirty="0" smtClean="0">
                <a:solidFill>
                  <a:srgbClr val="00B0F0"/>
                </a:solidFill>
                <a:cs typeface="Times New Roman" panose="02020603050405020304" pitchFamily="18" charset="0"/>
              </a:rPr>
              <a:t>23</a:t>
            </a:r>
            <a:r>
              <a:rPr lang="zh-CN" altLang="en-US" dirty="0">
                <a:solidFill>
                  <a:srgbClr val="00B0F0"/>
                </a:solidFill>
                <a:cs typeface="Times New Roman" panose="02020603050405020304" pitchFamily="18" charset="0"/>
              </a:rPr>
              <a:t> ：</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March    </a:t>
            </a:r>
            <a:r>
              <a:rPr lang="en-US" altLang="zh-CN" dirty="0">
                <a:solidFill>
                  <a:srgbClr val="00B050"/>
                </a:solidFill>
                <a:cs typeface="Times New Roman" panose="02020603050405020304" pitchFamily="18" charset="0"/>
              </a:rPr>
              <a:t>21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24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28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31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smtClean="0">
                <a:solidFill>
                  <a:srgbClr val="00B0F0"/>
                </a:solidFill>
                <a:cs typeface="Times New Roman" panose="02020603050405020304" pitchFamily="18" charset="0"/>
              </a:rPr>
              <a:t>00 </a:t>
            </a:r>
            <a:r>
              <a:rPr lang="en-US" altLang="zh-CN" dirty="0">
                <a:solidFill>
                  <a:srgbClr val="00B0F0"/>
                </a:solidFill>
                <a:cs typeface="Times New Roman" panose="02020603050405020304" pitchFamily="18" charset="0"/>
              </a:rPr>
              <a:t>- 01:00am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April   </a:t>
            </a:r>
            <a:r>
              <a:rPr lang="en-US" altLang="zh-CN" u="sng" dirty="0" smtClean="0">
                <a:solidFill>
                  <a:srgbClr val="00B050"/>
                </a:solidFill>
                <a:cs typeface="Times New Roman" panose="02020603050405020304" pitchFamily="18" charset="0"/>
              </a:rPr>
              <a:t>   7    </a:t>
            </a:r>
            <a:r>
              <a:rPr lang="en-US" altLang="zh-CN" u="sng" dirty="0">
                <a:solidFill>
                  <a:srgbClr val="00B050"/>
                </a:solidFill>
                <a:cs typeface="Times New Roman" panose="02020603050405020304" pitchFamily="18" charset="0"/>
              </a:rPr>
              <a:t>(Thursday),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11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14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18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21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25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28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May       </a:t>
            </a:r>
            <a:r>
              <a:rPr lang="en-US" altLang="zh-CN" u="sng" dirty="0" smtClean="0">
                <a:solidFill>
                  <a:srgbClr val="00B050"/>
                </a:solidFill>
                <a:cs typeface="Times New Roman" panose="02020603050405020304" pitchFamily="18" charset="0"/>
              </a:rPr>
              <a:t>5    </a:t>
            </a:r>
            <a:r>
              <a:rPr lang="en-US" altLang="zh-CN" u="sng" dirty="0">
                <a:solidFill>
                  <a:srgbClr val="00B050"/>
                </a:solidFill>
                <a:cs typeface="Times New Roman" panose="02020603050405020304" pitchFamily="18" charset="0"/>
              </a:rPr>
              <a:t>(Thursday), 10am - 12:00pm ET</a:t>
            </a:r>
          </a:p>
          <a:p>
            <a:pPr marL="400050" lvl="2" indent="0" algn="just">
              <a:spcBef>
                <a:spcPct val="0"/>
              </a:spcBef>
              <a:spcAft>
                <a:spcPts val="0"/>
              </a:spcAft>
              <a:buClr>
                <a:srgbClr val="000000"/>
              </a:buClr>
              <a:buNone/>
              <a:defRPr/>
            </a:pPr>
            <a:endParaRPr lang="en-US" altLang="zh-CN" sz="600" dirty="0"/>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 (February  </a:t>
            </a:r>
            <a:r>
              <a:rPr lang="en-US" altLang="zh-CN" sz="4000" dirty="0" smtClean="0"/>
              <a:t>22 or 24)</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8379336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565465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306350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327976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65 (March 1</a:t>
            </a:r>
            <a:r>
              <a:rPr lang="en-US" altLang="zh-CN" sz="4000" dirty="0" smtClean="0"/>
              <a:t>)</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274728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992601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125134</TotalTime>
  <Words>4601</Words>
  <Application>Microsoft Office PowerPoint</Application>
  <PresentationFormat>宽屏</PresentationFormat>
  <Paragraphs>1227</Paragraphs>
  <Slides>39</Slides>
  <Notes>39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39</vt:i4>
      </vt:variant>
    </vt:vector>
  </HeadingPairs>
  <TitlesOfParts>
    <vt:vector size="5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4985</cp:revision>
  <cp:lastPrinted>2014-11-04T15:04:57Z</cp:lastPrinted>
  <dcterms:created xsi:type="dcterms:W3CDTF">2007-04-17T18:10:23Z</dcterms:created>
  <dcterms:modified xsi:type="dcterms:W3CDTF">2022-03-04T12:33:12Z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(3)MF4S0XNLHnzT6vqgnnMcoIzWbt2X9yIy9rHT+GMHHJOO603fKPOQp0zqgcJ9xb18OmGVCsGe
MH0KfrKL1riewmmPXETz4Dp2D19G4ittBGw+J27lCAztXMSDT6DqXRt6ziE+6UlvVhyjYSoY
tfUy61JMeCPr5/gPEYXgrFiDTUx+9TF+jUcM48Nzo6weL7LvEEHc810rnyFsRKhosVLDQn21
JpSo43Q7ieT91mmX4z</vt:lpwstr>
  </property>
  <property fmtid="{D5CDD505-2E9C-101B-9397-08002B2CF9AE}" pid="27" name="_2015_ms_pID_7253431">
    <vt:lpwstr>2SC/5wBhmfVoJaBUsyr2X9/wMuw2A4aBsYORke12k+TYJr4Avfq0t/
UVDmE76owIyquPiCHOGgDvlab0vXkIYd/dQozJHjugtWWbzPDpE4NfNC0R+bmun2KYJSdXsr
zSbAM0UfDWgH/klCUimzCZNCcg+Q5n1CV2RVAgCU6LD3sdpTBiwjiHrst3c0LkV8PkpgIicn
uP2cYDiQQZHdRjJH49FDPqQO8Yf9gara+kdl</vt:lpwstr>
  </property>
  <property fmtid="{D5CDD505-2E9C-101B-9397-08002B2CF9AE}" pid="28" name="_2015_ms_pID_7253432">
    <vt:lpwstr>xV7OJlzE7ClKY7g924BR/iE=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