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29" r:id="rId17"/>
    <p:sldId id="861" r:id="rId18"/>
    <p:sldId id="862" r:id="rId19"/>
    <p:sldId id="863" r:id="rId20"/>
    <p:sldId id="868" r:id="rId21"/>
    <p:sldId id="869" r:id="rId22"/>
    <p:sldId id="873" r:id="rId23"/>
    <p:sldId id="874" r:id="rId24"/>
    <p:sldId id="875" r:id="rId25"/>
    <p:sldId id="876" r:id="rId26"/>
    <p:sldId id="877" r:id="rId27"/>
    <p:sldId id="859" r:id="rId28"/>
    <p:sldId id="843" r:id="rId29"/>
    <p:sldId id="844" r:id="rId30"/>
    <p:sldId id="855" r:id="rId31"/>
    <p:sldId id="864" r:id="rId32"/>
    <p:sldId id="860" r:id="rId33"/>
    <p:sldId id="865" r:id="rId34"/>
    <p:sldId id="866" r:id="rId35"/>
    <p:sldId id="867" r:id="rId36"/>
    <p:sldId id="872" r:id="rId37"/>
    <p:sldId id="871" r:id="rId38"/>
    <p:sldId id="846" r:id="rId39"/>
    <p:sldId id="842" r:id="rId4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55" autoAdjust="0"/>
    <p:restoredTop sz="94075" autoAdjust="0"/>
  </p:normalViewPr>
  <p:slideViewPr>
    <p:cSldViewPr>
      <p:cViewPr varScale="1">
        <p:scale>
          <a:sx n="89" d="100"/>
          <a:sy n="89" d="100"/>
        </p:scale>
        <p:origin x="110" y="149"/>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89360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84686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5485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35017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1855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19124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876162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95376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775486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177578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3501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smtClean="0">
                <a:solidFill>
                  <a:schemeClr val="tx1"/>
                </a:solidFill>
                <a:effectLst/>
                <a:latin typeface="Times New Roman" pitchFamily="18" charset="0"/>
                <a:ea typeface="MS PGothic" pitchFamily="34" charset="-128"/>
                <a:cs typeface="MS PGothic" charset="0"/>
              </a:rPr>
              <a:t>Thursday 10pm - 12:00am ET (Thursday 7 PM - 9 PM PT, Friday 11am-1pm in China, Friday 5am-7am in Israel, Friday 4am – 6am in Central Europe)</a:t>
            </a:r>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205911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851853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2342176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175413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5001682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556516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161298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220953"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802.11-22/</a:t>
            </a:r>
            <a:r>
              <a:rPr lang="en-US" altLang="zh-CN" sz="1800" b="1" dirty="0" smtClean="0"/>
              <a:t>0232</a:t>
            </a:r>
            <a:r>
              <a:rPr lang="en-US" altLang="en-US" sz="1800" b="1" dirty="0" smtClean="0"/>
              <a:t>r13</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February</a:t>
            </a:r>
            <a:r>
              <a:rPr lang="en-US" altLang="zh-CN" sz="1800" b="1" baseline="0" dirty="0" smtClean="0"/>
              <a: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smtClean="0"/>
              <a:t>Task Group </a:t>
            </a:r>
            <a:r>
              <a:rPr lang="en-US" altLang="zh-CN" sz="3600" dirty="0" smtClean="0"/>
              <a:t>bf</a:t>
            </a:r>
            <a:r>
              <a:rPr lang="en-US" altLang="en-US" sz="3600" dirty="0" smtClean="0"/>
              <a:t/>
            </a:r>
            <a:br>
              <a:rPr lang="en-US" altLang="en-US" sz="3600" dirty="0" smtClean="0"/>
            </a:br>
            <a:r>
              <a:rPr lang="en-US" altLang="en-US" sz="3600" dirty="0" smtClean="0"/>
              <a:t>Meeting agenda, </a:t>
            </a:r>
            <a:r>
              <a:rPr lang="en-US" altLang="zh-CN" sz="3600" dirty="0" smtClean="0">
                <a:solidFill>
                  <a:srgbClr val="0000FF"/>
                </a:solidFill>
              </a:rPr>
              <a:t>February – March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2021-02-07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7 </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437022932"/>
              </p:ext>
            </p:extLst>
          </p:nvPr>
        </p:nvGraphicFramePr>
        <p:xfrm>
          <a:off x="914400" y="3208818"/>
          <a:ext cx="10591800" cy="1591782"/>
        </p:xfrm>
        <a:graphic>
          <a:graphicData uri="http://schemas.openxmlformats.org/drawingml/2006/table">
            <a:tbl>
              <a:tblPr firstRow="1" bandRow="1">
                <a:tableStyleId>{C4B1156A-380E-4F78-BDF5-A606A8083BF9}</a:tableStyleId>
              </a:tblPr>
              <a:tblGrid>
                <a:gridCol w="942060"/>
                <a:gridCol w="2563140"/>
                <a:gridCol w="5257800"/>
                <a:gridCol w="1828800"/>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22/0009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TGbf</a:t>
                      </a:r>
                      <a:r>
                        <a:rPr lang="en-US" altLang="zh-CN" sz="1200" kern="1200" dirty="0" smtClean="0">
                          <a:solidFill>
                            <a:srgbClr val="00B050"/>
                          </a:solidFill>
                          <a:latin typeface="+mn-lt"/>
                          <a:ea typeface="+mn-ea"/>
                          <a:cs typeface="+mn-cs"/>
                        </a:rPr>
                        <a:t> D0.1 Writing Status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22/0125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measurement-setup-id-setting-in-</a:t>
                      </a:r>
                      <a:r>
                        <a:rPr lang="en-US" altLang="zh-CN" sz="1200" kern="1200" dirty="0" err="1" smtClean="0">
                          <a:solidFill>
                            <a:srgbClr val="00B050"/>
                          </a:solidFill>
                          <a:latin typeface="+mn-lt"/>
                          <a:ea typeface="+mn-ea"/>
                          <a:cs typeface="+mn-cs"/>
                        </a:rPr>
                        <a:t>sbp</a:t>
                      </a:r>
                      <a:r>
                        <a:rPr lang="en-US" altLang="zh-CN" sz="1200" kern="1200" dirty="0" smtClean="0">
                          <a:solidFill>
                            <a:srgbClr val="00B050"/>
                          </a:solidFill>
                          <a:latin typeface="+mn-lt"/>
                          <a:ea typeface="+mn-ea"/>
                          <a:cs typeface="+mn-cs"/>
                        </a:rPr>
                        <a:t>-case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21/2011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NDP Announcement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Parameters for Sub7 GHz Sensing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discussion-on-PASN-for-sensing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8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512669052"/>
              </p:ext>
            </p:extLst>
          </p:nvPr>
        </p:nvGraphicFramePr>
        <p:xfrm>
          <a:off x="3429000" y="1779402"/>
          <a:ext cx="8305801" cy="370699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22/0153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Parameters for Sub7 GHz Sensing NDPA</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22/0286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discussion-on-PASN-for-sensing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Sensing Measurement Instance: General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22/0173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TB Sensing Measurement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Non-TB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22/0079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SENS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22/0233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MLME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 TB Sensing Measurement instance: 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22/0181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-sensing-session-setup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-sensing-session-termination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sbp</a:t>
                      </a:r>
                      <a:r>
                        <a:rPr lang="en-US" altLang="zh-CN" sz="1200" kern="1200" dirty="0" smtClean="0">
                          <a:solidFill>
                            <a:schemeClr val="tx1"/>
                          </a:solidFill>
                          <a:latin typeface="+mn-lt"/>
                          <a:ea typeface="+mn-ea"/>
                          <a:cs typeface="+mn-cs"/>
                        </a:rPr>
                        <a:t>-frames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 Sensing Measurement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087145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10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537835914"/>
              </p:ext>
            </p:extLst>
          </p:nvPr>
        </p:nvGraphicFramePr>
        <p:xfrm>
          <a:off x="3429000" y="1779402"/>
          <a:ext cx="8305801" cy="348831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TB Sensing Measurement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Non-TB Sensing Measurement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22/0079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SENS Procedure Overview</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22/0233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MLME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a:t>
                      </a:r>
                      <a:r>
                        <a:rPr lang="en-US" altLang="zh-CN" sz="1200" kern="1200" baseline="0" dirty="0" smtClean="0">
                          <a:solidFill>
                            <a:srgbClr val="0000FF"/>
                          </a:solidFill>
                          <a:latin typeface="+mn-lt"/>
                          <a:ea typeface="+mn-ea"/>
                          <a:cs typeface="+mn-cs"/>
                        </a:rPr>
                        <a:t> </a:t>
                      </a:r>
                      <a:r>
                        <a:rPr lang="en-US" altLang="zh-CN" sz="1200" kern="1200" baseline="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 TB Sensing Measurement instance: Reporting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22/0181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pdt</a:t>
                      </a:r>
                      <a:r>
                        <a:rPr lang="en-US" altLang="zh-CN" sz="1200" kern="1200" dirty="0" smtClean="0">
                          <a:solidFill>
                            <a:srgbClr val="00B050"/>
                          </a:solidFill>
                          <a:latin typeface="+mn-lt"/>
                          <a:ea typeface="+mn-ea"/>
                          <a:cs typeface="+mn-cs"/>
                        </a:rPr>
                        <a:t>-sensing-session-setup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22/0182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pdt</a:t>
                      </a:r>
                      <a:r>
                        <a:rPr lang="en-US" altLang="zh-CN" sz="1200" kern="1200" dirty="0" smtClean="0">
                          <a:solidFill>
                            <a:srgbClr val="00B050"/>
                          </a:solidFill>
                          <a:latin typeface="+mn-lt"/>
                          <a:ea typeface="+mn-ea"/>
                          <a:cs typeface="+mn-cs"/>
                        </a:rPr>
                        <a:t>-sensing-session-termination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22/0223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Chaoming</a:t>
                      </a:r>
                      <a:r>
                        <a:rPr lang="en-US" altLang="zh-CN" sz="1200" kern="1200" dirty="0" smtClean="0">
                          <a:solidFill>
                            <a:srgbClr val="0000FF"/>
                          </a:solidFill>
                          <a:latin typeface="+mn-lt"/>
                          <a:ea typeface="+mn-ea"/>
                          <a:cs typeface="+mn-cs"/>
                        </a:rPr>
                        <a:t> Luo (OPPO)</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pdt</a:t>
                      </a:r>
                      <a:r>
                        <a:rPr lang="en-US" altLang="zh-CN" sz="1200" kern="1200" dirty="0" smtClean="0">
                          <a:solidFill>
                            <a:srgbClr val="0000FF"/>
                          </a:solidFill>
                          <a:latin typeface="+mn-lt"/>
                          <a:ea typeface="+mn-ea"/>
                          <a:cs typeface="+mn-cs"/>
                        </a:rPr>
                        <a:t>-</a:t>
                      </a:r>
                      <a:r>
                        <a:rPr lang="en-US" altLang="zh-CN" sz="1200" kern="1200" dirty="0" err="1" smtClean="0">
                          <a:solidFill>
                            <a:srgbClr val="0000FF"/>
                          </a:solidFill>
                          <a:latin typeface="+mn-lt"/>
                          <a:ea typeface="+mn-ea"/>
                          <a:cs typeface="+mn-cs"/>
                        </a:rPr>
                        <a:t>sbp</a:t>
                      </a:r>
                      <a:r>
                        <a:rPr lang="en-US" altLang="zh-CN" sz="1200" kern="1200" dirty="0" smtClean="0">
                          <a:solidFill>
                            <a:srgbClr val="0000FF"/>
                          </a:solidFill>
                          <a:latin typeface="+mn-lt"/>
                          <a:ea typeface="+mn-ea"/>
                          <a:cs typeface="+mn-cs"/>
                        </a:rPr>
                        <a:t>-frames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22/0229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Insun</a:t>
                      </a:r>
                      <a:r>
                        <a:rPr lang="en-US" altLang="zh-CN" sz="1200" kern="1200" dirty="0" smtClean="0">
                          <a:solidFill>
                            <a:srgbClr val="00B050"/>
                          </a:solidFill>
                          <a:latin typeface="+mn-lt"/>
                          <a:ea typeface="+mn-ea"/>
                          <a:cs typeface="+mn-cs"/>
                        </a:rPr>
                        <a:t> Jang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 Sensing Measurement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22/0312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Sang Kim (LGE)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Collaborative WLAN Sensing - Example Operations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a:t>
                      </a:r>
                      <a:r>
                        <a:rPr lang="en-US" altLang="zh-CN" sz="1200" kern="1200" baseline="0" dirty="0" smtClean="0">
                          <a:solidFill>
                            <a:srgbClr val="0000FF"/>
                          </a:solidFill>
                          <a:latin typeface="+mn-lt"/>
                          <a:ea typeface="+mn-ea"/>
                          <a:cs typeface="+mn-cs"/>
                        </a:rPr>
                        <a:t>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DMG Sensing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961796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763781024"/>
              </p:ext>
            </p:extLst>
          </p:nvPr>
        </p:nvGraphicFramePr>
        <p:xfrm>
          <a:off x="3429000" y="1779402"/>
          <a:ext cx="8305801" cy="27964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22/0079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SENS Procedure Overview</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22/0233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MLME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22/0223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Chaoming</a:t>
                      </a:r>
                      <a:r>
                        <a:rPr lang="en-US" altLang="zh-CN" sz="1200" kern="1200" dirty="0" smtClean="0">
                          <a:solidFill>
                            <a:srgbClr val="0000FF"/>
                          </a:solidFill>
                          <a:latin typeface="+mn-lt"/>
                          <a:ea typeface="+mn-ea"/>
                          <a:cs typeface="+mn-cs"/>
                        </a:rPr>
                        <a:t> Luo (OPPO)</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pdt</a:t>
                      </a:r>
                      <a:r>
                        <a:rPr lang="en-US" altLang="zh-CN" sz="1200" kern="1200" dirty="0" smtClean="0">
                          <a:solidFill>
                            <a:srgbClr val="0000FF"/>
                          </a:solidFill>
                          <a:latin typeface="+mn-lt"/>
                          <a:ea typeface="+mn-ea"/>
                          <a:cs typeface="+mn-cs"/>
                        </a:rPr>
                        <a:t>-</a:t>
                      </a:r>
                      <a:r>
                        <a:rPr lang="en-US" altLang="zh-CN" sz="1200" kern="1200" dirty="0" err="1" smtClean="0">
                          <a:solidFill>
                            <a:srgbClr val="0000FF"/>
                          </a:solidFill>
                          <a:latin typeface="+mn-lt"/>
                          <a:ea typeface="+mn-ea"/>
                          <a:cs typeface="+mn-cs"/>
                        </a:rPr>
                        <a:t>sbp</a:t>
                      </a:r>
                      <a:r>
                        <a:rPr lang="en-US" altLang="zh-CN" sz="1200" kern="1200" dirty="0" smtClean="0">
                          <a:solidFill>
                            <a:srgbClr val="0000FF"/>
                          </a:solidFill>
                          <a:latin typeface="+mn-lt"/>
                          <a:ea typeface="+mn-ea"/>
                          <a:cs typeface="+mn-cs"/>
                        </a:rPr>
                        <a:t>-frames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22/0312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Sang Kim (LGE)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Collaborative WLAN Sensing - Example Operations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DMG Sensing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Threshold-based Sensing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22/0235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Sensing Measurement Report frame (excl.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44537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a:lnSpc>
                <a:spcPct val="90000"/>
              </a:lnSpc>
              <a:buNone/>
            </a:pPr>
            <a:r>
              <a:rPr lang="en-US" altLang="zh-CN" dirty="0">
                <a:solidFill>
                  <a:srgbClr val="0000FF"/>
                </a:solidFill>
              </a:rPr>
              <a:t>February </a:t>
            </a:r>
            <a:r>
              <a:rPr lang="en-US" altLang="zh-CN" dirty="0"/>
              <a:t>7, 8, --- 14, 15, --- 22, --- 28,  March 1        </a:t>
            </a:r>
            <a:r>
              <a:rPr lang="en-US" altLang="en-US" dirty="0">
                <a:cs typeface="Times New Roman" panose="02020603050405020304" pitchFamily="18" charset="0"/>
              </a:rPr>
              <a:t>9am – 11:00am ET</a:t>
            </a:r>
          </a:p>
          <a:p>
            <a:pPr algn="just" defTabSz="917575">
              <a:lnSpc>
                <a:spcPct val="90000"/>
              </a:lnSpc>
              <a:buNone/>
            </a:pPr>
            <a:r>
              <a:rPr lang="en-US" altLang="zh-CN" dirty="0">
                <a:solidFill>
                  <a:srgbClr val="0000FF"/>
                </a:solidFill>
              </a:rPr>
              <a:t>February         </a:t>
            </a:r>
            <a:r>
              <a:rPr lang="en-US" altLang="zh-CN" dirty="0"/>
              <a:t>10,            17,      24,       March 3,     10pm </a:t>
            </a:r>
            <a:r>
              <a:rPr lang="en-US" altLang="en-US" dirty="0">
                <a:cs typeface="Times New Roman" panose="02020603050405020304" pitchFamily="18" charset="0"/>
              </a:rPr>
              <a:t>–</a:t>
            </a:r>
            <a:r>
              <a:rPr lang="en-US" altLang="zh-CN" dirty="0"/>
              <a:t> 12:00am ET</a:t>
            </a:r>
            <a:endParaRPr lang="en-US" altLang="en-US" dirty="0">
              <a:solidFill>
                <a:srgbClr val="FF0000"/>
              </a:solidFill>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15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9249747" y="57912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286660535"/>
              </p:ext>
            </p:extLst>
          </p:nvPr>
        </p:nvGraphicFramePr>
        <p:xfrm>
          <a:off x="3429000" y="1524000"/>
          <a:ext cx="8305801" cy="286807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22/0312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Sang Kim (LGE)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Collaborative WLAN Sensing - Example Operations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22/0223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pdt</a:t>
                      </a:r>
                      <a:r>
                        <a:rPr lang="en-US" altLang="zh-CN" sz="1200" kern="1200" dirty="0" smtClean="0">
                          <a:solidFill>
                            <a:srgbClr val="00B050"/>
                          </a:solidFill>
                          <a:latin typeface="+mn-lt"/>
                          <a:ea typeface="+mn-ea"/>
                          <a:cs typeface="+mn-cs"/>
                        </a:rPr>
                        <a:t>-</a:t>
                      </a:r>
                      <a:r>
                        <a:rPr lang="en-US" altLang="zh-CN" sz="1200" kern="1200" dirty="0" err="1" smtClean="0">
                          <a:solidFill>
                            <a:srgbClr val="00B050"/>
                          </a:solidFill>
                          <a:latin typeface="+mn-lt"/>
                          <a:ea typeface="+mn-ea"/>
                          <a:cs typeface="+mn-cs"/>
                        </a:rPr>
                        <a:t>sbp</a:t>
                      </a:r>
                      <a:r>
                        <a:rPr lang="en-US" altLang="zh-CN" sz="1200" kern="1200" dirty="0" smtClean="0">
                          <a:solidFill>
                            <a:srgbClr val="00B050"/>
                          </a:solidFill>
                          <a:latin typeface="+mn-lt"/>
                          <a:ea typeface="+mn-ea"/>
                          <a:cs typeface="+mn-cs"/>
                        </a:rPr>
                        <a:t>-frames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DMG Sensing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22/0134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Threshold-based Sensing Procedure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22/0235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Sensing Measurement Report frame (excl. format)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22/0236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on NDP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PDT-DMG-Sensing-Report-IE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Threshold-based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Enrico </a:t>
                      </a:r>
                      <a:r>
                        <a:rPr lang="en-US" altLang="zh-CN" sz="1200" kern="1200" dirty="0" err="1" smtClean="0">
                          <a:solidFill>
                            <a:schemeClr val="tx1"/>
                          </a:solidFill>
                          <a:latin typeface="+mn-lt"/>
                          <a:ea typeface="+mn-ea"/>
                          <a:cs typeface="+mn-cs"/>
                        </a:rPr>
                        <a:t>Rantala</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Zeku</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STA-STA sub7GHz WLAN sensing support by leveraging SBP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180494072"/>
              </p:ext>
            </p:extLst>
          </p:nvPr>
        </p:nvGraphicFramePr>
        <p:xfrm>
          <a:off x="3429000" y="4800600"/>
          <a:ext cx="6871706" cy="935736"/>
        </p:xfrm>
        <a:graphic>
          <a:graphicData uri="http://schemas.openxmlformats.org/drawingml/2006/table">
            <a:tbl>
              <a:tblPr firstRow="1" bandRow="1">
                <a:tableStyleId>{C4B1156A-380E-4F78-BDF5-A606A8083BF9}</a:tableStyleId>
              </a:tblPr>
              <a:tblGrid>
                <a:gridCol w="738738"/>
                <a:gridCol w="2009945"/>
                <a:gridCol w="4123023"/>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 (</a:t>
                      </a:r>
                      <a:r>
                        <a:rPr lang="en-US" altLang="zh-CN" sz="1600" dirty="0" smtClean="0">
                          <a:solidFill>
                            <a:srgbClr val="FF0000"/>
                          </a:solidFill>
                        </a:rPr>
                        <a:t>PDT SP</a:t>
                      </a:r>
                      <a:r>
                        <a:rPr lang="en-US" altLang="zh-CN" sz="1600" dirty="0" smtClean="0"/>
                        <a:t>)</a:t>
                      </a:r>
                      <a:endParaRPr lang="zh-CN" altLang="en-US" sz="16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PDT for TB Sensing Measurement Instance: Reporting</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8954932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17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9249747" y="57912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556579579"/>
              </p:ext>
            </p:extLst>
          </p:nvPr>
        </p:nvGraphicFramePr>
        <p:xfrm>
          <a:off x="3429000" y="1524000"/>
          <a:ext cx="8305801" cy="312255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22/0236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on NDP format for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Alecsander Eitan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PDT-DMG-Sensing-Report-IE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22/0328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Rui</a:t>
                      </a:r>
                      <a:r>
                        <a:rPr lang="en-US" altLang="zh-CN" sz="1200" kern="1200" dirty="0" smtClean="0">
                          <a:solidFill>
                            <a:srgbClr val="0000FF"/>
                          </a:solidFill>
                          <a:latin typeface="+mn-lt"/>
                          <a:ea typeface="+mn-ea"/>
                          <a:cs typeface="+mn-cs"/>
                        </a:rPr>
                        <a:t> Yang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Discussion on Threshold-based Sensing</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Enrico </a:t>
                      </a:r>
                      <a:r>
                        <a:rPr lang="en-US" altLang="zh-CN" sz="1200" kern="1200" dirty="0" err="1" smtClean="0">
                          <a:solidFill>
                            <a:schemeClr val="tx1"/>
                          </a:solidFill>
                          <a:latin typeface="+mn-lt"/>
                          <a:ea typeface="+mn-ea"/>
                          <a:cs typeface="+mn-cs"/>
                        </a:rPr>
                        <a:t>Rantala</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Zeku</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STA-STA sub7GHz WLAN sensing support by leveraging SBP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DMG Sensing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Partial Bandwidth NDP transmission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 Info field for the sensing NDPA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21/2011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NDP Announcement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21/1288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Truncated Power Delay Profile - follow 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21/1896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NDPA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Parameters for Sub-7 GHz Sensing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Consideration for NDPA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638221419"/>
              </p:ext>
            </p:extLst>
          </p:nvPr>
        </p:nvGraphicFramePr>
        <p:xfrm>
          <a:off x="3429000" y="4800600"/>
          <a:ext cx="6871706" cy="935736"/>
        </p:xfrm>
        <a:graphic>
          <a:graphicData uri="http://schemas.openxmlformats.org/drawingml/2006/table">
            <a:tbl>
              <a:tblPr firstRow="1" bandRow="1">
                <a:tableStyleId>{C4B1156A-380E-4F78-BDF5-A606A8083BF9}</a:tableStyleId>
              </a:tblPr>
              <a:tblGrid>
                <a:gridCol w="738738"/>
                <a:gridCol w="2009945"/>
                <a:gridCol w="4123023"/>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 (</a:t>
                      </a:r>
                      <a:r>
                        <a:rPr lang="en-US" altLang="zh-CN" sz="1600" dirty="0" smtClean="0">
                          <a:solidFill>
                            <a:srgbClr val="FF0000"/>
                          </a:solidFill>
                        </a:rPr>
                        <a:t>PDT SP</a:t>
                      </a:r>
                      <a:r>
                        <a:rPr lang="en-US" altLang="zh-CN" sz="1600" dirty="0" smtClean="0"/>
                        <a:t>)</a:t>
                      </a:r>
                      <a:endParaRPr lang="zh-CN" altLang="en-US" sz="16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8623715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22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Motion (</a:t>
            </a:r>
            <a:r>
              <a:rPr lang="en-US" altLang="en-US" sz="1600" dirty="0" smtClean="0">
                <a:solidFill>
                  <a:srgbClr val="0000FF"/>
                </a:solidFill>
              </a:rPr>
              <a:t>61-64</a:t>
            </a:r>
            <a:r>
              <a:rPr lang="en-US" altLang="en-US" sz="1600" dirty="0" smtClean="0"/>
              <a:t>)</a:t>
            </a:r>
            <a:endParaRPr lang="en-US" altLang="en-US" sz="1600" dirty="0"/>
          </a:p>
          <a:p>
            <a:pPr algn="just"/>
            <a:r>
              <a:rPr lang="en-US" altLang="en-US" sz="1600" dirty="0"/>
              <a:t>Presentation 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496251542"/>
              </p:ext>
            </p:extLst>
          </p:nvPr>
        </p:nvGraphicFramePr>
        <p:xfrm>
          <a:off x="3429000" y="1524000"/>
          <a:ext cx="8305801" cy="268519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22/0328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Rui</a:t>
                      </a:r>
                      <a:r>
                        <a:rPr lang="en-US" altLang="zh-CN" sz="1200" kern="1200" dirty="0" smtClean="0">
                          <a:solidFill>
                            <a:srgbClr val="00B050"/>
                          </a:solidFill>
                          <a:latin typeface="+mn-lt"/>
                          <a:ea typeface="+mn-ea"/>
                          <a:cs typeface="+mn-cs"/>
                        </a:rPr>
                        <a:t> Yang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on Threshold-based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22/0339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Enrico </a:t>
                      </a:r>
                      <a:r>
                        <a:rPr lang="en-US" altLang="zh-CN" sz="1200" kern="1200" dirty="0" err="1" smtClean="0">
                          <a:solidFill>
                            <a:srgbClr val="00B050"/>
                          </a:solidFill>
                          <a:latin typeface="+mn-lt"/>
                          <a:ea typeface="+mn-ea"/>
                          <a:cs typeface="+mn-cs"/>
                        </a:rPr>
                        <a:t>Rantala</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Zeku</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STA-STA sub7GHz WLAN sensing support by leveraging SBP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DMG Sensing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Partial Bandwidth NDP transmission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 Info field for the sensing NDPA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21/2011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NDP Announcement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21/1288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Truncated Power Delay Profile - follow 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21/1896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NDPA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Parameters for Sub-7 GHz Sensing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Consideration for NDPA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676893888"/>
              </p:ext>
            </p:extLst>
          </p:nvPr>
        </p:nvGraphicFramePr>
        <p:xfrm>
          <a:off x="3429000" y="4495800"/>
          <a:ext cx="6871706" cy="1750912"/>
        </p:xfrm>
        <a:graphic>
          <a:graphicData uri="http://schemas.openxmlformats.org/drawingml/2006/table">
            <a:tbl>
              <a:tblPr firstRow="1" bandRow="1">
                <a:tableStyleId>{C4B1156A-380E-4F78-BDF5-A606A8083BF9}</a:tableStyleId>
              </a:tblPr>
              <a:tblGrid>
                <a:gridCol w="738738"/>
                <a:gridCol w="2233062"/>
                <a:gridCol w="3899906"/>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22/0233r3</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rgbClr val="00B050"/>
                          </a:solidFill>
                          <a:latin typeface="+mn-lt"/>
                          <a:ea typeface="+mn-ea"/>
                          <a:cs typeface="+mn-cs"/>
                        </a:rPr>
                        <a:t>Claudio da Silva (Meta Platforms, Inc.)</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a:t>
                      </a:r>
                      <a:r>
                        <a:rPr lang="en-US" altLang="zh-CN" sz="1000" kern="1200" baseline="0" dirty="0" smtClean="0">
                          <a:solidFill>
                            <a:srgbClr val="00B050"/>
                          </a:solidFill>
                          <a:latin typeface="+mn-lt"/>
                          <a:ea typeface="+mn-ea"/>
                          <a:cs typeface="+mn-cs"/>
                        </a:rPr>
                        <a:t> Proposed Draft Text for MLME</a:t>
                      </a:r>
                      <a:endParaRPr lang="zh-CN" altLang="en-US" sz="10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22/0079r2</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rgbClr val="00B050"/>
                          </a:solidFill>
                          <a:latin typeface="+mn-lt"/>
                          <a:ea typeface="+mn-ea"/>
                          <a:cs typeface="+mn-cs"/>
                        </a:rPr>
                        <a:t>Claudio da Silva (Meta Platforms, Inc.)</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Proposed Draft Text for SENS Procedure Overview</a:t>
                      </a:r>
                      <a:endParaRPr lang="zh-CN" altLang="en-US" sz="10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22/0172r3</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Cheng Chen (Intel)</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PDT Sensing Measurement Instance: General</a:t>
                      </a:r>
                      <a:endParaRPr lang="zh-CN" altLang="en-US" sz="10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22/0173r4</a:t>
                      </a: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Cheng Chen (Intel)</a:t>
                      </a: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SP: PDT TB Sensing Measurement Instance</a:t>
                      </a: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22/0174r3</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Cheng Chen (Intel)</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PDT Non-TB Sensing Measurement Instance</a:t>
                      </a:r>
                      <a:endParaRPr lang="zh-CN" altLang="en-US" sz="10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22/0229r1</a:t>
                      </a: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err="1" smtClean="0">
                          <a:solidFill>
                            <a:srgbClr val="0000FF"/>
                          </a:solidFill>
                          <a:latin typeface="+mn-lt"/>
                          <a:ea typeface="+mn-ea"/>
                          <a:cs typeface="+mn-cs"/>
                        </a:rPr>
                        <a:t>Insun</a:t>
                      </a:r>
                      <a:r>
                        <a:rPr lang="en-US" altLang="zh-CN" sz="1000" kern="1200" dirty="0" smtClean="0">
                          <a:solidFill>
                            <a:srgbClr val="0000FF"/>
                          </a:solidFill>
                          <a:latin typeface="+mn-lt"/>
                          <a:ea typeface="+mn-ea"/>
                          <a:cs typeface="+mn-cs"/>
                        </a:rPr>
                        <a:t> Jang (LG Electronics)</a:t>
                      </a: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SP: PDT for sensing measurement setup</a:t>
                      </a: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2250058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24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233445765"/>
              </p:ext>
            </p:extLst>
          </p:nvPr>
        </p:nvGraphicFramePr>
        <p:xfrm>
          <a:off x="3429000" y="1524000"/>
          <a:ext cx="8305801" cy="2903874"/>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DMG Sensing procedure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22/0337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Dongguk</a:t>
                      </a:r>
                      <a:r>
                        <a:rPr lang="en-US" altLang="zh-CN" sz="1200" kern="1200" dirty="0" smtClean="0">
                          <a:solidFill>
                            <a:srgbClr val="0000FF"/>
                          </a:solidFill>
                          <a:latin typeface="+mn-lt"/>
                          <a:ea typeface="+mn-ea"/>
                          <a:cs typeface="+mn-cs"/>
                        </a:rPr>
                        <a:t> Lim (LGE)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Partial Bandwidth NDP transmission in 11bf</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 Info field for the sensing NDPA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21/2011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NDP Announcement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21/1288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Truncated Power Delay Profile - follow 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21/1896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NDPA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Parameters for Sub-7 GHz Sensing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Consideration for NDPA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 Sensing measurement setup 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On Sensing by Proxy</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22/0381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Christian Berger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Tx</a:t>
                      </a:r>
                      <a:r>
                        <a:rPr lang="en-US" altLang="zh-CN" sz="1200" kern="1200" dirty="0" smtClean="0">
                          <a:solidFill>
                            <a:schemeClr val="tx1"/>
                          </a:solidFill>
                          <a:latin typeface="+mn-lt"/>
                          <a:ea typeface="+mn-ea"/>
                          <a:cs typeface="+mn-cs"/>
                        </a:rPr>
                        <a:t>-Power-Control-and-Reporting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30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362126667"/>
              </p:ext>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22/0173r4</a:t>
                      </a: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Cheng Chen (Intel)</a:t>
                      </a: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SP: PDT TB Sensing Measurement Instance</a:t>
                      </a: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22/0229r1</a:t>
                      </a: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err="1" smtClean="0">
                          <a:solidFill>
                            <a:srgbClr val="0000FF"/>
                          </a:solidFill>
                          <a:latin typeface="+mn-lt"/>
                          <a:ea typeface="+mn-ea"/>
                          <a:cs typeface="+mn-cs"/>
                        </a:rPr>
                        <a:t>Insun</a:t>
                      </a:r>
                      <a:r>
                        <a:rPr lang="en-US" altLang="zh-CN" sz="1000" kern="1200" dirty="0" smtClean="0">
                          <a:solidFill>
                            <a:srgbClr val="0000FF"/>
                          </a:solidFill>
                          <a:latin typeface="+mn-lt"/>
                          <a:ea typeface="+mn-ea"/>
                          <a:cs typeface="+mn-cs"/>
                        </a:rPr>
                        <a:t> Jang (LG Electronics)</a:t>
                      </a: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SP: PDT for sensing measurement setup</a:t>
                      </a: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22/0223r2</a:t>
                      </a: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Chaoming Luo (OPPO)</a:t>
                      </a: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SP: </a:t>
                      </a:r>
                      <a:r>
                        <a:rPr lang="en-US" altLang="zh-CN" sz="1000" kern="1200" dirty="0" err="1" smtClean="0">
                          <a:solidFill>
                            <a:srgbClr val="0000FF"/>
                          </a:solidFill>
                          <a:latin typeface="+mn-lt"/>
                          <a:ea typeface="+mn-ea"/>
                          <a:cs typeface="+mn-cs"/>
                        </a:rPr>
                        <a:t>pdt</a:t>
                      </a:r>
                      <a:r>
                        <a:rPr lang="en-US" altLang="zh-CN" sz="1000" kern="1200" dirty="0" smtClean="0">
                          <a:solidFill>
                            <a:srgbClr val="0000FF"/>
                          </a:solidFill>
                          <a:latin typeface="+mn-lt"/>
                          <a:ea typeface="+mn-ea"/>
                          <a:cs typeface="+mn-cs"/>
                        </a:rPr>
                        <a:t>-</a:t>
                      </a:r>
                      <a:r>
                        <a:rPr lang="en-US" altLang="zh-CN" sz="1000" kern="1200" dirty="0" err="1" smtClean="0">
                          <a:solidFill>
                            <a:srgbClr val="0000FF"/>
                          </a:solidFill>
                          <a:latin typeface="+mn-lt"/>
                          <a:ea typeface="+mn-ea"/>
                          <a:cs typeface="+mn-cs"/>
                        </a:rPr>
                        <a:t>sbp</a:t>
                      </a:r>
                      <a:r>
                        <a:rPr lang="en-US" altLang="zh-CN" sz="1000" kern="1200" dirty="0" smtClean="0">
                          <a:solidFill>
                            <a:srgbClr val="0000FF"/>
                          </a:solidFill>
                          <a:latin typeface="+mn-lt"/>
                          <a:ea typeface="+mn-ea"/>
                          <a:cs typeface="+mn-cs"/>
                        </a:rPr>
                        <a:t>-frames</a:t>
                      </a: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22/0235r5</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rgbClr val="00B050"/>
                          </a:solidFill>
                          <a:latin typeface="+mn-lt"/>
                          <a:ea typeface="+mn-ea"/>
                          <a:cs typeface="+mn-cs"/>
                        </a:rPr>
                        <a:t>Claudio da Silva (Meta Platforms,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proposed-draft-text-for-sensing-measurement-report-frame-excl-format</a:t>
                      </a:r>
                      <a:endParaRPr lang="zh-CN" altLang="en-US" sz="10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22/0134r4</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err="1" smtClean="0">
                          <a:solidFill>
                            <a:srgbClr val="00B050"/>
                          </a:solidFill>
                          <a:latin typeface="+mn-lt"/>
                          <a:ea typeface="+mn-ea"/>
                          <a:cs typeface="+mn-cs"/>
                        </a:rPr>
                        <a:t>Mengshi</a:t>
                      </a:r>
                      <a:r>
                        <a:rPr lang="en-US" altLang="zh-CN" sz="1000" kern="1200" dirty="0" smtClean="0">
                          <a:solidFill>
                            <a:srgbClr val="00B050"/>
                          </a:solidFill>
                          <a:latin typeface="+mn-lt"/>
                          <a:ea typeface="+mn-ea"/>
                          <a:cs typeface="+mn-cs"/>
                        </a:rPr>
                        <a:t> Hu (Huawei)</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PDT Threshold-based Sensing Procedure</a:t>
                      </a:r>
                      <a:endParaRPr lang="zh-CN" altLang="en-US" sz="10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28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631828224"/>
              </p:ext>
            </p:extLst>
          </p:nvPr>
        </p:nvGraphicFramePr>
        <p:xfrm>
          <a:off x="3429000" y="1371600"/>
          <a:ext cx="8305801" cy="3707724"/>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22/0337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Dongguk</a:t>
                      </a:r>
                      <a:r>
                        <a:rPr lang="en-US" altLang="zh-CN" sz="1100" kern="1200" dirty="0" smtClean="0">
                          <a:solidFill>
                            <a:srgbClr val="00B050"/>
                          </a:solidFill>
                          <a:latin typeface="+mn-lt"/>
                          <a:ea typeface="+mn-ea"/>
                          <a:cs typeface="+mn-cs"/>
                        </a:rPr>
                        <a:t> Lim (LGE)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Partial Bandwidth NDP transmission in 11bf</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22/0338</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Dongguk</a:t>
                      </a:r>
                      <a:r>
                        <a:rPr lang="en-US" altLang="zh-CN" sz="1100" kern="1200" dirty="0" smtClean="0">
                          <a:solidFill>
                            <a:srgbClr val="00B050"/>
                          </a:solidFill>
                          <a:latin typeface="+mn-lt"/>
                          <a:ea typeface="+mn-ea"/>
                          <a:cs typeface="+mn-cs"/>
                        </a:rPr>
                        <a:t> Lim (LGE)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STA Info field for the sensing NDPA frame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21/2011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Dong Wei (NXP)</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Sensing NDP Announcement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21/1288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Rui</a:t>
                      </a:r>
                      <a:r>
                        <a:rPr lang="en-US" altLang="zh-CN" sz="1100" kern="1200" dirty="0" smtClean="0">
                          <a:solidFill>
                            <a:schemeClr val="tx1"/>
                          </a:solidFill>
                          <a:latin typeface="+mn-lt"/>
                          <a:ea typeface="+mn-ea"/>
                          <a:cs typeface="+mn-cs"/>
                        </a:rPr>
                        <a:t> Du (Huawei)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Truncated Power Delay Profile - follow 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21/1896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Junghoon Suh (Huawei)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NDPA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22/0153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Junghoon Suh (Huawei)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Parameters for Sub-7 GHz Sensing NDPA</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Dongguk Lim (LG Electronics)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Consideration for NDPA in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22/0126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for Sensing measurement setup termination</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22/0377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 Wei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On Sensing by Proxy</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22/0381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Christian Berger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Tx</a:t>
                      </a:r>
                      <a:r>
                        <a:rPr lang="en-US" altLang="zh-CN" sz="1100" kern="1200" dirty="0" smtClean="0">
                          <a:solidFill>
                            <a:schemeClr val="tx1"/>
                          </a:solidFill>
                          <a:latin typeface="+mn-lt"/>
                          <a:ea typeface="+mn-ea"/>
                          <a:cs typeface="+mn-cs"/>
                        </a:rPr>
                        <a:t>-Power-Control-and-Reporting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22/0241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PDT-DMG-Passive-sensing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22/0240</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PDT-DMG-Sensing-Capability</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22/0295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PDT-DMG-Measurement-Setup-frames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chemeClr val="tx1"/>
                          </a:solidFill>
                          <a:latin typeface="+mn-lt"/>
                          <a:ea typeface="+mn-ea"/>
                          <a:cs typeface="+mn-cs"/>
                        </a:rPr>
                        <a:t>Claudio da Silva (Meta Platforms)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Proposed Draft Text for the SBP Procedure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Alecsander Eitan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DMG Sensing Report IE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22/0328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Yang (</a:t>
                      </a:r>
                      <a:r>
                        <a:rPr lang="en-US" altLang="zh-CN" sz="1100" kern="1200" dirty="0" err="1" smtClean="0">
                          <a:solidFill>
                            <a:schemeClr val="tx1"/>
                          </a:solidFill>
                          <a:latin typeface="+mn-lt"/>
                          <a:ea typeface="+mn-ea"/>
                          <a:cs typeface="+mn-cs"/>
                        </a:rPr>
                        <a:t>InterDigital</a:t>
                      </a:r>
                      <a:r>
                        <a:rPr lang="en-US" altLang="zh-CN" sz="1100" kern="1200" dirty="0" smtClean="0">
                          <a:solidFill>
                            <a:schemeClr val="tx1"/>
                          </a:solidFill>
                          <a:latin typeface="+mn-lt"/>
                          <a:ea typeface="+mn-ea"/>
                          <a:cs typeface="+mn-cs"/>
                        </a:rPr>
                        <a: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Discussion on Threshold-based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853370449"/>
              </p:ext>
            </p:extLst>
          </p:nvPr>
        </p:nvGraphicFramePr>
        <p:xfrm>
          <a:off x="3429000" y="5257800"/>
          <a:ext cx="7162800" cy="1332702"/>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22/0229r1</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err="1" smtClean="0">
                          <a:solidFill>
                            <a:srgbClr val="00B050"/>
                          </a:solidFill>
                          <a:latin typeface="+mn-lt"/>
                          <a:ea typeface="+mn-ea"/>
                          <a:cs typeface="+mn-cs"/>
                        </a:rPr>
                        <a:t>Insun</a:t>
                      </a:r>
                      <a:r>
                        <a:rPr lang="en-US" altLang="zh-CN" sz="1000" kern="1200" dirty="0" smtClean="0">
                          <a:solidFill>
                            <a:srgbClr val="00B050"/>
                          </a:solidFill>
                          <a:latin typeface="+mn-lt"/>
                          <a:ea typeface="+mn-ea"/>
                          <a:cs typeface="+mn-cs"/>
                        </a:rPr>
                        <a:t> Jang (LG Electronics)</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PDT for sensing measurement setup</a:t>
                      </a: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22/0223r3</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Chaoming Luo (OPPO)</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a:t>
                      </a:r>
                      <a:r>
                        <a:rPr lang="en-US" altLang="zh-CN" sz="1000" kern="1200" dirty="0" err="1" smtClean="0">
                          <a:solidFill>
                            <a:srgbClr val="00B050"/>
                          </a:solidFill>
                          <a:latin typeface="+mn-lt"/>
                          <a:ea typeface="+mn-ea"/>
                          <a:cs typeface="+mn-cs"/>
                        </a:rPr>
                        <a:t>pdt</a:t>
                      </a:r>
                      <a:r>
                        <a:rPr lang="en-US" altLang="zh-CN" sz="1000" kern="1200" dirty="0" smtClean="0">
                          <a:solidFill>
                            <a:srgbClr val="00B050"/>
                          </a:solidFill>
                          <a:latin typeface="+mn-lt"/>
                          <a:ea typeface="+mn-ea"/>
                          <a:cs typeface="+mn-cs"/>
                        </a:rPr>
                        <a:t>-</a:t>
                      </a:r>
                      <a:r>
                        <a:rPr lang="en-US" altLang="zh-CN" sz="1000" kern="1200" dirty="0" err="1" smtClean="0">
                          <a:solidFill>
                            <a:srgbClr val="00B050"/>
                          </a:solidFill>
                          <a:latin typeface="+mn-lt"/>
                          <a:ea typeface="+mn-ea"/>
                          <a:cs typeface="+mn-cs"/>
                        </a:rPr>
                        <a:t>sbp</a:t>
                      </a:r>
                      <a:r>
                        <a:rPr lang="en-US" altLang="zh-CN" sz="1000" kern="1200" dirty="0" smtClean="0">
                          <a:solidFill>
                            <a:srgbClr val="00B050"/>
                          </a:solidFill>
                          <a:latin typeface="+mn-lt"/>
                          <a:ea typeface="+mn-ea"/>
                          <a:cs typeface="+mn-cs"/>
                        </a:rPr>
                        <a:t>-frames</a:t>
                      </a: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22/0181r1</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Chaoming Luo (OPPO)</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a:t>
                      </a:r>
                      <a:r>
                        <a:rPr lang="en-US" altLang="zh-CN" sz="1000" kern="1200" dirty="0" err="1" smtClean="0">
                          <a:solidFill>
                            <a:srgbClr val="00B050"/>
                          </a:solidFill>
                          <a:latin typeface="+mn-lt"/>
                          <a:ea typeface="+mn-ea"/>
                          <a:cs typeface="+mn-cs"/>
                        </a:rPr>
                        <a:t>pdt</a:t>
                      </a:r>
                      <a:r>
                        <a:rPr lang="en-US" altLang="zh-CN" sz="1000" kern="1200" dirty="0" smtClean="0">
                          <a:solidFill>
                            <a:srgbClr val="00B050"/>
                          </a:solidFill>
                          <a:latin typeface="+mn-lt"/>
                          <a:ea typeface="+mn-ea"/>
                          <a:cs typeface="+mn-cs"/>
                        </a:rPr>
                        <a:t>-sensing-session-setup</a:t>
                      </a: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22/0182r0</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a:t>
                      </a:r>
                      <a:r>
                        <a:rPr lang="en-US" altLang="zh-CN" sz="1000" kern="1200" dirty="0" err="1" smtClean="0">
                          <a:solidFill>
                            <a:srgbClr val="00B050"/>
                          </a:solidFill>
                          <a:latin typeface="+mn-lt"/>
                          <a:ea typeface="+mn-ea"/>
                          <a:cs typeface="+mn-cs"/>
                        </a:rPr>
                        <a:t>pdt</a:t>
                      </a:r>
                      <a:r>
                        <a:rPr lang="en-US" altLang="zh-CN" sz="1000" kern="1200" dirty="0" smtClean="0">
                          <a:solidFill>
                            <a:srgbClr val="00B050"/>
                          </a:solidFill>
                          <a:latin typeface="+mn-lt"/>
                          <a:ea typeface="+mn-ea"/>
                          <a:cs typeface="+mn-cs"/>
                        </a:rPr>
                        <a:t>-sensing-session-termination</a:t>
                      </a: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22/0243r6</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Solomon Trainin (Qualcomm)</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a:t>
                      </a:r>
                      <a:r>
                        <a:rPr lang="en-US" altLang="zh-CN" sz="1000" kern="1200" baseline="0" dirty="0" smtClean="0">
                          <a:solidFill>
                            <a:srgbClr val="00B050"/>
                          </a:solidFill>
                          <a:latin typeface="+mn-lt"/>
                          <a:ea typeface="+mn-ea"/>
                          <a:cs typeface="+mn-cs"/>
                        </a:rPr>
                        <a:t> PDT DMG Sensing procedure</a:t>
                      </a: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9921096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March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65-66</a:t>
            </a:r>
            <a:r>
              <a:rPr lang="en-US" altLang="zh-CN" sz="1600" dirty="0" smtClean="0"/>
              <a:t>)</a:t>
            </a:r>
            <a:endParaRPr lang="en-US" altLang="en-US" sz="1600" dirty="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038531614"/>
              </p:ext>
            </p:extLst>
          </p:nvPr>
        </p:nvGraphicFramePr>
        <p:xfrm>
          <a:off x="3429000" y="1371600"/>
          <a:ext cx="8305801" cy="350428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21/1288</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Rui</a:t>
                      </a:r>
                      <a:r>
                        <a:rPr lang="en-US" altLang="zh-CN" sz="1100" kern="1200" dirty="0" smtClean="0">
                          <a:solidFill>
                            <a:srgbClr val="00B050"/>
                          </a:solidFill>
                          <a:latin typeface="+mn-lt"/>
                          <a:ea typeface="+mn-ea"/>
                          <a:cs typeface="+mn-cs"/>
                        </a:rPr>
                        <a:t> Du (Huawei)</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Truncated Power Delay Profile - follow up</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21/1896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Junghoon Suh (Huawei)</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NDPA for 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22/0153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Junghoon Suh (Huawei)</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SP: Parameters for Sub-7 GHz Sensing NDPA</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21/1751</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Dongguk Lim (LG Electronics)</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SP: Consideration for NDPA in 11BF</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22/0126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Pei Zhou (OPPO)</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 for Sensing measurement setup termination</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22/0377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 Wei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On Sensing by Proxy</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22/0381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Christian Berger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Tx</a:t>
                      </a:r>
                      <a:r>
                        <a:rPr lang="en-US" altLang="zh-CN" sz="1100" kern="1200" dirty="0" smtClean="0">
                          <a:solidFill>
                            <a:schemeClr val="tx1"/>
                          </a:solidFill>
                          <a:latin typeface="+mn-lt"/>
                          <a:ea typeface="+mn-ea"/>
                          <a:cs typeface="+mn-cs"/>
                        </a:rPr>
                        <a:t>-Power-Control-and-Reporting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22/0241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PDT-DMG-Passive-sensing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22/0240</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PDT-DMG-Sensing-Capability</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22/0295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PDT-DMG-Measurement-Setup-frames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chemeClr val="tx1"/>
                          </a:solidFill>
                          <a:latin typeface="+mn-lt"/>
                          <a:ea typeface="+mn-ea"/>
                          <a:cs typeface="+mn-cs"/>
                        </a:rPr>
                        <a:t>Claudio da Silva (Meta Platforms)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Proposed Draft Text for the SBP Procedure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Alecsander Eitan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DMG Sensing Report IE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22/0328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Yang (</a:t>
                      </a:r>
                      <a:r>
                        <a:rPr lang="en-US" altLang="zh-CN" sz="1100" kern="1200" dirty="0" err="1" smtClean="0">
                          <a:solidFill>
                            <a:schemeClr val="tx1"/>
                          </a:solidFill>
                          <a:latin typeface="+mn-lt"/>
                          <a:ea typeface="+mn-ea"/>
                          <a:cs typeface="+mn-cs"/>
                        </a:rPr>
                        <a:t>InterDigital</a:t>
                      </a:r>
                      <a:r>
                        <a:rPr lang="en-US" altLang="zh-CN" sz="1100" kern="1200" dirty="0" smtClean="0">
                          <a:solidFill>
                            <a:schemeClr val="tx1"/>
                          </a:solidFill>
                          <a:latin typeface="+mn-lt"/>
                          <a:ea typeface="+mn-ea"/>
                          <a:cs typeface="+mn-cs"/>
                        </a:rPr>
                        <a: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Discussion on Threshold-based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21/1934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Chaoming</a:t>
                      </a:r>
                      <a:r>
                        <a:rPr lang="en-US" altLang="zh-CN" sz="11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discussion-on-session-setup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077590387"/>
              </p:ext>
            </p:extLst>
          </p:nvPr>
        </p:nvGraphicFramePr>
        <p:xfrm>
          <a:off x="3429000" y="5257800"/>
          <a:ext cx="7162800" cy="768096"/>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22/0173r5</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Cheng Chen (Intel)</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PDT TB Sensing Measurement Instance</a:t>
                      </a: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2683562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March 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181942351"/>
              </p:ext>
            </p:extLst>
          </p:nvPr>
        </p:nvGraphicFramePr>
        <p:xfrm>
          <a:off x="3429000" y="1371600"/>
          <a:ext cx="8305801" cy="3097398"/>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22/0377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 Wei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On Sensing by Proxy</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22/0381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Christian Berger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Tx</a:t>
                      </a:r>
                      <a:r>
                        <a:rPr lang="en-US" altLang="zh-CN" sz="1100" kern="1200" dirty="0" smtClean="0">
                          <a:solidFill>
                            <a:schemeClr val="tx1"/>
                          </a:solidFill>
                          <a:latin typeface="+mn-lt"/>
                          <a:ea typeface="+mn-ea"/>
                          <a:cs typeface="+mn-cs"/>
                        </a:rPr>
                        <a:t>-Power-Control-and-Reporting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22/0241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PDT-DMG-Passive-sensing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22/0240</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PDT-DMG-Sensing-Capability</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22/0295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PDT-DMG-Measurement-Setup-frames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chemeClr val="tx1"/>
                          </a:solidFill>
                          <a:latin typeface="+mn-lt"/>
                          <a:ea typeface="+mn-ea"/>
                          <a:cs typeface="+mn-cs"/>
                        </a:rPr>
                        <a:t>Claudio da Silva (Meta Platforms)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Proposed Draft Text for the SBP Procedure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Alecsander Eitan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DMG Sensing Report IE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22/0328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Yang (</a:t>
                      </a:r>
                      <a:r>
                        <a:rPr lang="en-US" altLang="zh-CN" sz="1100" kern="1200" dirty="0" err="1" smtClean="0">
                          <a:solidFill>
                            <a:schemeClr val="tx1"/>
                          </a:solidFill>
                          <a:latin typeface="+mn-lt"/>
                          <a:ea typeface="+mn-ea"/>
                          <a:cs typeface="+mn-cs"/>
                        </a:rPr>
                        <a:t>InterDigital</a:t>
                      </a:r>
                      <a:r>
                        <a:rPr lang="en-US" altLang="zh-CN" sz="1100" kern="1200" dirty="0" smtClean="0">
                          <a:solidFill>
                            <a:schemeClr val="tx1"/>
                          </a:solidFill>
                          <a:latin typeface="+mn-lt"/>
                          <a:ea typeface="+mn-ea"/>
                          <a:cs typeface="+mn-cs"/>
                        </a:rPr>
                        <a: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Discussion on Threshold-based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21/1934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Chaoming</a:t>
                      </a:r>
                      <a:r>
                        <a:rPr lang="en-US" altLang="zh-CN" sz="11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discussion-on-session-setup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TX and RX </a:t>
                      </a:r>
                      <a:r>
                        <a:rPr lang="en-US" altLang="zh-CN" sz="1100" kern="1200" dirty="0" err="1" smtClean="0">
                          <a:solidFill>
                            <a:schemeClr val="tx1"/>
                          </a:solidFill>
                          <a:latin typeface="+mn-lt"/>
                          <a:ea typeface="+mn-ea"/>
                          <a:cs typeface="+mn-cs"/>
                        </a:rPr>
                        <a:t>Timestamping</a:t>
                      </a:r>
                      <a:r>
                        <a:rPr lang="en-US" altLang="zh-CN" sz="1100" kern="1200" dirty="0" smtClean="0">
                          <a:solidFill>
                            <a:schemeClr val="tx1"/>
                          </a:solidFill>
                          <a:latin typeface="+mn-lt"/>
                          <a:ea typeface="+mn-ea"/>
                          <a:cs typeface="+mn-cs"/>
                        </a:rPr>
                        <a:t> Implementations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Michael Montemurro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on Sensing Security Requirements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22/0327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PDT-Bi-Static-Sounding-and-BPR-Frame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22/0370</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PDT-DMG-Multi-Static-Instance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043130053"/>
              </p:ext>
            </p:extLst>
          </p:nvPr>
        </p:nvGraphicFramePr>
        <p:xfrm>
          <a:off x="3429000" y="5257800"/>
          <a:ext cx="7162800" cy="57989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1427971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t>TGbf</a:t>
            </a:r>
            <a:r>
              <a:rPr lang="en-US" altLang="zh-CN" sz="2400" dirty="0"/>
              <a:t> Timeline (</a:t>
            </a:r>
            <a:r>
              <a:rPr lang="en-US" altLang="zh-CN" sz="2400" dirty="0">
                <a:solidFill>
                  <a:srgbClr val="FF0000"/>
                </a:solidFill>
              </a:rPr>
              <a:t>Updated</a:t>
            </a:r>
            <a:r>
              <a:rPr lang="en-US" altLang="zh-CN" sz="2400" dirty="0"/>
              <a:t>)</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rgbClr val="000000"/>
                </a:solidFill>
              </a:rPr>
              <a:t>PAR approved		</a:t>
            </a:r>
            <a:r>
              <a:rPr lang="en-US" altLang="zh-CN" sz="1800" kern="0" dirty="0" smtClean="0">
                <a:solidFill>
                  <a:srgbClr val="000000"/>
                </a:solidFill>
              </a:rPr>
              <a:t>	Sep </a:t>
            </a:r>
            <a:r>
              <a:rPr lang="en-US" altLang="zh-CN" sz="1800" kern="0" dirty="0">
                <a:solidFill>
                  <a:srgbClr val="000000"/>
                </a:solidFill>
              </a:rPr>
              <a:t>2020</a:t>
            </a:r>
          </a:p>
          <a:p>
            <a:pPr marL="161925" lvl="1" indent="-233363" algn="just" defTabSz="685800" eaLnBrk="1" fontAlgn="auto" hangingPunct="1">
              <a:spcBef>
                <a:spcPts val="600"/>
              </a:spcBef>
              <a:spcAft>
                <a:spcPts val="600"/>
              </a:spcAft>
              <a:defRPr/>
            </a:pPr>
            <a:r>
              <a:rPr lang="en-US" altLang="zh-CN" sz="1800" kern="0" dirty="0">
                <a:solidFill>
                  <a:srgbClr val="000000"/>
                </a:solidFill>
              </a:rPr>
              <a:t>First TG meeting		</a:t>
            </a:r>
            <a:r>
              <a:rPr lang="en-US" altLang="zh-CN" sz="1800" kern="0" dirty="0" smtClean="0">
                <a:solidFill>
                  <a:srgbClr val="000000"/>
                </a:solidFill>
              </a:rPr>
              <a:t>	Oct </a:t>
            </a:r>
            <a:r>
              <a:rPr lang="en-US" altLang="zh-CN" sz="1800" kern="0" dirty="0">
                <a:solidFill>
                  <a:srgbClr val="000000"/>
                </a:solidFill>
              </a:rPr>
              <a:t>2020</a:t>
            </a:r>
          </a:p>
          <a:p>
            <a:pPr marL="161925" lvl="1" indent="-233363" algn="just" defTabSz="685800" eaLnBrk="1" fontAlgn="auto" hangingPunct="1">
              <a:spcBef>
                <a:spcPts val="600"/>
              </a:spcBef>
              <a:spcAft>
                <a:spcPts val="600"/>
              </a:spcAft>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kern="0" dirty="0">
                <a:solidFill>
                  <a:srgbClr val="FF0000"/>
                </a:solidFill>
                <a:sym typeface="Wingdings" panose="05000000000000000000" pitchFamily="2" charset="2"/>
              </a:rPr>
              <a:t>Mar 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solidFill>
                  <a:srgbClr val="000000"/>
                </a:solidFill>
              </a:rPr>
              <a:t>Recirculation LB (</a:t>
            </a:r>
            <a:r>
              <a:rPr lang="en-US" altLang="zh-CN" sz="1800" kern="0" dirty="0" smtClean="0">
                <a:solidFill>
                  <a:srgbClr val="000000"/>
                </a:solidFill>
              </a:rPr>
              <a:t>D2.0)		</a:t>
            </a:r>
            <a:r>
              <a:rPr lang="en-US" altLang="zh-CN" sz="1800" i="1" kern="0" dirty="0" smtClean="0">
                <a:solidFill>
                  <a:srgbClr val="000000"/>
                </a:solidFill>
              </a:rPr>
              <a:t>Jan </a:t>
            </a:r>
            <a:r>
              <a:rPr lang="en-US" altLang="zh-CN" sz="18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Recirculation LB (D3.0)	</a:t>
            </a:r>
            <a:r>
              <a:rPr lang="en-US" altLang="zh-CN" sz="1800" kern="0" dirty="0" smtClean="0">
                <a:solidFill>
                  <a:srgbClr val="000000"/>
                </a:solidFill>
              </a:rPr>
              <a:t>	</a:t>
            </a:r>
            <a:r>
              <a:rPr lang="en-US" altLang="zh-CN" sz="1800" i="1" kern="0" dirty="0" smtClean="0"/>
              <a:t>May </a:t>
            </a:r>
            <a:r>
              <a:rPr lang="en-US" altLang="zh-CN" sz="18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FF0000"/>
                </a:solidFill>
              </a:rPr>
              <a:t>Recirculation LB (D4.0)	 </a:t>
            </a:r>
            <a:r>
              <a:rPr lang="en-US" altLang="zh-CN" sz="1800" kern="0" dirty="0" smtClean="0">
                <a:solidFill>
                  <a:srgbClr val="FF0000"/>
                </a:solidFill>
              </a:rPr>
              <a:t>	</a:t>
            </a:r>
            <a:r>
              <a:rPr lang="en-US" altLang="zh-CN" sz="1800" i="1" kern="0" dirty="0" smtClean="0">
                <a:solidFill>
                  <a:srgbClr val="FF0000"/>
                </a:solidFill>
              </a:rPr>
              <a:t>July </a:t>
            </a:r>
            <a:r>
              <a:rPr lang="en-US" altLang="zh-CN" sz="1800" i="1" kern="0" dirty="0">
                <a:solidFill>
                  <a:srgbClr val="FF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Initial SA Ballot (D4.0)	 </a:t>
            </a:r>
            <a:r>
              <a:rPr lang="en-US" altLang="zh-CN" sz="1800" kern="0" dirty="0" smtClean="0">
                <a:solidFill>
                  <a:srgbClr val="000000"/>
                </a:solidFill>
              </a:rPr>
              <a:t>	</a:t>
            </a:r>
            <a:r>
              <a:rPr lang="en-US" altLang="zh-CN" sz="1800" kern="0" dirty="0" smtClean="0"/>
              <a:t>Sep </a:t>
            </a:r>
            <a:r>
              <a:rPr lang="en-US" altLang="zh-CN" sz="1800"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Final 802.11 WG approval	</a:t>
            </a:r>
            <a:r>
              <a:rPr lang="en-US" altLang="zh-CN" sz="1800" kern="0" dirty="0" smtClean="0">
                <a:solidFill>
                  <a:srgbClr val="000000"/>
                </a:solidFill>
              </a:rPr>
              <a:t>	</a:t>
            </a:r>
            <a:r>
              <a:rPr lang="en-US" altLang="zh-CN" sz="1800" i="1" kern="0" dirty="0" smtClean="0">
                <a:solidFill>
                  <a:srgbClr val="000000"/>
                </a:solidFill>
              </a:rPr>
              <a:t>July </a:t>
            </a:r>
            <a:r>
              <a:rPr lang="en-US" altLang="zh-CN" sz="1800" i="1" kern="0" dirty="0">
                <a:solidFill>
                  <a:srgbClr val="000000"/>
                </a:solidFill>
              </a:rPr>
              <a:t>2024 </a:t>
            </a:r>
          </a:p>
          <a:p>
            <a:pPr marL="161925" lvl="1" indent="-233363" algn="just" defTabSz="685800" eaLnBrk="1" fontAlgn="auto" hangingPunct="1">
              <a:spcBef>
                <a:spcPts val="600"/>
              </a:spcBef>
              <a:spcAft>
                <a:spcPts val="600"/>
              </a:spcAft>
              <a:defRPr/>
            </a:pPr>
            <a:r>
              <a:rPr lang="en-US" altLang="zh-CN" sz="1800" kern="0" dirty="0">
                <a:solidFill>
                  <a:srgbClr val="000000"/>
                </a:solidFill>
              </a:rPr>
              <a:t>802 EC approval		</a:t>
            </a:r>
            <a:r>
              <a:rPr lang="en-US" altLang="zh-CN" sz="1800" kern="0" dirty="0" smtClean="0">
                <a:solidFill>
                  <a:srgbClr val="000000"/>
                </a:solidFill>
              </a:rPr>
              <a:t>	</a:t>
            </a:r>
            <a:r>
              <a:rPr lang="en-US" altLang="zh-CN" sz="1800" i="1" kern="0" dirty="0" smtClean="0">
                <a:solidFill>
                  <a:srgbClr val="000000"/>
                </a:solidFill>
              </a:rPr>
              <a:t>July </a:t>
            </a:r>
            <a:r>
              <a:rPr lang="en-US" altLang="zh-CN" sz="1800" i="1" kern="0" dirty="0">
                <a:solidFill>
                  <a:srgbClr val="000000"/>
                </a:solidFill>
              </a:rPr>
              <a:t>2024 </a:t>
            </a:r>
          </a:p>
          <a:p>
            <a:pPr marL="161925" lvl="1" indent="-233363" algn="just" defTabSz="685800" eaLnBrk="1" fontAlgn="auto" hangingPunct="1">
              <a:spcBef>
                <a:spcPts val="600"/>
              </a:spcBef>
              <a:spcAft>
                <a:spcPts val="600"/>
              </a:spcAft>
              <a:defRPr/>
            </a:pPr>
            <a:r>
              <a:rPr lang="en-US" altLang="zh-CN" sz="1800" kern="0" dirty="0" err="1">
                <a:solidFill>
                  <a:srgbClr val="000000"/>
                </a:solidFill>
              </a:rPr>
              <a:t>RevCom</a:t>
            </a:r>
            <a:r>
              <a:rPr lang="en-US" altLang="zh-CN" sz="1800" kern="0" dirty="0">
                <a:solidFill>
                  <a:srgbClr val="000000"/>
                </a:solidFill>
              </a:rPr>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a:solidFill>
                  <a:srgbClr val="000000"/>
                </a:solidFill>
              </a:rPr>
              <a:t>(Tentative)</a:t>
            </a:r>
          </a:p>
        </p:txBody>
      </p:sp>
      <p:sp>
        <p:nvSpPr>
          <p:cNvPr id="10" name="Rectangle 3"/>
          <p:cNvSpPr txBox="1">
            <a:spLocks noChangeArrowheads="1"/>
          </p:cNvSpPr>
          <p:nvPr/>
        </p:nvSpPr>
        <p:spPr bwMode="auto">
          <a:xfrm>
            <a:off x="6227762" y="1428750"/>
            <a:ext cx="5507038"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8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rgbClr val="FFFFFF">
                    <a:lumMod val="50000"/>
                  </a:srgbClr>
                </a:solidFill>
              </a:rPr>
              <a:t>Chair issues call for volunteers		</a:t>
            </a:r>
            <a:r>
              <a:rPr lang="en-US" altLang="zh-CN" sz="1200" kern="0" dirty="0" smtClean="0">
                <a:solidFill>
                  <a:srgbClr val="FFFFFF">
                    <a:lumMod val="50000"/>
                  </a:srgbClr>
                </a:solidFill>
              </a:rPr>
              <a:t>		(</a:t>
            </a:r>
            <a:r>
              <a:rPr lang="en-US" altLang="zh-CN" sz="12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800" kern="0" dirty="0">
                <a:solidFill>
                  <a:schemeClr val="bg1">
                    <a:lumMod val="50000"/>
                  </a:schemeClr>
                </a:solidFill>
              </a:rPr>
              <a:t>January </a:t>
            </a:r>
            <a:r>
              <a:rPr lang="en-US" altLang="zh-CN" sz="1800" strike="sngStrike" kern="0" dirty="0">
                <a:solidFill>
                  <a:schemeClr val="bg1">
                    <a:lumMod val="50000"/>
                  </a:schemeClr>
                </a:solidFill>
              </a:rPr>
              <a:t>21</a:t>
            </a:r>
            <a:r>
              <a:rPr lang="en-US" altLang="zh-CN" sz="18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solidFill>
                  <a:schemeClr val="bg1">
                    <a:lumMod val="50000"/>
                  </a:schemeClr>
                </a:solidFill>
              </a:rPr>
              <a:t>Deadline for </a:t>
            </a:r>
            <a:r>
              <a:rPr lang="en-US" altLang="zh-CN" sz="1400" u="sng" kern="0" dirty="0">
                <a:solidFill>
                  <a:schemeClr val="bg1">
                    <a:lumMod val="50000"/>
                  </a:schemeClr>
                </a:solidFill>
              </a:rPr>
              <a:t>baseline document </a:t>
            </a:r>
            <a:r>
              <a:rPr lang="en-US" altLang="zh-CN" sz="1400" kern="0" dirty="0">
                <a:solidFill>
                  <a:schemeClr val="bg1">
                    <a:lumMod val="50000"/>
                  </a:schemeClr>
                </a:solidFill>
              </a:rPr>
              <a:t>for each topic (in the initial list) to be uploaded</a:t>
            </a:r>
          </a:p>
          <a:p>
            <a:pPr marL="134541" indent="-134541" defTabSz="685800" eaLnBrk="1" fontAlgn="auto" hangingPunct="1">
              <a:spcBef>
                <a:spcPts val="600"/>
              </a:spcBef>
              <a:spcAft>
                <a:spcPts val="0"/>
              </a:spcAft>
            </a:pPr>
            <a:r>
              <a:rPr lang="en-US" altLang="zh-CN" sz="1800" kern="0" dirty="0">
                <a:solidFill>
                  <a:srgbClr val="000000"/>
                </a:solidFill>
              </a:rPr>
              <a:t>March 2022 IEEE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Deadline for contributions to </a:t>
            </a:r>
            <a:r>
              <a:rPr lang="en-US" altLang="zh-CN" sz="1400" kern="0" dirty="0">
                <a:solidFill>
                  <a:srgbClr val="0000FF"/>
                </a:solidFill>
              </a:rPr>
              <a:t>pass motion </a:t>
            </a:r>
            <a:r>
              <a:rPr lang="en-US" altLang="zh-CN" sz="1400" kern="0" dirty="0"/>
              <a:t>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Seek </a:t>
            </a:r>
            <a:r>
              <a:rPr lang="en-US" altLang="zh-CN" sz="1400" kern="0" dirty="0" err="1"/>
              <a:t>TGbf</a:t>
            </a:r>
            <a:r>
              <a:rPr lang="en-US" altLang="zh-CN" sz="1400" kern="0" dirty="0"/>
              <a:t> </a:t>
            </a:r>
            <a:r>
              <a:rPr lang="en-US" altLang="zh-CN" sz="1400" kern="0" dirty="0">
                <a:solidFill>
                  <a:srgbClr val="0000FF"/>
                </a:solidFill>
              </a:rPr>
              <a:t>approval</a:t>
            </a:r>
            <a:r>
              <a:rPr lang="en-US" altLang="zh-CN" sz="1400" kern="0" dirty="0"/>
              <a:t> to go to comment collection  (“Move to Approve a 30-day comment collection on </a:t>
            </a:r>
            <a:r>
              <a:rPr lang="en-US" altLang="zh-CN" sz="1400" kern="0" dirty="0" err="1"/>
              <a:t>TGbf</a:t>
            </a:r>
            <a:r>
              <a:rPr lang="en-US" altLang="zh-CN" sz="1400" kern="0" dirty="0"/>
              <a:t> D0.1?”)</a:t>
            </a:r>
          </a:p>
          <a:p>
            <a:pPr marL="134541" indent="-134541" defTabSz="685800" eaLnBrk="1" fontAlgn="auto" hangingPunct="1">
              <a:spcBef>
                <a:spcPts val="600"/>
              </a:spcBef>
              <a:spcAft>
                <a:spcPts val="0"/>
              </a:spcAft>
            </a:pPr>
            <a:r>
              <a:rPr lang="en-US" altLang="zh-CN" sz="1800" kern="0" dirty="0">
                <a:solidFill>
                  <a:srgbClr val="000000"/>
                </a:solidFill>
              </a:rPr>
              <a:t>March 28 (Monday, two weeks after March 2022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Editor releases </a:t>
            </a:r>
            <a:r>
              <a:rPr lang="en-US" altLang="zh-CN" sz="1400" kern="0" dirty="0">
                <a:solidFill>
                  <a:srgbClr val="0000FF"/>
                </a:solidFill>
              </a:rPr>
              <a:t>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If the Motion is favorable, the TG chair sends a </a:t>
            </a:r>
            <a:r>
              <a:rPr lang="en-US" altLang="zh-CN" sz="1400" kern="0" dirty="0">
                <a:solidFill>
                  <a:srgbClr val="0000FF"/>
                </a:solidFill>
              </a:rPr>
              <a:t>request</a:t>
            </a:r>
            <a:r>
              <a:rPr lang="en-US" altLang="zh-CN" sz="1400" kern="0" dirty="0"/>
              <a: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30-day comment collection window </a:t>
            </a:r>
            <a:r>
              <a:rPr lang="en-US" altLang="zh-CN" sz="1400" kern="0" dirty="0">
                <a:solidFill>
                  <a:srgbClr val="0000FF"/>
                </a:solidFill>
              </a:rPr>
              <a:t>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1644424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txBox="1">
            <a:spLocks noChangeArrowheads="1"/>
          </p:cNvSpPr>
          <p:nvPr/>
        </p:nvSpPr>
        <p:spPr bwMode="auto">
          <a:xfrm>
            <a:off x="457201" y="533400"/>
            <a:ext cx="11277599"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3200" dirty="0"/>
              <a:t>Discussion of </a:t>
            </a:r>
            <a:r>
              <a:rPr lang="en-US" altLang="zh-CN" sz="3200" dirty="0" err="1"/>
              <a:t>TGbf</a:t>
            </a:r>
            <a:r>
              <a:rPr lang="en-US" altLang="zh-CN" sz="3200" dirty="0"/>
              <a:t> Timeline and Call for Action</a:t>
            </a:r>
          </a:p>
        </p:txBody>
      </p:sp>
      <p:sp>
        <p:nvSpPr>
          <p:cNvPr id="21508" name="Rectangle 3"/>
          <p:cNvSpPr txBox="1">
            <a:spLocks noChangeArrowheads="1"/>
          </p:cNvSpPr>
          <p:nvPr/>
        </p:nvSpPr>
        <p:spPr bwMode="auto">
          <a:xfrm>
            <a:off x="457200" y="1600200"/>
            <a:ext cx="11277599"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smtClean="0">
                <a:solidFill>
                  <a:srgbClr val="0000FF"/>
                </a:solidFill>
              </a:rPr>
              <a:t>November </a:t>
            </a:r>
            <a:r>
              <a:rPr lang="en-US" altLang="zh-CN" sz="2800" dirty="0" smtClean="0"/>
              <a:t>and </a:t>
            </a:r>
            <a:r>
              <a:rPr lang="en-US" altLang="zh-CN" sz="2800" dirty="0"/>
              <a:t>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contributions (or more detailed text documents contribution for SFD) 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January</a:t>
            </a:r>
          </a:p>
          <a:p>
            <a:pPr lvl="1" algn="just"/>
            <a:r>
              <a:rPr lang="en-US" altLang="zh-CN" dirty="0"/>
              <a:t>If needed, increase the call from once per week to </a:t>
            </a:r>
            <a:r>
              <a:rPr lang="en-US" altLang="zh-CN" dirty="0">
                <a:solidFill>
                  <a:srgbClr val="0000FF"/>
                </a:solidFill>
              </a:rPr>
              <a:t>twice per week</a:t>
            </a: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Tree>
    <p:extLst>
      <p:ext uri="{BB962C8B-B14F-4D97-AF65-F5344CB8AC3E}">
        <p14:creationId xmlns:p14="http://schemas.microsoft.com/office/powerpoint/2010/main" val="28492696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Draft text contributions (or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February </a:t>
            </a:r>
            <a:r>
              <a:rPr lang="en-US" altLang="en-US" sz="1800" dirty="0">
                <a:solidFill>
                  <a:srgbClr val="0000FF"/>
                </a:solidFill>
              </a:rPr>
              <a:t>7, 8, --- 14, 15, --- 22, --- 28,  March 1        9am – 11:00am ET</a:t>
            </a:r>
          </a:p>
          <a:p>
            <a:pPr marL="285750" indent="-285750" algn="just"/>
            <a:r>
              <a:rPr lang="en-US" altLang="en-US" sz="1800" dirty="0">
                <a:solidFill>
                  <a:srgbClr val="0000FF"/>
                </a:solidFill>
              </a:rPr>
              <a:t>February         10,            17,      24,       March 3,     10pm – 12:00am ET</a:t>
            </a:r>
            <a:r>
              <a:rPr lang="en-US" altLang="en-US" dirty="0"/>
              <a: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solidFill>
                  <a:srgbClr val="00B050"/>
                </a:solidFill>
                <a:cs typeface="Times New Roman" panose="02020603050405020304" pitchFamily="18" charset="0"/>
              </a:rPr>
              <a:t>February   </a:t>
            </a:r>
            <a:r>
              <a:rPr lang="en-US" altLang="zh-CN" sz="1600" dirty="0">
                <a:solidFill>
                  <a:srgbClr val="00B050"/>
                </a:solidFill>
                <a:cs typeface="Times New Roman" panose="02020603050405020304" pitchFamily="18" charset="0"/>
              </a:rPr>
              <a:t>28  (Monday),  </a:t>
            </a:r>
            <a:r>
              <a:rPr lang="en-US" altLang="zh-CN" sz="1600" dirty="0" smtClean="0">
                <a:solidFill>
                  <a:srgbClr val="00B050"/>
                </a:solidFill>
                <a:cs typeface="Times New Roman" panose="02020603050405020304" pitchFamily="18" charset="0"/>
              </a:rPr>
              <a:t> 9am   - </a:t>
            </a:r>
            <a:r>
              <a:rPr lang="en-US" altLang="zh-CN" sz="1600" dirty="0">
                <a:solidFill>
                  <a:srgbClr val="00B050"/>
                </a:solidFill>
                <a:cs typeface="Times New Roman" panose="02020603050405020304" pitchFamily="18" charset="0"/>
              </a:rPr>
              <a:t>11:00am ET 	</a:t>
            </a:r>
            <a:r>
              <a:rPr lang="en-US" altLang="zh-CN" sz="1600" dirty="0" smtClean="0">
                <a:solidFill>
                  <a:srgbClr val="00B050"/>
                </a:solidFill>
                <a:cs typeface="Times New Roman" panose="02020603050405020304" pitchFamily="18" charset="0"/>
              </a:rPr>
              <a:t>March        </a:t>
            </a:r>
            <a:r>
              <a:rPr lang="en-US" altLang="zh-CN" sz="1600" dirty="0">
                <a:solidFill>
                  <a:srgbClr val="00B050"/>
                </a:solidFill>
                <a:cs typeface="Times New Roman" panose="02020603050405020304" pitchFamily="18" charset="0"/>
              </a:rPr>
              <a:t>1  </a:t>
            </a:r>
            <a:r>
              <a:rPr lang="en-US" altLang="zh-CN" sz="1600" dirty="0" smtClean="0">
                <a:solidFill>
                  <a:srgbClr val="00B050"/>
                </a:solidFill>
                <a:cs typeface="Times New Roman" panose="02020603050405020304" pitchFamily="18" charset="0"/>
              </a:rPr>
              <a:t>  </a:t>
            </a:r>
            <a:r>
              <a:rPr lang="en-US" altLang="zh-CN" sz="1600" dirty="0">
                <a:solidFill>
                  <a:srgbClr val="00B050"/>
                </a:solidFill>
                <a:cs typeface="Times New Roman" panose="02020603050405020304" pitchFamily="18" charset="0"/>
              </a:rPr>
              <a:t>(Tuesday),  9am - 11:00am ET</a:t>
            </a:r>
            <a:r>
              <a:rPr lang="en-US" altLang="zh-CN" dirty="0">
                <a:solidFill>
                  <a:srgbClr val="00B050"/>
                </a:solidFill>
                <a:cs typeface="Times New Roman" panose="02020603050405020304" pitchFamily="18" charset="0"/>
              </a:rPr>
              <a:t> </a:t>
            </a:r>
            <a:endParaRPr lang="en-US" altLang="zh-CN" sz="16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March       </a:t>
            </a:r>
            <a:r>
              <a:rPr lang="en-US" altLang="zh-CN" sz="1600" dirty="0" smtClean="0">
                <a:solidFill>
                  <a:srgbClr val="00B050"/>
                </a:solidFill>
                <a:cs typeface="Times New Roman" panose="02020603050405020304" pitchFamily="18" charset="0"/>
              </a:rPr>
              <a:t>3    </a:t>
            </a:r>
            <a:r>
              <a:rPr lang="en-US" altLang="zh-CN" sz="1600" dirty="0">
                <a:solidFill>
                  <a:srgbClr val="00B050"/>
                </a:solidFill>
                <a:cs typeface="Times New Roman" panose="02020603050405020304" pitchFamily="18" charset="0"/>
              </a:rPr>
              <a:t>(Thursday), </a:t>
            </a:r>
            <a:r>
              <a:rPr lang="en-US" altLang="zh-CN" sz="1600" dirty="0" smtClean="0">
                <a:solidFill>
                  <a:srgbClr val="00B050"/>
                </a:solidFill>
                <a:cs typeface="Times New Roman" panose="02020603050405020304" pitchFamily="18" charset="0"/>
              </a:rPr>
              <a:t>10pm </a:t>
            </a:r>
            <a:r>
              <a:rPr lang="en-US" altLang="zh-CN" sz="1600" dirty="0">
                <a:solidFill>
                  <a:srgbClr val="00B050"/>
                </a:solidFill>
                <a:cs typeface="Times New Roman" panose="02020603050405020304" pitchFamily="18" charset="0"/>
              </a:rPr>
              <a:t>- 12:00am ET</a:t>
            </a:r>
          </a:p>
          <a:p>
            <a:pPr marL="400050" lvl="2" indent="0" algn="just">
              <a:spcBef>
                <a:spcPct val="0"/>
              </a:spcBef>
              <a:spcAft>
                <a:spcPts val="0"/>
              </a:spcAft>
              <a:buClr>
                <a:srgbClr val="000000"/>
              </a:buClr>
              <a:buNone/>
              <a:defRPr/>
            </a:pPr>
            <a:endParaRPr lang="en-US" altLang="zh-CN" sz="800" dirty="0"/>
          </a:p>
          <a:p>
            <a:pPr marL="400050" lvl="2" indent="0" algn="just">
              <a:spcBef>
                <a:spcPct val="0"/>
              </a:spcBef>
              <a:spcAft>
                <a:spcPts val="0"/>
              </a:spcAft>
              <a:buClr>
                <a:srgbClr val="000000"/>
              </a:buClr>
              <a:buNone/>
              <a:defRPr/>
            </a:pPr>
            <a:r>
              <a:rPr lang="en-US" altLang="zh-CN" sz="1600" b="1" dirty="0" smtClean="0"/>
              <a:t>March </a:t>
            </a:r>
            <a:r>
              <a:rPr lang="en-US" altLang="zh-CN" sz="1600" b="1" dirty="0"/>
              <a:t>2022 IEEE Plenary (March </a:t>
            </a:r>
            <a:r>
              <a:rPr lang="en-US" altLang="zh-CN" sz="1600" b="1" dirty="0" smtClean="0">
                <a:solidFill>
                  <a:srgbClr val="FF0000"/>
                </a:solidFill>
              </a:rPr>
              <a:t>7-15</a:t>
            </a:r>
            <a:r>
              <a:rPr lang="en-US" altLang="zh-CN" sz="1600" b="1" dirty="0"/>
              <a:t>)   </a:t>
            </a:r>
            <a:r>
              <a:rPr lang="en-US" altLang="zh-CN" sz="1600" dirty="0">
                <a:cs typeface="Times New Roman" panose="02020603050405020304" pitchFamily="18" charset="0"/>
              </a:rPr>
              <a:t>(Deadline for contributions to pass motion and be included in D0.1) </a:t>
            </a:r>
            <a:endParaRPr lang="en-US" altLang="zh-CN" sz="1600"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8   (Tuesday),      9am - 11:00am ET</a:t>
            </a:r>
            <a:endParaRPr lang="en-US" altLang="zh-CN" strike="sngStrike"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solidFill>
                  <a:srgbClr val="FFC000"/>
                </a:solidFill>
                <a:cs typeface="Times New Roman" panose="02020603050405020304" pitchFamily="18" charset="0"/>
              </a:rPr>
              <a:t>March        </a:t>
            </a:r>
            <a:r>
              <a:rPr lang="en-US" altLang="zh-CN" sz="1600" dirty="0">
                <a:solidFill>
                  <a:srgbClr val="FFC000"/>
                </a:solidFill>
                <a:cs typeface="Times New Roman" panose="02020603050405020304" pitchFamily="18" charset="0"/>
              </a:rPr>
              <a:t>9   (Wednesday), 10pm - </a:t>
            </a:r>
            <a:r>
              <a:rPr lang="en-US" altLang="zh-CN" sz="1600" dirty="0" smtClean="0">
                <a:solidFill>
                  <a:srgbClr val="FFC000"/>
                </a:solidFill>
                <a:cs typeface="Times New Roman" panose="02020603050405020304" pitchFamily="18" charset="0"/>
              </a:rPr>
              <a:t>11:59pm </a:t>
            </a:r>
            <a:r>
              <a:rPr lang="en-US" altLang="zh-CN" sz="1600" dirty="0">
                <a:solidFill>
                  <a:srgbClr val="FFC000"/>
                </a:solidFill>
                <a:cs typeface="Times New Roman" panose="02020603050405020304" pitchFamily="18" charset="0"/>
              </a:rPr>
              <a:t>ET (Not sure if this slot is ok for Plenary and Interim? </a:t>
            </a:r>
            <a:r>
              <a:rPr lang="en-US" altLang="zh-CN" sz="1600" dirty="0">
                <a:solidFill>
                  <a:srgbClr val="0000FF"/>
                </a:solidFill>
                <a:cs typeface="Times New Roman" panose="02020603050405020304" pitchFamily="18" charset="0"/>
              </a:rPr>
              <a:t>It’s ok!!</a:t>
            </a:r>
            <a:r>
              <a:rPr lang="en-US" altLang="zh-CN" sz="1600" dirty="0">
                <a:solidFill>
                  <a:srgbClr val="FFC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11  </a:t>
            </a:r>
            <a:r>
              <a:rPr lang="en-US" altLang="zh-CN" sz="1600" dirty="0">
                <a:solidFill>
                  <a:srgbClr val="FF0000"/>
                </a:solidFill>
                <a:cs typeface="Times New Roman" panose="02020603050405020304" pitchFamily="18" charset="0"/>
              </a:rPr>
              <a:t>(Friday),        9am - 11:00am ET</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14  </a:t>
            </a:r>
            <a:r>
              <a:rPr lang="en-US" altLang="zh-CN" sz="1600" dirty="0">
                <a:solidFill>
                  <a:srgbClr val="FF0000"/>
                </a:solidFill>
                <a:cs typeface="Times New Roman" panose="02020603050405020304" pitchFamily="18" charset="0"/>
              </a:rPr>
              <a:t>(Monday),     9am - 11:00am ET </a:t>
            </a:r>
          </a:p>
          <a:p>
            <a:pPr marL="400050" lvl="2" indent="0" algn="just">
              <a:spcBef>
                <a:spcPct val="0"/>
              </a:spcBef>
              <a:spcAft>
                <a:spcPts val="0"/>
              </a:spcAft>
              <a:buClr>
                <a:srgbClr val="000000"/>
              </a:buClr>
              <a:buNone/>
              <a:defRPr/>
            </a:pPr>
            <a:r>
              <a:rPr lang="en-US" altLang="zh-CN" sz="1600" kern="0" dirty="0">
                <a:solidFill>
                  <a:srgbClr val="FF0000"/>
                </a:solidFill>
                <a:cs typeface="Times New Roman" panose="02020603050405020304" pitchFamily="18" charset="0"/>
              </a:rPr>
              <a:t>	     </a:t>
            </a:r>
            <a:r>
              <a:rPr lang="en-US" altLang="zh-CN" sz="1600" kern="0" dirty="0" smtClean="0"/>
              <a:t>Seek </a:t>
            </a:r>
            <a:r>
              <a:rPr lang="en-US" altLang="zh-CN" sz="1600" kern="0" dirty="0" err="1"/>
              <a:t>TGbf</a:t>
            </a:r>
            <a:r>
              <a:rPr lang="en-US" altLang="zh-CN" sz="1600" kern="0" dirty="0"/>
              <a:t> </a:t>
            </a:r>
            <a:r>
              <a:rPr lang="en-US" altLang="zh-CN" sz="1600" kern="0" dirty="0">
                <a:solidFill>
                  <a:srgbClr val="0000FF"/>
                </a:solidFill>
              </a:rPr>
              <a:t>approval</a:t>
            </a:r>
            <a:r>
              <a:rPr lang="en-US" altLang="zh-CN" sz="1600" kern="0" dirty="0"/>
              <a:t> to go to comment collection  (“Move to Approve a 30-day comment collection on </a:t>
            </a:r>
            <a:r>
              <a:rPr lang="en-US" altLang="zh-CN" sz="1600" kern="0" dirty="0" err="1"/>
              <a:t>TGbf</a:t>
            </a:r>
            <a:r>
              <a:rPr lang="en-US" altLang="zh-CN" sz="1600" kern="0" dirty="0"/>
              <a:t> D0.1?”)</a:t>
            </a:r>
          </a:p>
          <a:p>
            <a:pPr lvl="1" indent="-228600" algn="just">
              <a:spcBef>
                <a:spcPct val="0"/>
              </a:spcBef>
              <a:spcAft>
                <a:spcPts val="0"/>
              </a:spcAft>
              <a:buClr>
                <a:srgbClr val="000000"/>
              </a:buClr>
              <a:buFont typeface="Arial" panose="020B0604020202020204" pitchFamily="34" charset="0"/>
              <a:buChar char="•"/>
              <a:defRPr/>
            </a:pPr>
            <a:endParaRPr lang="en-US" altLang="zh-CN" sz="900" b="1"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600" dirty="0">
                <a:cs typeface="Times New Roman" panose="02020603050405020304" pitchFamily="18" charset="0"/>
              </a:rPr>
              <a:t>** Note: </a:t>
            </a:r>
          </a:p>
          <a:p>
            <a:pPr marL="0" lvl="1" indent="0" algn="just">
              <a:spcBef>
                <a:spcPct val="0"/>
              </a:spcBef>
              <a:spcAft>
                <a:spcPts val="300"/>
              </a:spcAft>
              <a:buClr>
                <a:srgbClr val="000000"/>
              </a:buClr>
              <a:buNone/>
              <a:defRPr/>
            </a:pPr>
            <a:r>
              <a:rPr lang="en-US" altLang="zh-CN" sz="1200" dirty="0">
                <a:cs typeface="Times New Roman" panose="02020603050405020304" pitchFamily="18" charset="0"/>
              </a:rPr>
              <a:t>1. when conflict with CAC, the call will be changed from </a:t>
            </a:r>
            <a:r>
              <a:rPr lang="en-US" altLang="zh-CN" sz="1200" dirty="0">
                <a:solidFill>
                  <a:srgbClr val="FF3300"/>
                </a:solidFill>
                <a:cs typeface="Times New Roman" panose="02020603050405020304" pitchFamily="18" charset="0"/>
              </a:rPr>
              <a:t>9am</a:t>
            </a:r>
            <a:r>
              <a:rPr lang="en-US" altLang="zh-CN" sz="1200" dirty="0">
                <a:cs typeface="Times New Roman" panose="02020603050405020304" pitchFamily="18" charset="0"/>
              </a:rPr>
              <a:t> -11:00am to </a:t>
            </a:r>
            <a:r>
              <a:rPr lang="en-US" altLang="zh-CN" sz="1200" dirty="0">
                <a:solidFill>
                  <a:srgbClr val="FF3300"/>
                </a:solidFill>
                <a:cs typeface="Times New Roman" panose="02020603050405020304" pitchFamily="18" charset="0"/>
              </a:rPr>
              <a:t>10am</a:t>
            </a:r>
            <a:r>
              <a:rPr lang="en-US" altLang="zh-CN" sz="1200" dirty="0">
                <a:cs typeface="Times New Roman" panose="02020603050405020304" pitchFamily="18" charset="0"/>
              </a:rPr>
              <a:t> -11:00am (Jan-March 2022 CAC calls (TBD): Monday </a:t>
            </a:r>
            <a:r>
              <a:rPr lang="en-US" altLang="zh-CN" sz="1200" dirty="0">
                <a:solidFill>
                  <a:srgbClr val="FF0000"/>
                </a:solidFill>
                <a:cs typeface="Times New Roman" panose="02020603050405020304" pitchFamily="18" charset="0"/>
              </a:rPr>
              <a:t>February 21 </a:t>
            </a:r>
            <a:r>
              <a:rPr lang="en-US" altLang="zh-CN" sz="1200" dirty="0">
                <a:cs typeface="Times New Roman" panose="02020603050405020304" pitchFamily="18" charset="0"/>
              </a:rPr>
              <a:t>and Thursday </a:t>
            </a:r>
            <a:r>
              <a:rPr lang="en-US" altLang="zh-CN" sz="1200" dirty="0">
                <a:solidFill>
                  <a:srgbClr val="FF0000"/>
                </a:solidFill>
                <a:cs typeface="Times New Roman" panose="02020603050405020304" pitchFamily="18" charset="0"/>
              </a:rPr>
              <a:t>March 3</a:t>
            </a:r>
            <a:r>
              <a:rPr lang="en-US" altLang="zh-CN" sz="1200" dirty="0">
                <a:cs typeface="Times New Roman" panose="02020603050405020304" pitchFamily="18" charset="0"/>
              </a:rPr>
              <a:t> )</a:t>
            </a:r>
          </a:p>
          <a:p>
            <a:pPr marL="0" lvl="1" indent="0" algn="just">
              <a:spcBef>
                <a:spcPct val="0"/>
              </a:spcBef>
              <a:spcAft>
                <a:spcPts val="300"/>
              </a:spcAft>
              <a:buClr>
                <a:srgbClr val="000000"/>
              </a:buClr>
              <a:buNone/>
              <a:defRPr/>
            </a:pPr>
            <a:r>
              <a:rPr lang="en-US" altLang="zh-CN" sz="1200" dirty="0">
                <a:cs typeface="Times New Roman" panose="02020603050405020304" pitchFamily="18" charset="0"/>
              </a:rPr>
              <a:t>2. </a:t>
            </a:r>
            <a:r>
              <a:rPr lang="en-US" altLang="zh-CN" sz="1200" dirty="0">
                <a:cs typeface="MS PGothic" charset="0"/>
              </a:rPr>
              <a:t>Thursday 10pm - 12:00am ET (Thursday 7 PM - 9 PM PT, Friday 11am-1pm in China, Friday 5am-7am in Israel, Friday 4am – 6am in Central Europe), and </a:t>
            </a:r>
            <a:r>
              <a:rPr lang="en-US" altLang="zh-CN" sz="1200" dirty="0">
                <a:solidFill>
                  <a:srgbClr val="0000FF"/>
                </a:solidFill>
                <a:cs typeface="MS PGothic" charset="0"/>
              </a:rPr>
              <a:t>Sang Kim </a:t>
            </a:r>
            <a:r>
              <a:rPr lang="en-US" altLang="zh-CN" sz="1200" dirty="0">
                <a:cs typeface="MS PGothic" charset="0"/>
              </a:rPr>
              <a:t>will help to take the minutes for these slots.</a:t>
            </a:r>
            <a:endParaRPr lang="zh-CN" altLang="en-US" sz="1200" dirty="0"/>
          </a:p>
        </p:txBody>
      </p:sp>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 (</a:t>
            </a:r>
            <a:r>
              <a:rPr lang="en-US" altLang="zh-CN" sz="3200" dirty="0">
                <a:solidFill>
                  <a:srgbClr val="C00000"/>
                </a:solidFill>
              </a:rPr>
              <a:t>May interim </a:t>
            </a:r>
            <a:r>
              <a:rPr lang="en-US" altLang="zh-CN" sz="3200" dirty="0" smtClean="0">
                <a:solidFill>
                  <a:srgbClr val="C00000"/>
                </a:solidFill>
              </a:rPr>
              <a:t>TBD</a:t>
            </a:r>
            <a:r>
              <a:rPr lang="en-US" altLang="zh-CN" sz="3200" dirty="0" smtClean="0"/>
              <a:t>)</a:t>
            </a:r>
            <a:endParaRPr lang="en-US" altLang="en-US" sz="3200" dirty="0">
              <a:solidFill>
                <a:schemeClr val="tx2"/>
              </a:solidFill>
            </a:endParaRPr>
          </a:p>
        </p:txBody>
      </p:sp>
      <p:sp>
        <p:nvSpPr>
          <p:cNvPr id="10" name="Rectangle 3"/>
          <p:cNvSpPr txBox="1">
            <a:spLocks noChangeArrowheads="1"/>
          </p:cNvSpPr>
          <p:nvPr/>
        </p:nvSpPr>
        <p:spPr bwMode="auto">
          <a:xfrm>
            <a:off x="457200" y="992187"/>
            <a:ext cx="11277600" cy="548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 </a:t>
            </a:r>
            <a:r>
              <a:rPr lang="en-US" altLang="zh-CN" sz="1600" dirty="0" smtClean="0"/>
              <a:t>(In </a:t>
            </a:r>
            <a:r>
              <a:rPr lang="en-US" altLang="zh-CN" sz="1600" dirty="0"/>
              <a:t>North </a:t>
            </a:r>
            <a:r>
              <a:rPr lang="en-US" altLang="zh-CN" sz="1600" dirty="0" smtClean="0"/>
              <a:t>America, the </a:t>
            </a:r>
            <a:r>
              <a:rPr lang="en-US" altLang="zh-CN" sz="1600" dirty="0">
                <a:solidFill>
                  <a:srgbClr val="C00000"/>
                </a:solidFill>
              </a:rPr>
              <a:t>daylight saving </a:t>
            </a:r>
            <a:r>
              <a:rPr lang="en-US" altLang="zh-CN" sz="1600" dirty="0" smtClean="0">
                <a:solidFill>
                  <a:srgbClr val="C00000"/>
                </a:solidFill>
              </a:rPr>
              <a:t>start </a:t>
            </a:r>
            <a:r>
              <a:rPr lang="en-US" altLang="zh-CN" sz="1600" dirty="0"/>
              <a:t>on </a:t>
            </a:r>
            <a:r>
              <a:rPr lang="en-US" altLang="zh-CN" sz="1600" dirty="0">
                <a:solidFill>
                  <a:srgbClr val="C00000"/>
                </a:solidFill>
              </a:rPr>
              <a:t>March 13 </a:t>
            </a:r>
            <a:r>
              <a:rPr lang="en-US" altLang="zh-CN" sz="1600" dirty="0"/>
              <a:t>is considered) </a:t>
            </a:r>
            <a:r>
              <a:rPr lang="en-US" altLang="zh-CN" sz="1600" b="1" dirty="0" smtClean="0">
                <a:cs typeface="Times New Roman" panose="02020603050405020304" pitchFamily="18" charset="0"/>
              </a:rPr>
              <a:t>:</a:t>
            </a:r>
            <a:endParaRPr lang="en-US" altLang="zh-CN" sz="1600" b="1"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March    17  (Thursday), </a:t>
            </a:r>
            <a:r>
              <a:rPr lang="en-US" altLang="zh-CN" dirty="0" smtClean="0">
                <a:solidFill>
                  <a:srgbClr val="00B0F0"/>
                </a:solidFill>
                <a:cs typeface="Times New Roman" panose="02020603050405020304" pitchFamily="18" charset="0"/>
              </a:rPr>
              <a:t>23</a:t>
            </a:r>
            <a:r>
              <a:rPr lang="zh-CN" altLang="en-US" dirty="0">
                <a:solidFill>
                  <a:srgbClr val="00B0F0"/>
                </a:solidFill>
                <a:cs typeface="Times New Roman" panose="02020603050405020304" pitchFamily="18" charset="0"/>
              </a:rPr>
              <a:t> ：</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March    </a:t>
            </a:r>
            <a:r>
              <a:rPr lang="en-US" altLang="zh-CN" dirty="0">
                <a:solidFill>
                  <a:srgbClr val="00B050"/>
                </a:solidFill>
                <a:cs typeface="Times New Roman" panose="02020603050405020304" pitchFamily="18" charset="0"/>
              </a:rPr>
              <a:t>21 </a:t>
            </a:r>
            <a:r>
              <a:rPr lang="en-US" altLang="zh-CN" dirty="0" smtClean="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March    </a:t>
            </a:r>
            <a:r>
              <a:rPr lang="en-US" altLang="zh-CN" dirty="0">
                <a:solidFill>
                  <a:srgbClr val="00B050"/>
                </a:solidFill>
                <a:cs typeface="Times New Roman" panose="02020603050405020304" pitchFamily="18" charset="0"/>
              </a:rPr>
              <a:t>22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March    24  (Thursday),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March    28 </a:t>
            </a:r>
            <a:r>
              <a:rPr lang="en-US" altLang="zh-CN" dirty="0" smtClean="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March    </a:t>
            </a:r>
            <a:r>
              <a:rPr lang="en-US" altLang="zh-CN" dirty="0">
                <a:solidFill>
                  <a:srgbClr val="00B050"/>
                </a:solidFill>
                <a:cs typeface="Times New Roman" panose="02020603050405020304" pitchFamily="18" charset="0"/>
              </a:rPr>
              <a:t>29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March    31  (Thursday),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smtClean="0">
                <a:solidFill>
                  <a:srgbClr val="00B0F0"/>
                </a:solidFill>
                <a:cs typeface="Times New Roman" panose="02020603050405020304" pitchFamily="18" charset="0"/>
              </a:rPr>
              <a:t>00 </a:t>
            </a:r>
            <a:r>
              <a:rPr lang="en-US" altLang="zh-CN" dirty="0">
                <a:solidFill>
                  <a:srgbClr val="00B0F0"/>
                </a:solidFill>
                <a:cs typeface="Times New Roman" panose="02020603050405020304" pitchFamily="18" charset="0"/>
              </a:rPr>
              <a:t>- 01:00am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u="sng" dirty="0">
                <a:solidFill>
                  <a:srgbClr val="00B050"/>
                </a:solidFill>
                <a:cs typeface="Times New Roman" panose="02020603050405020304" pitchFamily="18" charset="0"/>
              </a:rPr>
              <a:t>April   </a:t>
            </a:r>
            <a:r>
              <a:rPr lang="en-US" altLang="zh-CN" u="sng" dirty="0" smtClean="0">
                <a:solidFill>
                  <a:srgbClr val="00B050"/>
                </a:solidFill>
                <a:cs typeface="Times New Roman" panose="02020603050405020304" pitchFamily="18" charset="0"/>
              </a:rPr>
              <a:t>   7    </a:t>
            </a:r>
            <a:r>
              <a:rPr lang="en-US" altLang="zh-CN" u="sng" dirty="0">
                <a:solidFill>
                  <a:srgbClr val="00B050"/>
                </a:solidFill>
                <a:cs typeface="Times New Roman" panose="02020603050405020304" pitchFamily="18" charset="0"/>
              </a:rPr>
              <a:t>(Thursday),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a:t>
            </a:r>
            <a:r>
              <a:rPr lang="en-US" altLang="zh-CN" dirty="0" smtClean="0">
                <a:solidFill>
                  <a:srgbClr val="00B050"/>
                </a:solidFill>
                <a:cs typeface="Times New Roman" panose="02020603050405020304" pitchFamily="18" charset="0"/>
              </a:rPr>
              <a:t>11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April        </a:t>
            </a:r>
            <a:r>
              <a:rPr lang="en-US" altLang="zh-CN" dirty="0">
                <a:solidFill>
                  <a:srgbClr val="00B050"/>
                </a:solidFill>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a:t>
            </a:r>
            <a:r>
              <a:rPr lang="en-US" altLang="zh-CN" dirty="0" smtClean="0">
                <a:solidFill>
                  <a:srgbClr val="00B0F0"/>
                </a:solidFill>
                <a:cs typeface="Times New Roman" panose="02020603050405020304" pitchFamily="18" charset="0"/>
              </a:rPr>
              <a:t>14  </a:t>
            </a:r>
            <a:r>
              <a:rPr lang="en-US" altLang="zh-CN" dirty="0">
                <a:solidFill>
                  <a:srgbClr val="00B0F0"/>
                </a:solidFill>
                <a:cs typeface="Times New Roman" panose="02020603050405020304" pitchFamily="18" charset="0"/>
              </a:rPr>
              <a:t>(Thursday),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a:t>
            </a:r>
            <a:r>
              <a:rPr lang="en-US" altLang="zh-CN" dirty="0" smtClean="0">
                <a:solidFill>
                  <a:srgbClr val="00B050"/>
                </a:solidFill>
                <a:cs typeface="Times New Roman" panose="02020603050405020304" pitchFamily="18" charset="0"/>
              </a:rPr>
              <a:t>18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April        </a:t>
            </a:r>
            <a:r>
              <a:rPr lang="en-US" altLang="zh-CN" dirty="0">
                <a:solidFill>
                  <a:srgbClr val="00B050"/>
                </a:solidFill>
                <a:cs typeface="Times New Roman" panose="02020603050405020304" pitchFamily="18" charset="0"/>
              </a:rPr>
              <a:t>19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a:t>
            </a:r>
            <a:r>
              <a:rPr lang="en-US" altLang="zh-CN" dirty="0" smtClean="0">
                <a:solidFill>
                  <a:srgbClr val="00B0F0"/>
                </a:solidFill>
                <a:cs typeface="Times New Roman" panose="02020603050405020304" pitchFamily="18" charset="0"/>
              </a:rPr>
              <a:t>21  </a:t>
            </a:r>
            <a:r>
              <a:rPr lang="en-US" altLang="zh-CN" dirty="0">
                <a:solidFill>
                  <a:srgbClr val="00B0F0"/>
                </a:solidFill>
                <a:cs typeface="Times New Roman" panose="02020603050405020304" pitchFamily="18" charset="0"/>
              </a:rPr>
              <a:t>(Thursday),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a:t>
            </a:r>
            <a:r>
              <a:rPr lang="en-US" altLang="zh-CN" dirty="0" smtClean="0">
                <a:solidFill>
                  <a:srgbClr val="00B050"/>
                </a:solidFill>
                <a:cs typeface="Times New Roman" panose="02020603050405020304" pitchFamily="18" charset="0"/>
              </a:rPr>
              <a:t>25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April        </a:t>
            </a:r>
            <a:r>
              <a:rPr lang="en-US" altLang="zh-CN" dirty="0">
                <a:solidFill>
                  <a:srgbClr val="00B050"/>
                </a:solidFill>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a:t>
            </a:r>
            <a:r>
              <a:rPr lang="en-US" altLang="zh-CN" dirty="0" smtClean="0">
                <a:solidFill>
                  <a:srgbClr val="00B0F0"/>
                </a:solidFill>
                <a:cs typeface="Times New Roman" panose="02020603050405020304" pitchFamily="18" charset="0"/>
              </a:rPr>
              <a:t>28  </a:t>
            </a:r>
            <a:r>
              <a:rPr lang="en-US" altLang="zh-CN" dirty="0">
                <a:solidFill>
                  <a:srgbClr val="00B0F0"/>
                </a:solidFill>
                <a:cs typeface="Times New Roman" panose="02020603050405020304" pitchFamily="18" charset="0"/>
              </a:rPr>
              <a:t>(Thursday),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u="sng" dirty="0">
                <a:solidFill>
                  <a:srgbClr val="00B050"/>
                </a:solidFill>
                <a:cs typeface="Times New Roman" panose="02020603050405020304" pitchFamily="18" charset="0"/>
              </a:rPr>
              <a:t>May       </a:t>
            </a:r>
            <a:r>
              <a:rPr lang="en-US" altLang="zh-CN" u="sng" dirty="0" smtClean="0">
                <a:solidFill>
                  <a:srgbClr val="00B050"/>
                </a:solidFill>
                <a:cs typeface="Times New Roman" panose="02020603050405020304" pitchFamily="18" charset="0"/>
              </a:rPr>
              <a:t>5    </a:t>
            </a:r>
            <a:r>
              <a:rPr lang="en-US" altLang="zh-CN" u="sng" dirty="0">
                <a:solidFill>
                  <a:srgbClr val="00B050"/>
                </a:solidFill>
                <a:cs typeface="Times New Roman" panose="02020603050405020304" pitchFamily="18" charset="0"/>
              </a:rPr>
              <a:t>(Thursday), 10am - 12:00pm ET</a:t>
            </a:r>
          </a:p>
          <a:p>
            <a:pPr marL="400050" lvl="2" indent="0" algn="just">
              <a:spcBef>
                <a:spcPct val="0"/>
              </a:spcBef>
              <a:spcAft>
                <a:spcPts val="0"/>
              </a:spcAft>
              <a:buClr>
                <a:srgbClr val="000000"/>
              </a:buClr>
              <a:buNone/>
              <a:defRPr/>
            </a:pPr>
            <a:endParaRPr lang="en-US" altLang="zh-CN" sz="600" dirty="0"/>
          </a:p>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To be Confirmed</a:t>
            </a:r>
          </a:p>
          <a:p>
            <a:pPr marL="400050" lvl="2" indent="0" algn="just">
              <a:spcBef>
                <a:spcPct val="0"/>
              </a:spcBef>
              <a:spcAft>
                <a:spcPts val="0"/>
              </a:spcAft>
              <a:buClr>
                <a:srgbClr val="000000"/>
              </a:buClr>
              <a:buNone/>
              <a:defRPr/>
            </a:pPr>
            <a:r>
              <a:rPr lang="en-US" altLang="zh-CN" b="1" dirty="0" smtClean="0"/>
              <a:t>May interim 2022 (May 8-13)</a:t>
            </a:r>
            <a:r>
              <a:rPr lang="en-US" altLang="zh-CN" dirty="0" smtClean="0">
                <a:cs typeface="Times New Roman" panose="02020603050405020304" pitchFamily="18" charset="0"/>
              </a:rPr>
              <a:t> </a:t>
            </a:r>
            <a:endParaRPr lang="en-US" altLang="zh-CN"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9     (Monday</a:t>
            </a:r>
            <a:r>
              <a:rPr lang="en-US" altLang="zh-CN" dirty="0" smtClean="0">
                <a:solidFill>
                  <a:srgbClr val="00B0F0"/>
                </a:solidFill>
                <a:cs typeface="Times New Roman" panose="02020603050405020304" pitchFamily="18" charset="0"/>
              </a:rPr>
              <a:t>),	07:30am </a:t>
            </a:r>
            <a:r>
              <a:rPr lang="en-US" altLang="zh-CN" dirty="0">
                <a:solidFill>
                  <a:srgbClr val="00B0F0"/>
                </a:solidFill>
                <a:cs typeface="Times New Roman" panose="02020603050405020304" pitchFamily="18" charset="0"/>
              </a:rPr>
              <a:t>- 09:30am ET (Warsaw local PM1 session, 13:30-15:30)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  </a:t>
            </a:r>
            <a:r>
              <a:rPr lang="en-US" altLang="zh-CN" strike="sngStrike" dirty="0" smtClean="0">
                <a:solidFill>
                  <a:srgbClr val="7030A0"/>
                </a:solidFill>
                <a:cs typeface="Times New Roman" panose="02020603050405020304" pitchFamily="18" charset="0"/>
              </a:rPr>
              <a:t>May        </a:t>
            </a:r>
            <a:r>
              <a:rPr lang="en-US" altLang="zh-CN" strike="sngStrike" dirty="0">
                <a:solidFill>
                  <a:srgbClr val="7030A0"/>
                </a:solidFill>
                <a:cs typeface="Times New Roman" panose="02020603050405020304" pitchFamily="18" charset="0"/>
              </a:rPr>
              <a:t>10   (Tuesday</a:t>
            </a:r>
            <a:r>
              <a:rPr lang="en-US" altLang="zh-CN" strike="sngStrike" dirty="0" smtClean="0">
                <a:solidFill>
                  <a:srgbClr val="7030A0"/>
                </a:solidFill>
                <a:cs typeface="Times New Roman" panose="02020603050405020304" pitchFamily="18" charset="0"/>
              </a:rPr>
              <a:t>),	02:00am </a:t>
            </a:r>
            <a:r>
              <a:rPr lang="en-US" altLang="zh-CN" strike="sngStrike"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10   (Tuesday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  May        </a:t>
            </a:r>
            <a:r>
              <a:rPr lang="en-US" altLang="zh-CN" dirty="0">
                <a:solidFill>
                  <a:srgbClr val="7030A0"/>
                </a:solidFill>
                <a:cs typeface="Times New Roman" panose="02020603050405020304" pitchFamily="18" charset="0"/>
              </a:rPr>
              <a:t>11   (Wednesday</a:t>
            </a:r>
            <a:r>
              <a:rPr lang="en-US" altLang="zh-CN" dirty="0" smtClean="0">
                <a:solidFill>
                  <a:srgbClr val="7030A0"/>
                </a:solidFill>
                <a:cs typeface="Times New Roman" panose="02020603050405020304" pitchFamily="18" charset="0"/>
              </a:rPr>
              <a:t>),02:00am </a:t>
            </a:r>
            <a:r>
              <a:rPr lang="en-US" altLang="zh-CN"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11   (Wednesday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12   (Thursday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r>
              <a:rPr lang="en-US" altLang="zh-CN" dirty="0" smtClean="0">
                <a:solidFill>
                  <a:srgbClr val="00B050"/>
                </a:solidFill>
                <a:cs typeface="Times New Roman" panose="02020603050405020304" pitchFamily="18" charset="0"/>
              </a:rPr>
              <a:t>)</a:t>
            </a:r>
            <a:r>
              <a:rPr lang="en-US" altLang="zh-CN" sz="100" kern="0" dirty="0">
                <a:solidFill>
                  <a:srgbClr val="FF0000"/>
                </a:solidFill>
                <a:cs typeface="Times New Roman" panose="02020603050405020304" pitchFamily="18" charset="0"/>
              </a:rPr>
              <a:t>	</a:t>
            </a:r>
            <a:endParaRPr lang="en-US" altLang="zh-CN" sz="100" b="1"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2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200" dirty="0" smtClean="0">
                <a:cs typeface="Times New Roman" panose="02020603050405020304" pitchFamily="18" charset="0"/>
              </a:rPr>
              <a:t>** </a:t>
            </a:r>
            <a:r>
              <a:rPr lang="en-US" altLang="zh-CN" sz="12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1. when conflict with CAC, the call will be changed from </a:t>
            </a:r>
            <a:r>
              <a:rPr lang="en-US" altLang="zh-CN" sz="1050" dirty="0" smtClean="0">
                <a:solidFill>
                  <a:srgbClr val="FF3300"/>
                </a:solidFill>
                <a:cs typeface="Times New Roman" panose="02020603050405020304" pitchFamily="18" charset="0"/>
              </a:rPr>
              <a:t>10am</a:t>
            </a:r>
            <a:r>
              <a:rPr lang="en-US" altLang="zh-CN" sz="1050" dirty="0" smtClean="0">
                <a:cs typeface="Times New Roman" panose="02020603050405020304" pitchFamily="18" charset="0"/>
              </a:rPr>
              <a:t> </a:t>
            </a:r>
            <a:r>
              <a:rPr lang="en-US" altLang="zh-CN" sz="1050" dirty="0">
                <a:cs typeface="Times New Roman" panose="02020603050405020304" pitchFamily="18" charset="0"/>
              </a:rPr>
              <a:t>-</a:t>
            </a:r>
            <a:r>
              <a:rPr lang="en-US" altLang="zh-CN" sz="1050" dirty="0" smtClean="0">
                <a:cs typeface="Times New Roman" panose="02020603050405020304" pitchFamily="18" charset="0"/>
              </a:rPr>
              <a:t>12:00pm </a:t>
            </a:r>
            <a:r>
              <a:rPr lang="en-US" altLang="zh-CN" sz="1050" dirty="0">
                <a:cs typeface="Times New Roman" panose="02020603050405020304" pitchFamily="18" charset="0"/>
              </a:rPr>
              <a:t>to </a:t>
            </a:r>
            <a:r>
              <a:rPr lang="en-US" altLang="zh-CN" sz="1050" dirty="0" smtClean="0">
                <a:solidFill>
                  <a:srgbClr val="FF3300"/>
                </a:solidFill>
                <a:cs typeface="Times New Roman" panose="02020603050405020304" pitchFamily="18" charset="0"/>
              </a:rPr>
              <a:t>11am</a:t>
            </a:r>
            <a:r>
              <a:rPr lang="en-US" altLang="zh-CN" sz="1050" dirty="0" smtClean="0">
                <a:cs typeface="Times New Roman" panose="02020603050405020304" pitchFamily="18" charset="0"/>
              </a:rPr>
              <a:t> </a:t>
            </a:r>
            <a:r>
              <a:rPr lang="en-US" altLang="zh-CN" sz="1050" dirty="0">
                <a:cs typeface="Times New Roman" panose="02020603050405020304" pitchFamily="18" charset="0"/>
              </a:rPr>
              <a:t>-</a:t>
            </a:r>
            <a:r>
              <a:rPr lang="en-US" altLang="zh-CN" sz="1050" dirty="0" smtClean="0">
                <a:cs typeface="Times New Roman" panose="02020603050405020304" pitchFamily="18" charset="0"/>
              </a:rPr>
              <a:t>12:00pm (March - May </a:t>
            </a:r>
            <a:r>
              <a:rPr lang="en-US" altLang="zh-CN" sz="1050" dirty="0">
                <a:cs typeface="Times New Roman" panose="02020603050405020304" pitchFamily="18" charset="0"/>
              </a:rPr>
              <a:t>2022 CAC calls (TBD</a:t>
            </a:r>
            <a:r>
              <a:rPr lang="en-US" altLang="zh-CN" sz="1050" dirty="0" smtClean="0">
                <a:cs typeface="Times New Roman" panose="02020603050405020304" pitchFamily="18" charset="0"/>
              </a:rPr>
              <a:t>):   )</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2. </a:t>
            </a:r>
            <a:r>
              <a:rPr lang="en-US" altLang="zh-CN" sz="1050" dirty="0">
                <a:cs typeface="MS PGothic" charset="0"/>
              </a:rPr>
              <a:t>Thursday </a:t>
            </a:r>
            <a:r>
              <a:rPr lang="en-US" altLang="zh-CN" sz="1050" dirty="0" smtClean="0">
                <a:solidFill>
                  <a:srgbClr val="00B0F0"/>
                </a:solidFill>
                <a:cs typeface="Times New Roman" panose="02020603050405020304" pitchFamily="18" charset="0"/>
              </a:rPr>
              <a:t>23:00 </a:t>
            </a:r>
            <a:r>
              <a:rPr lang="en-US" altLang="zh-CN" sz="1050" dirty="0">
                <a:solidFill>
                  <a:srgbClr val="00B0F0"/>
                </a:solidFill>
                <a:cs typeface="Times New Roman" panose="02020603050405020304" pitchFamily="18" charset="0"/>
              </a:rPr>
              <a:t>- 01:00am ET </a:t>
            </a:r>
            <a:r>
              <a:rPr lang="en-US" altLang="zh-CN" sz="1050" dirty="0" smtClean="0">
                <a:cs typeface="MS PGothic" charset="0"/>
              </a:rPr>
              <a:t>(</a:t>
            </a:r>
            <a:r>
              <a:rPr lang="en-US" altLang="zh-CN" sz="1050" dirty="0">
                <a:cs typeface="MS PGothic" charset="0"/>
              </a:rPr>
              <a:t>Thursday </a:t>
            </a:r>
            <a:r>
              <a:rPr lang="en-US" altLang="zh-CN" sz="1050" dirty="0" smtClean="0">
                <a:cs typeface="MS PGothic" charset="0"/>
              </a:rPr>
              <a:t>20</a:t>
            </a:r>
            <a:r>
              <a:rPr lang="zh-CN" altLang="en-US" sz="1050" dirty="0" smtClean="0">
                <a:cs typeface="MS PGothic" charset="0"/>
              </a:rPr>
              <a:t>：</a:t>
            </a:r>
            <a:r>
              <a:rPr lang="en-US" altLang="zh-CN" sz="1050" dirty="0">
                <a:cs typeface="MS PGothic" charset="0"/>
              </a:rPr>
              <a:t>00  </a:t>
            </a:r>
            <a:r>
              <a:rPr lang="en-US" altLang="zh-CN" sz="1050" dirty="0" smtClean="0">
                <a:cs typeface="MS PGothic" charset="0"/>
              </a:rPr>
              <a:t>– 22:00 </a:t>
            </a:r>
            <a:r>
              <a:rPr lang="en-US" altLang="zh-CN" sz="1050" dirty="0">
                <a:cs typeface="MS PGothic" charset="0"/>
              </a:rPr>
              <a:t>PT, Friday </a:t>
            </a:r>
            <a:r>
              <a:rPr lang="en-US" altLang="zh-CN" sz="1050" dirty="0" smtClean="0">
                <a:cs typeface="MS PGothic" charset="0"/>
              </a:rPr>
              <a:t>11am-13:00 </a:t>
            </a:r>
            <a:r>
              <a:rPr lang="en-US" altLang="zh-CN" sz="1050" dirty="0">
                <a:cs typeface="MS PGothic" charset="0"/>
              </a:rPr>
              <a:t>in China, Friday 5am-7am in Israel, Friday 4am – 6am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p:txBody>
      </p:sp>
      <p:graphicFrame>
        <p:nvGraphicFramePr>
          <p:cNvPr id="2" name="表格 1"/>
          <p:cNvGraphicFramePr>
            <a:graphicFrameLocks noGrp="1"/>
          </p:cNvGraphicFramePr>
          <p:nvPr>
            <p:extLst>
              <p:ext uri="{D42A27DB-BD31-4B8C-83A1-F6EECF244321}">
                <p14:modId xmlns:p14="http://schemas.microsoft.com/office/powerpoint/2010/main" val="467633383"/>
              </p:ext>
            </p:extLst>
          </p:nvPr>
        </p:nvGraphicFramePr>
        <p:xfrm>
          <a:off x="8108949" y="4191000"/>
          <a:ext cx="4054476" cy="1597025"/>
        </p:xfrm>
        <a:graphic>
          <a:graphicData uri="http://schemas.openxmlformats.org/drawingml/2006/table">
            <a:tbl>
              <a:tblPr firstRow="1" firstCol="1" bandRow="1"/>
              <a:tblGrid>
                <a:gridCol w="620017"/>
                <a:gridCol w="1165321"/>
                <a:gridCol w="776880"/>
                <a:gridCol w="699192"/>
                <a:gridCol w="793066"/>
              </a:tblGrid>
              <a:tr h="262890">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Time Central Europe</a:t>
                      </a:r>
                      <a:br>
                        <a:rPr lang="en-US" sz="900">
                          <a:solidFill>
                            <a:srgbClr val="1F497D"/>
                          </a:solidFill>
                          <a:effectLst/>
                          <a:highlight>
                            <a:srgbClr val="00FF00"/>
                          </a:highlight>
                          <a:latin typeface="Calibri" panose="020F0502020204030204" pitchFamily="34" charset="0"/>
                          <a:ea typeface="宋体" panose="02010600030101010101" pitchFamily="2" charset="-122"/>
                        </a:rPr>
                      </a:br>
                      <a:r>
                        <a:rPr lang="en-US" sz="900">
                          <a:solidFill>
                            <a:srgbClr val="1F497D"/>
                          </a:solidFill>
                          <a:effectLst/>
                          <a:highlight>
                            <a:srgbClr val="00FF00"/>
                          </a:highlight>
                          <a:latin typeface="Calibri" panose="020F0502020204030204" pitchFamily="34" charset="0"/>
                          <a:ea typeface="宋体" panose="02010600030101010101" pitchFamily="2" charset="-122"/>
                        </a:rPr>
                        <a:t>Warsaw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08:00-10:00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02:00-04:00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23:00-01:00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14:00-16:00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04:30-06:30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16:30-18:30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10:00-12:00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0000"/>
                          </a:solidFill>
                          <a:effectLst/>
                          <a:latin typeface="Calibri" panose="020F0502020204030204" pitchFamily="34" charset="0"/>
                          <a:ea typeface="宋体" panose="02010600030101010101" pitchFamily="2" charset="-122"/>
                        </a:rPr>
                        <a:t>07:00-09:00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10:30-12:30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13:00-15:00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687919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61 (February  </a:t>
            </a:r>
            <a:r>
              <a:rPr lang="en-US" altLang="zh-CN" sz="4000" dirty="0" smtClean="0"/>
              <a:t>22 or 24)</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83793367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5654650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3063504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3279764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65 (March 1</a:t>
            </a:r>
            <a:r>
              <a:rPr lang="en-US" altLang="zh-CN" sz="4000" dirty="0" smtClean="0"/>
              <a:t>)</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2747282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 (</a:t>
            </a:r>
            <a:r>
              <a:rPr lang="en-US" altLang="zh-CN" sz="4000" dirty="0" smtClean="0">
                <a:solidFill>
                  <a:srgbClr val="0000FF"/>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r>
              <a:rPr lang="en-US" altLang="zh-CN" sz="1600" dirty="0" smtClean="0"/>
              <a:t>.</a:t>
            </a:r>
            <a:endParaRPr lang="en-US" altLang="zh-CN" sz="1600" dirty="0"/>
          </a:p>
          <a:p>
            <a:pPr lvl="2">
              <a:buFont typeface="Arial" panose="020B0604020202020204" pitchFamily="34" charset="0"/>
              <a:buChar char="–"/>
              <a:defRPr/>
            </a:pPr>
            <a:r>
              <a:rPr lang="en-US" altLang="zh-CN" sz="1600" dirty="0" smtClean="0"/>
              <a:t>The </a:t>
            </a:r>
            <a:r>
              <a:rPr lang="en-US" altLang="zh-CN" sz="1600" dirty="0"/>
              <a:t>CIR is defined as the output of IDFT of frequency domain CSI.</a:t>
            </a:r>
          </a:p>
          <a:p>
            <a:pPr lvl="2">
              <a:buFont typeface="Arial" panose="020B0604020202020204" pitchFamily="34" charset="0"/>
              <a:buChar char="–"/>
              <a:defRPr/>
            </a:pPr>
            <a:r>
              <a:rPr lang="en-US" altLang="zh-CN" sz="1600" dirty="0" smtClean="0"/>
              <a:t>The </a:t>
            </a:r>
            <a:r>
              <a:rPr lang="en-US" altLang="zh-CN" sz="1600" dirty="0"/>
              <a:t>TCIR is a subset of CIR around the largest magnitude tap of the CIR. </a:t>
            </a:r>
          </a:p>
          <a:p>
            <a:pPr lvl="2">
              <a:buFont typeface="Arial" panose="020B0604020202020204" pitchFamily="34" charset="0"/>
              <a:buChar char="–"/>
              <a:defRPr/>
            </a:pPr>
            <a:r>
              <a:rPr lang="en-US" altLang="zh-CN" sz="1600" dirty="0"/>
              <a:t>Note: the method of selecting TCIR taps from the CIR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9926011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124552</TotalTime>
  <Words>4558</Words>
  <Application>Microsoft Office PowerPoint</Application>
  <PresentationFormat>宽屏</PresentationFormat>
  <Paragraphs>1216</Paragraphs>
  <Slides>39</Slides>
  <Notes>39</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39</vt:i4>
      </vt:variant>
    </vt:vector>
  </HeadingPairs>
  <TitlesOfParts>
    <vt:vector size="50"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February – March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4978</cp:revision>
  <cp:lastPrinted>2014-11-04T15:04:57Z</cp:lastPrinted>
  <dcterms:created xsi:type="dcterms:W3CDTF">2007-04-17T18:10:23Z</dcterms:created>
  <dcterms:modified xsi:type="dcterms:W3CDTF">2022-03-03T11:20:32Z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(3)MF4S0XNLHnzT6vqgnnMcoIzWbt2X9yIy9rHT+GMHHJOO603fKPOQp0zqgcJ9xb18OmGVCsGe
MH0KfrKL1riewmmPXETz4Dp2D19G4ittBGw+J27lCAztXMSDT6DqXRt6ziE+6UlvVhyjYSoY
tfUy61JMeCPr5/gPEYXgrFiDTUx+9TF+jUcM48Nzo6weL7LvEEHc810rnyFsRKhosVLDQn21
JpSo43Q7ieT91mmX4z</vt:lpwstr>
  </property>
  <property fmtid="{D5CDD505-2E9C-101B-9397-08002B2CF9AE}" pid="27" name="_2015_ms_pID_7253431">
    <vt:lpwstr>2SC/5wBhmfVoJaBUsyr2X9/wMuw2A4aBsYORke12k+TYJr4Avfq0t/
UVDmE76owIyquPiCHOGgDvlab0vXkIYd/dQozJHjugtWWbzPDpE4NfNC0R+bmun2KYJSdXsr
zSbAM0UfDWgH/klCUimzCZNCcg+Q5n1CV2RVAgCU6LD3sdpTBiwjiHrst3c0LkV8PkpgIicn
uP2cYDiQQZHdRjJH49FDPqQO8Yf9gara+kdl</vt:lpwstr>
  </property>
  <property fmtid="{D5CDD505-2E9C-101B-9397-08002B2CF9AE}" pid="28" name="_2015_ms_pID_7253432">
    <vt:lpwstr>xV7OJlzE7ClKY7g924BR/iE=</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