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75" r:id="rId25"/>
    <p:sldId id="859" r:id="rId26"/>
    <p:sldId id="843" r:id="rId27"/>
    <p:sldId id="844" r:id="rId28"/>
    <p:sldId id="855" r:id="rId29"/>
    <p:sldId id="864" r:id="rId30"/>
    <p:sldId id="860" r:id="rId31"/>
    <p:sldId id="865" r:id="rId32"/>
    <p:sldId id="866" r:id="rId33"/>
    <p:sldId id="867" r:id="rId34"/>
    <p:sldId id="872" r:id="rId35"/>
    <p:sldId id="871" r:id="rId36"/>
    <p:sldId id="846" r:id="rId37"/>
    <p:sldId id="842"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7616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0232</a:t>
            </a:r>
            <a:r>
              <a:rPr lang="en-US" altLang="en-US" sz="1800" b="1" dirty="0" smtClean="0"/>
              <a:t>r10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3445765"/>
              </p:ext>
            </p:extLst>
          </p:nvPr>
        </p:nvGraphicFramePr>
        <p:xfrm>
          <a:off x="3429000" y="1524000"/>
          <a:ext cx="8305801" cy="290387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DMG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Dongguk</a:t>
                      </a:r>
                      <a:r>
                        <a:rPr lang="en-US" altLang="zh-CN" sz="1200" kern="1200" dirty="0" smtClean="0">
                          <a:solidFill>
                            <a:srgbClr val="0000FF"/>
                          </a:solidFill>
                          <a:latin typeface="+mn-lt"/>
                          <a:ea typeface="+mn-ea"/>
                          <a:cs typeface="+mn-cs"/>
                        </a:rPr>
                        <a:t> Lim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Partial Bandwidth NDP transmission in 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Sensing by Proxy</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Tx</a:t>
                      </a:r>
                      <a:r>
                        <a:rPr lang="en-US" altLang="zh-CN" sz="1200" kern="1200" dirty="0" smtClean="0">
                          <a:solidFill>
                            <a:schemeClr val="tx1"/>
                          </a:solidFill>
                          <a:latin typeface="+mn-lt"/>
                          <a:ea typeface="+mn-ea"/>
                          <a:cs typeface="+mn-cs"/>
                        </a:rPr>
                        <a:t>-Power-Control-and-Reporting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62126667"/>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22/0223r2</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Chaoming Luo (OPPO)</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a:t>
                      </a:r>
                      <a:r>
                        <a:rPr lang="en-US" altLang="zh-CN" sz="1000" kern="1200" dirty="0" err="1" smtClean="0">
                          <a:solidFill>
                            <a:srgbClr val="0000FF"/>
                          </a:solidFill>
                          <a:latin typeface="+mn-lt"/>
                          <a:ea typeface="+mn-ea"/>
                          <a:cs typeface="+mn-cs"/>
                        </a:rPr>
                        <a:t>pdt</a:t>
                      </a:r>
                      <a:r>
                        <a:rPr lang="en-US" altLang="zh-CN" sz="1000" kern="1200" dirty="0" smtClean="0">
                          <a:solidFill>
                            <a:srgbClr val="0000FF"/>
                          </a:solidFill>
                          <a:latin typeface="+mn-lt"/>
                          <a:ea typeface="+mn-ea"/>
                          <a:cs typeface="+mn-cs"/>
                        </a:rPr>
                        <a:t>-</a:t>
                      </a:r>
                      <a:r>
                        <a:rPr lang="en-US" altLang="zh-CN" sz="1000" kern="1200" dirty="0" err="1" smtClean="0">
                          <a:solidFill>
                            <a:srgbClr val="0000FF"/>
                          </a:solidFill>
                          <a:latin typeface="+mn-lt"/>
                          <a:ea typeface="+mn-ea"/>
                          <a:cs typeface="+mn-cs"/>
                        </a:rPr>
                        <a:t>sbp</a:t>
                      </a:r>
                      <a:r>
                        <a:rPr lang="en-US" altLang="zh-CN" sz="1000" kern="1200" dirty="0" smtClean="0">
                          <a:solidFill>
                            <a:srgbClr val="0000FF"/>
                          </a:solidFill>
                          <a:latin typeface="+mn-lt"/>
                          <a:ea typeface="+mn-ea"/>
                          <a:cs typeface="+mn-cs"/>
                        </a:rPr>
                        <a:t>-frames</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22/0235r5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proposed-draft-text-for-sensing-measurement-report-frame-excl-format</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22/0134r4</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Mengshi</a:t>
                      </a:r>
                      <a:r>
                        <a:rPr lang="en-US" altLang="zh-CN" sz="1000" kern="1200" dirty="0" smtClean="0">
                          <a:solidFill>
                            <a:srgbClr val="00B050"/>
                          </a:solidFill>
                          <a:latin typeface="+mn-lt"/>
                          <a:ea typeface="+mn-ea"/>
                          <a:cs typeface="+mn-cs"/>
                        </a:rPr>
                        <a:t> Hu (Huawei)</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Threshold-based Sensing Procedure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937277634"/>
              </p:ext>
            </p:extLst>
          </p:nvPr>
        </p:nvGraphicFramePr>
        <p:xfrm>
          <a:off x="3429000" y="1371600"/>
          <a:ext cx="8305801" cy="391116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22/0337</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Dongguk</a:t>
                      </a:r>
                      <a:r>
                        <a:rPr lang="en-US" altLang="zh-CN" sz="1100" kern="1200" dirty="0" smtClean="0">
                          <a:solidFill>
                            <a:srgbClr val="0000FF"/>
                          </a:solidFill>
                          <a:latin typeface="+mn-lt"/>
                          <a:ea typeface="+mn-ea"/>
                          <a:cs typeface="+mn-cs"/>
                        </a:rPr>
                        <a:t> Lim (LGE)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Partial Bandwidth NDP transmission in 11bf</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STA Info field for the sensing NDPA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21/2011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Sensing NDP Announcement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419961329"/>
              </p:ext>
            </p:extLst>
          </p:nvPr>
        </p:nvGraphicFramePr>
        <p:xfrm>
          <a:off x="3429000" y="5410200"/>
          <a:ext cx="7162800" cy="133270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22/0223r3</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Chaoming Luo (OPPO)</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a:t>
                      </a:r>
                      <a:r>
                        <a:rPr lang="en-US" altLang="zh-CN" sz="1000" kern="1200" dirty="0" err="1" smtClean="0">
                          <a:solidFill>
                            <a:srgbClr val="0000FF"/>
                          </a:solidFill>
                          <a:latin typeface="+mn-lt"/>
                          <a:ea typeface="+mn-ea"/>
                          <a:cs typeface="+mn-cs"/>
                        </a:rPr>
                        <a:t>pdt</a:t>
                      </a:r>
                      <a:r>
                        <a:rPr lang="en-US" altLang="zh-CN" sz="1000" kern="1200" dirty="0" smtClean="0">
                          <a:solidFill>
                            <a:srgbClr val="0000FF"/>
                          </a:solidFill>
                          <a:latin typeface="+mn-lt"/>
                          <a:ea typeface="+mn-ea"/>
                          <a:cs typeface="+mn-cs"/>
                        </a:rPr>
                        <a:t>-</a:t>
                      </a:r>
                      <a:r>
                        <a:rPr lang="en-US" altLang="zh-CN" sz="1000" kern="1200" dirty="0" err="1" smtClean="0">
                          <a:solidFill>
                            <a:srgbClr val="0000FF"/>
                          </a:solidFill>
                          <a:latin typeface="+mn-lt"/>
                          <a:ea typeface="+mn-ea"/>
                          <a:cs typeface="+mn-cs"/>
                        </a:rPr>
                        <a:t>sbp</a:t>
                      </a:r>
                      <a:r>
                        <a:rPr lang="en-US" altLang="zh-CN" sz="1000" kern="1200" dirty="0" smtClean="0">
                          <a:solidFill>
                            <a:srgbClr val="0000FF"/>
                          </a:solidFill>
                          <a:latin typeface="+mn-lt"/>
                          <a:ea typeface="+mn-ea"/>
                          <a:cs typeface="+mn-cs"/>
                        </a:rPr>
                        <a:t>-frames</a:t>
                      </a:r>
                      <a:endParaRPr lang="zh-CN" altLang="en-US" sz="10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22/0181r1</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Chaoming Luo (OPPO)</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a:t>
                      </a:r>
                      <a:r>
                        <a:rPr lang="en-US" altLang="zh-CN" sz="1000" kern="1200" dirty="0" err="1" smtClean="0">
                          <a:solidFill>
                            <a:schemeClr val="tx1"/>
                          </a:solidFill>
                          <a:latin typeface="+mn-lt"/>
                          <a:ea typeface="+mn-ea"/>
                          <a:cs typeface="+mn-cs"/>
                        </a:rPr>
                        <a:t>pdt</a:t>
                      </a:r>
                      <a:r>
                        <a:rPr lang="en-US" altLang="zh-CN" sz="1000" kern="1200" dirty="0" smtClean="0">
                          <a:solidFill>
                            <a:schemeClr val="tx1"/>
                          </a:solidFill>
                          <a:latin typeface="+mn-lt"/>
                          <a:ea typeface="+mn-ea"/>
                          <a:cs typeface="+mn-cs"/>
                        </a:rPr>
                        <a:t>-sensing-session-setup</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22/0182r0</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a:t>
                      </a:r>
                      <a:r>
                        <a:rPr lang="en-US" altLang="zh-CN" sz="1000" kern="1200" dirty="0" err="1" smtClean="0">
                          <a:solidFill>
                            <a:schemeClr val="tx1"/>
                          </a:solidFill>
                          <a:latin typeface="+mn-lt"/>
                          <a:ea typeface="+mn-ea"/>
                          <a:cs typeface="+mn-cs"/>
                        </a:rPr>
                        <a:t>pdt</a:t>
                      </a:r>
                      <a:r>
                        <a:rPr lang="en-US" altLang="zh-CN" sz="1000" kern="1200" dirty="0" smtClean="0">
                          <a:solidFill>
                            <a:schemeClr val="tx1"/>
                          </a:solidFill>
                          <a:latin typeface="+mn-lt"/>
                          <a:ea typeface="+mn-ea"/>
                          <a:cs typeface="+mn-cs"/>
                        </a:rPr>
                        <a:t>-sensing-session-termination</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92109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123900</TotalTime>
  <Words>4064</Words>
  <Application>Microsoft Office PowerPoint</Application>
  <PresentationFormat>宽屏</PresentationFormat>
  <Paragraphs>1044</Paragraphs>
  <Slides>37</Slides>
  <Notes>37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37</vt:i4>
      </vt:variant>
    </vt:vector>
  </HeadingPairs>
  <TitlesOfParts>
    <vt:vector size="4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4957</cp:revision>
  <cp:lastPrinted>2014-11-04T15:04:57Z</cp:lastPrinted>
  <dcterms:created xsi:type="dcterms:W3CDTF">2007-04-17T18:10:23Z</dcterms:created>
  <dcterms:modified xsi:type="dcterms:W3CDTF">2022-02-28T08:12:11Z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(3)+l6XOaXGM3W4wDcYuFAiu6jI4XNsdrj9q8EnUJDQYThnTDftAc8ZwnnhOtHvjAGPieNkxjqU
jPpf3yJbAAEtwntff9psRhloDI2XlkbQqJATztQE+h/XOOD19K2YJupsm49yjCSTqsk6S1o7
C0yhFysM2HZk3ioZYUUu5kEqagENG7utsL6ybU0Ix+8vO38BF3VUtSDLwTDzyJrgb2vIXT6F
IG43u6NsdwsHza5wh+</vt:lpwstr>
  </property>
  <property fmtid="{D5CDD505-2E9C-101B-9397-08002B2CF9AE}" pid="27" name="_2015_ms_pID_7253431">
    <vt:lpwstr>D1YPCbE/XiDt2T6xOa4aU116wkbtKTXMORo8QhMoD7XEo/iSXEqx8n
Ex2Hg+8WgkRDP3s+NB7v5KnrXui1raiMgrlvdTvk/gEowAWmW5YEvHR1+oKp/6tPhO7cGDsU
94qBskveZQh6QEGkdcSai+z+Nnze4x8ZnVXggx+/ZQlNkCz5X+TFdmsxvTGnctbW5U2ihJ/k
RUWDuUnJum1kLt5/+gHSwW2EcWnea6jOkSLO</vt:lpwstr>
  </property>
  <property fmtid="{D5CDD505-2E9C-101B-9397-08002B2CF9AE}" pid="28" name="_2015_ms_pID_7253432">
    <vt:lpwstr>38EBwNSAxGXfF42KUVXisjg=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