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63" r:id="rId20"/>
    <p:sldId id="868" r:id="rId21"/>
    <p:sldId id="869" r:id="rId22"/>
    <p:sldId id="873" r:id="rId23"/>
    <p:sldId id="874" r:id="rId24"/>
    <p:sldId id="859" r:id="rId25"/>
    <p:sldId id="843" r:id="rId26"/>
    <p:sldId id="844" r:id="rId27"/>
    <p:sldId id="855" r:id="rId28"/>
    <p:sldId id="864" r:id="rId29"/>
    <p:sldId id="860" r:id="rId30"/>
    <p:sldId id="865" r:id="rId31"/>
    <p:sldId id="866" r:id="rId32"/>
    <p:sldId id="867" r:id="rId33"/>
    <p:sldId id="872" r:id="rId34"/>
    <p:sldId id="871" r:id="rId35"/>
    <p:sldId id="846" r:id="rId36"/>
    <p:sldId id="842"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548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3501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185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912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34217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7541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00168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5651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16129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0232</a:t>
            </a:r>
            <a:r>
              <a:rPr lang="en-US" altLang="en-US" sz="1800" b="1" dirty="0" smtClean="0"/>
              <a:t>r9</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37835914"/>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Non-TB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Sensing Measurement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63781024"/>
              </p:ext>
            </p:extLst>
          </p:nvPr>
        </p:nvGraphicFramePr>
        <p:xfrm>
          <a:off x="3429000" y="1779402"/>
          <a:ext cx="8305801" cy="27964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MLME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 Measurement Report frame (excl.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453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86660535"/>
              </p:ext>
            </p:extLst>
          </p:nvPr>
        </p:nvGraphicFramePr>
        <p:xfrm>
          <a:off x="3429000" y="1524000"/>
          <a:ext cx="8305801" cy="286807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Threshold-based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 Measurement Report frame (excl.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PDT-DMG-Sensing-Report-IE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Threshold-based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80494072"/>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95493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556579579"/>
              </p:ext>
            </p:extLst>
          </p:nvPr>
        </p:nvGraphicFramePr>
        <p:xfrm>
          <a:off x="3429000" y="1524000"/>
          <a:ext cx="8305801" cy="312255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on NDP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PDT-DMG-Sensing-Report-IE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Rui</a:t>
                      </a:r>
                      <a:r>
                        <a:rPr lang="en-US" altLang="zh-CN" sz="1200" kern="1200" dirty="0" smtClean="0">
                          <a:solidFill>
                            <a:srgbClr val="0000FF"/>
                          </a:solidFill>
                          <a:latin typeface="+mn-lt"/>
                          <a:ea typeface="+mn-ea"/>
                          <a:cs typeface="+mn-cs"/>
                        </a:rPr>
                        <a:t> Yang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on Threshold-based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638221419"/>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62371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Motion (</a:t>
            </a:r>
            <a:r>
              <a:rPr lang="en-US" altLang="en-US" sz="1600" dirty="0" smtClean="0">
                <a:solidFill>
                  <a:srgbClr val="0000FF"/>
                </a:solidFill>
              </a:rPr>
              <a:t>61-64</a:t>
            </a:r>
            <a:r>
              <a:rPr lang="en-US" altLang="en-US"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96251542"/>
              </p:ext>
            </p:extLst>
          </p:nvPr>
        </p:nvGraphicFramePr>
        <p:xfrm>
          <a:off x="3429000" y="1524000"/>
          <a:ext cx="8305801" cy="268519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Threshold-based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22/0339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Enrico </a:t>
                      </a:r>
                      <a:r>
                        <a:rPr lang="en-US" altLang="zh-CN" sz="1200" kern="1200" dirty="0" err="1" smtClean="0">
                          <a:solidFill>
                            <a:srgbClr val="00B050"/>
                          </a:solidFill>
                          <a:latin typeface="+mn-lt"/>
                          <a:ea typeface="+mn-ea"/>
                          <a:cs typeface="+mn-cs"/>
                        </a:rPr>
                        <a:t>Rantala</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Zeku</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STA-STA sub7GHz WLAN sensing support by leveraging SBP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676893888"/>
              </p:ext>
            </p:extLst>
          </p:nvPr>
        </p:nvGraphicFramePr>
        <p:xfrm>
          <a:off x="3429000" y="4495800"/>
          <a:ext cx="6871706" cy="1750912"/>
        </p:xfrm>
        <a:graphic>
          <a:graphicData uri="http://schemas.openxmlformats.org/drawingml/2006/table">
            <a:tbl>
              <a:tblPr firstRow="1" bandRow="1">
                <a:tableStyleId>{C4B1156A-380E-4F78-BDF5-A606A8083BF9}</a:tableStyleId>
              </a:tblPr>
              <a:tblGrid>
                <a:gridCol w="738738"/>
                <a:gridCol w="2233062"/>
                <a:gridCol w="3899906"/>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22/0233r3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a:t>
                      </a:r>
                      <a:r>
                        <a:rPr lang="en-US" altLang="zh-CN" sz="1000" kern="1200" baseline="0" dirty="0" smtClean="0">
                          <a:solidFill>
                            <a:srgbClr val="00B050"/>
                          </a:solidFill>
                          <a:latin typeface="+mn-lt"/>
                          <a:ea typeface="+mn-ea"/>
                          <a:cs typeface="+mn-cs"/>
                        </a:rPr>
                        <a:t> Proposed Draft Text for MLME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22/0079r2</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 Draft Text for SENS Procedure Overview</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22/0172r3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Sensing Measurement Instance: General</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22/0174r3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Non-TB Sensing Measurement Instance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5005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56158619"/>
              </p:ext>
            </p:extLst>
          </p:nvPr>
        </p:nvGraphicFramePr>
        <p:xfrm>
          <a:off x="3429000" y="1524000"/>
          <a:ext cx="8305801" cy="290387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Sensing by Proxy</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Christian Berger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Tx</a:t>
                      </a:r>
                      <a:r>
                        <a:rPr lang="en-US" altLang="zh-CN" sz="1200" kern="1200" dirty="0" smtClean="0">
                          <a:solidFill>
                            <a:schemeClr val="tx1"/>
                          </a:solidFill>
                          <a:latin typeface="+mn-lt"/>
                          <a:ea typeface="+mn-ea"/>
                          <a:cs typeface="+mn-cs"/>
                        </a:rPr>
                        <a:t>-Power-Control-and-Reporting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303991518"/>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22/0223r2</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Chaoming Luo (OPPO)</a:t>
                      </a: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SP: </a:t>
                      </a:r>
                      <a:r>
                        <a:rPr lang="en-US" altLang="zh-CN" sz="1000" kern="1200" dirty="0" err="1" smtClean="0">
                          <a:solidFill>
                            <a:schemeClr val="tx1"/>
                          </a:solidFill>
                          <a:latin typeface="+mn-lt"/>
                          <a:ea typeface="+mn-ea"/>
                          <a:cs typeface="+mn-cs"/>
                        </a:rPr>
                        <a:t>pdt</a:t>
                      </a:r>
                      <a:r>
                        <a:rPr lang="en-US" altLang="zh-CN" sz="1000" kern="1200" dirty="0" smtClean="0">
                          <a:solidFill>
                            <a:schemeClr val="tx1"/>
                          </a:solidFill>
                          <a:latin typeface="+mn-lt"/>
                          <a:ea typeface="+mn-ea"/>
                          <a:cs typeface="+mn-cs"/>
                        </a:rPr>
                        <a:t>-</a:t>
                      </a:r>
                      <a:r>
                        <a:rPr lang="en-US" altLang="zh-CN" sz="1000" kern="1200" dirty="0" err="1" smtClean="0">
                          <a:solidFill>
                            <a:schemeClr val="tx1"/>
                          </a:solidFill>
                          <a:latin typeface="+mn-lt"/>
                          <a:ea typeface="+mn-ea"/>
                          <a:cs typeface="+mn-cs"/>
                        </a:rPr>
                        <a:t>sbp</a:t>
                      </a:r>
                      <a:r>
                        <a:rPr lang="en-US" altLang="zh-CN" sz="1000" kern="1200" dirty="0" smtClean="0">
                          <a:solidFill>
                            <a:schemeClr val="tx1"/>
                          </a:solidFill>
                          <a:latin typeface="+mn-lt"/>
                          <a:ea typeface="+mn-ea"/>
                          <a:cs typeface="+mn-cs"/>
                        </a:rPr>
                        <a:t>-frames</a:t>
                      </a: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22/0235r5</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SP: proposed-draft-text-for-sensing-measurement-report-frame-excl-format</a:t>
                      </a: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22/0134r3</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chemeClr val="tx1"/>
                          </a:solidFill>
                          <a:latin typeface="+mn-lt"/>
                          <a:ea typeface="+mn-ea"/>
                          <a:cs typeface="+mn-cs"/>
                        </a:rPr>
                        <a:t>Mengshi</a:t>
                      </a:r>
                      <a:r>
                        <a:rPr lang="en-US" altLang="zh-CN" sz="1000" kern="1200" dirty="0" smtClean="0">
                          <a:solidFill>
                            <a:schemeClr val="tx1"/>
                          </a:solidFill>
                          <a:latin typeface="+mn-lt"/>
                          <a:ea typeface="+mn-ea"/>
                          <a:cs typeface="+mn-cs"/>
                        </a:rPr>
                        <a:t> Hu (Huawei)</a:t>
                      </a: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SP: PDT Threshold-based Sensing Procedure</a:t>
                      </a: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                                                                                    February   22   (Tuesday),  9am - 11:00am ET</a:t>
            </a:r>
            <a:endParaRPr lang="en-US" altLang="zh-CN" sz="160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a:t>
            </a:r>
            <a:r>
              <a:rPr lang="en-US" altLang="zh-CN" sz="1600" dirty="0">
                <a:solidFill>
                  <a:srgbClr val="00B050"/>
                </a:solidFill>
                <a:cs typeface="Times New Roman" panose="02020603050405020304" pitchFamily="18" charset="0"/>
              </a:rPr>
              <a:t>24  (Thursday),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17  (Thursday), </a:t>
            </a:r>
            <a:r>
              <a:rPr lang="en-US" altLang="zh-CN" dirty="0" smtClean="0">
                <a:solidFill>
                  <a:srgbClr val="00B0F0"/>
                </a:solidFill>
                <a:cs typeface="Times New Roman" panose="02020603050405020304" pitchFamily="18" charset="0"/>
              </a:rPr>
              <a:t>23</a:t>
            </a:r>
            <a:r>
              <a:rPr lang="zh-CN" altLang="en-US" dirty="0">
                <a:solidFill>
                  <a:srgbClr val="00B0F0"/>
                </a:solidFill>
                <a:cs typeface="Times New Roman" panose="02020603050405020304" pitchFamily="18" charset="0"/>
              </a:rPr>
              <a:t> ：</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a:t>
            </a:r>
            <a:r>
              <a:rPr lang="en-US" altLang="zh-CN" dirty="0">
                <a:solidFill>
                  <a:srgbClr val="00B050"/>
                </a:solidFill>
                <a:cs typeface="Times New Roman" panose="02020603050405020304" pitchFamily="18" charset="0"/>
              </a:rPr>
              <a:t>21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24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31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smtClean="0">
                <a:solidFill>
                  <a:srgbClr val="00B0F0"/>
                </a:solidFill>
                <a:cs typeface="Times New Roman" panose="02020603050405020304" pitchFamily="18" charset="0"/>
              </a:rPr>
              <a:t>00 </a:t>
            </a:r>
            <a:r>
              <a:rPr lang="en-US" altLang="zh-CN" dirty="0">
                <a:solidFill>
                  <a:srgbClr val="00B0F0"/>
                </a:solidFill>
                <a:cs typeface="Times New Roman" panose="02020603050405020304" pitchFamily="18" charset="0"/>
              </a:rPr>
              <a:t>- 01:00am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April   </a:t>
            </a:r>
            <a:r>
              <a:rPr lang="en-US" altLang="zh-CN" u="sng" dirty="0" smtClean="0">
                <a:solidFill>
                  <a:srgbClr val="00B050"/>
                </a:solidFill>
                <a:cs typeface="Times New Roman" panose="02020603050405020304" pitchFamily="18" charset="0"/>
              </a:rPr>
              <a:t>   7    </a:t>
            </a:r>
            <a:r>
              <a:rPr lang="en-US" altLang="zh-CN" u="sng" dirty="0">
                <a:solidFill>
                  <a:srgbClr val="00B050"/>
                </a:solidFill>
                <a:cs typeface="Times New Roman" panose="02020603050405020304" pitchFamily="18" charset="0"/>
              </a:rPr>
              <a:t>(Thursday),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11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14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18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21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25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28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May       </a:t>
            </a:r>
            <a:r>
              <a:rPr lang="en-US" altLang="zh-CN" u="sng" dirty="0" smtClean="0">
                <a:solidFill>
                  <a:srgbClr val="00B050"/>
                </a:solidFill>
                <a:cs typeface="Times New Roman" panose="02020603050405020304" pitchFamily="18" charset="0"/>
              </a:rPr>
              <a:t>5    </a:t>
            </a:r>
            <a:r>
              <a:rPr lang="en-US" altLang="zh-CN" u="sng" dirty="0">
                <a:solidFill>
                  <a:srgbClr val="00B050"/>
                </a:solidFill>
                <a:cs typeface="Times New Roman" panose="02020603050405020304" pitchFamily="18" charset="0"/>
              </a:rPr>
              <a:t>(Thursday), 10am - 12:00pm ET</a:t>
            </a:r>
          </a:p>
          <a:p>
            <a:pPr marL="400050" lvl="2" indent="0" algn="just">
              <a:spcBef>
                <a:spcPct val="0"/>
              </a:spcBef>
              <a:spcAft>
                <a:spcPts val="0"/>
              </a:spcAft>
              <a:buClr>
                <a:srgbClr val="000000"/>
              </a:buClr>
              <a:buNone/>
              <a:defRPr/>
            </a:pPr>
            <a:endParaRPr lang="en-US" altLang="zh-CN" sz="600" dirty="0"/>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565465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306350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327976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65 (March 1</a:t>
            </a:r>
            <a:r>
              <a:rPr lang="en-US" altLang="zh-CN" sz="4000" dirty="0" smtClean="0"/>
              <a:t>)</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74728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92601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123277</TotalTime>
  <Words>3741</Words>
  <Application>Microsoft Office PowerPoint</Application>
  <PresentationFormat>宽屏</PresentationFormat>
  <Paragraphs>934</Paragraphs>
  <Slides>36</Slides>
  <Notes>36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36</vt:i4>
      </vt:variant>
    </vt:vector>
  </HeadingPairs>
  <TitlesOfParts>
    <vt:vector size="4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4940</cp:revision>
  <cp:lastPrinted>2014-11-04T15:04:57Z</cp:lastPrinted>
  <dcterms:created xsi:type="dcterms:W3CDTF">2007-04-17T18:10:23Z</dcterms:created>
  <dcterms:modified xsi:type="dcterms:W3CDTF">2022-02-24T06:44:26Z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(3)+l6XOaXGM3W4wDcYuFAiu6jI4XNsdrj9q8EnUJDQYThnTDftAc8ZwnnhOtHvjAGPieNkxjqU
jPpf3yJbAAEtwntff9psRhloDI2XlkbQqJATztQE+h/XOOD19K2YJupsm49yjCSTqsk6S1o7
C0yhFysM2HZk3ioZYUUu5kEqagENG7utsL6ybU0Ix+8vO38BF3VUtSDLwTDzyJrgb2vIXT6F
IG43u6NsdwsHza5wh+</vt:lpwstr>
  </property>
  <property fmtid="{D5CDD505-2E9C-101B-9397-08002B2CF9AE}" pid="27" name="_2015_ms_pID_7253431">
    <vt:lpwstr>D1YPCbE/XiDt2T6xOa4aU116wkbtKTXMORo8QhMoD7XEo/iSXEqx8n
Ex2Hg+8WgkRDP3s+NB7v5KnrXui1raiMgrlvdTvk/gEowAWmW5YEvHR1+oKp/6tPhO7cGDsU
94qBskveZQh6QEGkdcSai+z+Nnze4x8ZnVXggx+/ZQlNkCz5X+TFdmsxvTGnctbW5U2ihJ/k
RUWDuUnJum1kLt5/+gHSwW2EcWnea6jOkSLO</vt:lpwstr>
  </property>
  <property fmtid="{D5CDD505-2E9C-101B-9397-08002B2CF9AE}" pid="28" name="_2015_ms_pID_7253432">
    <vt:lpwstr>38EBwNSAxGXfF42KUVXisjg=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