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59" r:id="rId24"/>
    <p:sldId id="843" r:id="rId25"/>
    <p:sldId id="844" r:id="rId26"/>
    <p:sldId id="855" r:id="rId27"/>
    <p:sldId id="864" r:id="rId28"/>
    <p:sldId id="860" r:id="rId29"/>
    <p:sldId id="865" r:id="rId30"/>
    <p:sldId id="866" r:id="rId31"/>
    <p:sldId id="867" r:id="rId32"/>
    <p:sldId id="872" r:id="rId33"/>
    <p:sldId id="871" r:id="rId34"/>
    <p:sldId id="846" r:id="rId35"/>
    <p:sldId id="842"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08"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0232</a:t>
            </a:r>
            <a:r>
              <a:rPr lang="en-US" altLang="en-US" sz="1800" b="1" dirty="0" smtClean="0"/>
              <a:t>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Motion (</a:t>
            </a:r>
            <a:r>
              <a:rPr lang="en-US" altLang="en-US" sz="1600" dirty="0" smtClean="0">
                <a:solidFill>
                  <a:srgbClr val="0000FF"/>
                </a:solidFill>
              </a:rPr>
              <a:t>61-64</a:t>
            </a:r>
            <a:r>
              <a:rPr lang="en-US" altLang="en-US"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81834547"/>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10699717"/>
              </p:ext>
            </p:extLst>
          </p:nvPr>
        </p:nvGraphicFramePr>
        <p:xfrm>
          <a:off x="3429000" y="4495800"/>
          <a:ext cx="6871706" cy="1750912"/>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22/0233r3</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chemeClr val="tx1"/>
                          </a:solidFill>
                          <a:latin typeface="+mn-lt"/>
                          <a:ea typeface="+mn-ea"/>
                          <a:cs typeface="+mn-cs"/>
                        </a:rPr>
                        <a:t>Claudio da Silva (Meta Platforms, Inc.)</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a:t>
                      </a:r>
                      <a:r>
                        <a:rPr lang="en-US" altLang="zh-CN" sz="1000" kern="1200" baseline="0" dirty="0" smtClean="0">
                          <a:solidFill>
                            <a:schemeClr val="tx1"/>
                          </a:solidFill>
                          <a:latin typeface="+mn-lt"/>
                          <a:ea typeface="+mn-ea"/>
                          <a:cs typeface="+mn-cs"/>
                        </a:rPr>
                        <a:t> Proposed Draft Text for MLME</a:t>
                      </a: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22/0079r2</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chemeClr val="tx1"/>
                          </a:solidFill>
                          <a:latin typeface="+mn-lt"/>
                          <a:ea typeface="+mn-ea"/>
                          <a:cs typeface="+mn-cs"/>
                        </a:rPr>
                        <a:t>Claudio da Silva (Meta Platforms, Inc.)</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Proposed Draft Text for SENS Procedure Overview</a:t>
                      </a: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22/0172r3</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Cheng Chen (Intel)</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PDT Sensing Measurement Instance: General</a:t>
                      </a: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22/0173r4</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Cheng Chen (Intel)</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PDT TB Sensing Measurement Instance</a:t>
                      </a: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22/0174r3</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Cheng Chen (Intel)</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PDT Non-TB Sensing Measurement Instance</a:t>
                      </a: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22/0229r1</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chemeClr val="tx1"/>
                          </a:solidFill>
                          <a:latin typeface="+mn-lt"/>
                          <a:ea typeface="+mn-ea"/>
                          <a:cs typeface="+mn-cs"/>
                        </a:rPr>
                        <a:t>Insun</a:t>
                      </a:r>
                      <a:r>
                        <a:rPr lang="en-US" altLang="zh-CN" sz="1000" kern="1200" dirty="0" smtClean="0">
                          <a:solidFill>
                            <a:schemeClr val="tx1"/>
                          </a:solidFill>
                          <a:latin typeface="+mn-lt"/>
                          <a:ea typeface="+mn-ea"/>
                          <a:cs typeface="+mn-cs"/>
                        </a:rPr>
                        <a:t> Jang (LG Electronics)</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PDT for sensing measurement setup</a:t>
                      </a: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22   (Tuesday),  9am - 11:00am ET</a:t>
            </a:r>
            <a:endParaRPr lang="en-US" altLang="zh-CN" sz="16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p>
          <a:p>
            <a:pPr lvl="2">
              <a:buFont typeface="Arial" panose="020B0604020202020204" pitchFamily="34" charset="0"/>
              <a:buChar char="–"/>
              <a:defRPr/>
            </a:pPr>
            <a:r>
              <a:rPr lang="en-US" altLang="zh-CN" sz="1600" dirty="0" smtClean="0"/>
              <a:t>Generating </a:t>
            </a:r>
            <a:r>
              <a:rPr lang="en-US" altLang="zh-CN" sz="1600" dirty="0"/>
              <a:t>the CIR (time domain) from frequency domain CSI (e.g. by IFFT).</a:t>
            </a:r>
          </a:p>
          <a:p>
            <a:pPr lvl="2">
              <a:buFont typeface="Arial" panose="020B0604020202020204" pitchFamily="34" charset="0"/>
              <a:buChar char="–"/>
              <a:defRPr/>
            </a:pPr>
            <a:r>
              <a:rPr lang="en-US" altLang="zh-CN" sz="1600" dirty="0" smtClean="0"/>
              <a:t>Reporting </a:t>
            </a:r>
            <a:r>
              <a:rPr lang="en-US" altLang="zh-CN" sz="1600" dirty="0"/>
              <a:t>the set of taps (complex samples) around the tap with the largest magnitude of the entire CIR .</a:t>
            </a:r>
          </a:p>
          <a:p>
            <a:pPr lvl="2">
              <a:buFont typeface="Arial" panose="020B0604020202020204" pitchFamily="34" charset="0"/>
              <a:buChar char="–"/>
              <a:defRPr/>
            </a:pPr>
            <a:r>
              <a:rPr lang="en-US" altLang="zh-CN" sz="1600" dirty="0" smtClean="0"/>
              <a:t>The </a:t>
            </a:r>
            <a:r>
              <a:rPr lang="en-US" altLang="zh-CN" sz="1600" dirty="0"/>
              <a:t>size of the selected set is corresponding to the range of interest.</a:t>
            </a:r>
          </a:p>
          <a:p>
            <a:pPr lvl="2">
              <a:buFont typeface="Arial" panose="020B0604020202020204" pitchFamily="34" charset="0"/>
              <a:buChar char="–"/>
              <a:defRPr/>
            </a:pPr>
            <a:r>
              <a:rPr lang="en-US" altLang="zh-CN" sz="1600" dirty="0" smtClean="0"/>
              <a:t>Note</a:t>
            </a:r>
            <a:r>
              <a:rPr lang="en-US" altLang="zh-CN" sz="1600" dirty="0"/>
              <a:t>: the calculation of the size of the reporting set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122805</TotalTime>
  <Words>3474</Words>
  <Application>Microsoft Office PowerPoint</Application>
  <PresentationFormat>宽屏</PresentationFormat>
  <Paragraphs>851</Paragraphs>
  <Slides>35</Slides>
  <Notes>35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35</vt:i4>
      </vt:variant>
    </vt:vector>
  </HeadingPairs>
  <TitlesOfParts>
    <vt:vector size="4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4920</cp:revision>
  <cp:lastPrinted>2014-11-04T15:04:57Z</cp:lastPrinted>
  <dcterms:created xsi:type="dcterms:W3CDTF">2007-04-17T18:10:23Z</dcterms:created>
  <dcterms:modified xsi:type="dcterms:W3CDTF">2022-02-22T06:39:49Z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(3)+l6XOaXGM3W4wDcYuFAiu6jI4XNsdrj9q8EnUJDQYThnTDftAc8ZwnnhOtHvjAGPieNkxjqU
jPpf3yJbAAEtwntff9psRhloDI2XlkbQqJATztQE+h/XOOD19K2YJupsm49yjCSTqsk6S1o7
C0yhFysM2HZk3ioZYUUu5kEqagENG7utsL6ybU0Ix+8vO38BF3VUtSDLwTDzyJrgb2vIXT6F
IG43u6NsdwsHza5wh+</vt:lpwstr>
  </property>
  <property fmtid="{D5CDD505-2E9C-101B-9397-08002B2CF9AE}" pid="27" name="_2015_ms_pID_7253431">
    <vt:lpwstr>D1YPCbE/XiDt2T6xOa4aU116wkbtKTXMORo8QhMoD7XEo/iSXEqx8n
Ex2Hg+8WgkRDP3s+NB7v5KnrXui1raiMgrlvdTvk/gEowAWmW5YEvHR1+oKp/6tPhO7cGDsU
94qBskveZQh6QEGkdcSai+z+Nnze4x8ZnVXggx+/ZQlNkCz5X+TFdmsxvTGnctbW5U2ihJ/k
RUWDuUnJum1kLt5/+gHSwW2EcWnea6jOkSLO</vt:lpwstr>
  </property>
  <property fmtid="{D5CDD505-2E9C-101B-9397-08002B2CF9AE}" pid="28" name="_2015_ms_pID_7253432">
    <vt:lpwstr>38EBwNSAxGXfF42KUVXisjg=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