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9" r:id="rId17"/>
    <p:sldId id="861" r:id="rId18"/>
    <p:sldId id="862" r:id="rId19"/>
    <p:sldId id="863" r:id="rId20"/>
    <p:sldId id="868" r:id="rId21"/>
    <p:sldId id="869" r:id="rId22"/>
    <p:sldId id="873" r:id="rId23"/>
    <p:sldId id="859" r:id="rId24"/>
    <p:sldId id="843" r:id="rId25"/>
    <p:sldId id="844" r:id="rId26"/>
    <p:sldId id="855" r:id="rId27"/>
    <p:sldId id="864" r:id="rId28"/>
    <p:sldId id="860" r:id="rId29"/>
    <p:sldId id="865" r:id="rId30"/>
    <p:sldId id="866" r:id="rId31"/>
    <p:sldId id="867" r:id="rId32"/>
    <p:sldId id="872" r:id="rId33"/>
    <p:sldId id="871" r:id="rId34"/>
    <p:sldId id="846" r:id="rId35"/>
    <p:sldId id="842" r:id="rId3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108" autoAdjust="0"/>
    <p:restoredTop sz="94075" autoAdjust="0"/>
  </p:normalViewPr>
  <p:slideViewPr>
    <p:cSldViewPr>
      <p:cViewPr varScale="1">
        <p:scale>
          <a:sx n="106" d="100"/>
          <a:sy n="106" d="100"/>
        </p:scale>
        <p:origin x="360"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89360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84686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5485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35017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1855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19124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177578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20591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85185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3421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175413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5001682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556516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161298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0232</a:t>
            </a:r>
            <a:r>
              <a:rPr lang="en-US" altLang="en-US" sz="1800" b="1" dirty="0" smtClean="0"/>
              <a:t>r7</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February</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smtClean="0"/>
              <a:t>Task Group </a:t>
            </a:r>
            <a:r>
              <a:rPr lang="en-US" altLang="zh-CN" sz="3600" dirty="0" smtClean="0"/>
              <a:t>bf</a:t>
            </a:r>
            <a:r>
              <a:rPr lang="en-US" altLang="en-US" sz="3600" dirty="0" smtClean="0"/>
              <a:t/>
            </a:r>
            <a:br>
              <a:rPr lang="en-US" altLang="en-US" sz="3600" dirty="0" smtClean="0"/>
            </a:br>
            <a:r>
              <a:rPr lang="en-US" altLang="en-US" sz="3600" dirty="0" smtClean="0"/>
              <a:t>Meeting agenda, </a:t>
            </a:r>
            <a:r>
              <a:rPr lang="en-US" altLang="zh-CN" sz="3600" dirty="0" smtClean="0">
                <a:solidFill>
                  <a:srgbClr val="0000FF"/>
                </a:solidFill>
              </a:rPr>
              <a:t>February – March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2021-02-07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7 </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437022932"/>
              </p:ext>
            </p:extLst>
          </p:nvPr>
        </p:nvGraphicFramePr>
        <p:xfrm>
          <a:off x="914400" y="3208818"/>
          <a:ext cx="10591800" cy="1591782"/>
        </p:xfrm>
        <a:graphic>
          <a:graphicData uri="http://schemas.openxmlformats.org/drawingml/2006/table">
            <a:tbl>
              <a:tblPr firstRow="1" bandRow="1">
                <a:tableStyleId>{C4B1156A-380E-4F78-BDF5-A606A8083BF9}</a:tableStyleId>
              </a:tblPr>
              <a:tblGrid>
                <a:gridCol w="942060"/>
                <a:gridCol w="2563140"/>
                <a:gridCol w="5257800"/>
                <a:gridCol w="1828800"/>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22/0009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TGbf</a:t>
                      </a:r>
                      <a:r>
                        <a:rPr lang="en-US" altLang="zh-CN" sz="1200" kern="1200" dirty="0" smtClean="0">
                          <a:solidFill>
                            <a:srgbClr val="00B050"/>
                          </a:solidFill>
                          <a:latin typeface="+mn-lt"/>
                          <a:ea typeface="+mn-ea"/>
                          <a:cs typeface="+mn-cs"/>
                        </a:rPr>
                        <a:t> D0.1 Writing Status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measurement-setup-id-setting-in-</a:t>
                      </a: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-case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21/2011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NDP Announcement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discussion-on-PASN-for-sensing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512669052"/>
              </p:ext>
            </p:extLst>
          </p:nvPr>
        </p:nvGraphicFramePr>
        <p:xfrm>
          <a:off x="3429000" y="1779402"/>
          <a:ext cx="8305801" cy="370699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Parameters for Sub7 GHz Sensing NDPA</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discussion-on-PASN-for-sensing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Sensing Measurement Instance: General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22/0173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Non-TB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22/0079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MLME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TB Sensing Measurement instance: 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-sensing-session-setup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-sensing-session-termination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sbp</a:t>
                      </a:r>
                      <a:r>
                        <a:rPr lang="en-US" altLang="zh-CN" sz="1200" kern="1200" dirty="0" smtClean="0">
                          <a:solidFill>
                            <a:schemeClr val="tx1"/>
                          </a:solidFill>
                          <a:latin typeface="+mn-lt"/>
                          <a:ea typeface="+mn-ea"/>
                          <a:cs typeface="+mn-cs"/>
                        </a:rPr>
                        <a:t>-frames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Sensing Measurement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087145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537835914"/>
              </p:ext>
            </p:extLst>
          </p:nvPr>
        </p:nvGraphicFramePr>
        <p:xfrm>
          <a:off x="3429000" y="1779402"/>
          <a:ext cx="8305801" cy="348831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TB Sensing Measurement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Non-TB Sensing Measurement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22/0079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SENS Procedure Overview</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MLME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a:t>
                      </a:r>
                      <a:r>
                        <a:rPr lang="en-US" altLang="zh-CN" sz="1200" kern="1200" baseline="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 TB Sensing Measurement instance: 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22/0181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-sensing-session-setup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-sensing-session-termination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22/0223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Chaoming</a:t>
                      </a:r>
                      <a:r>
                        <a:rPr lang="en-US" altLang="zh-CN" sz="1200" kern="1200" dirty="0" smtClean="0">
                          <a:solidFill>
                            <a:srgbClr val="0000FF"/>
                          </a:solidFill>
                          <a:latin typeface="+mn-lt"/>
                          <a:ea typeface="+mn-ea"/>
                          <a:cs typeface="+mn-cs"/>
                        </a:rPr>
                        <a:t> Luo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pdt</a:t>
                      </a:r>
                      <a:r>
                        <a:rPr lang="en-US" altLang="zh-CN" sz="1200" kern="1200" dirty="0" smtClean="0">
                          <a:solidFill>
                            <a:srgbClr val="0000FF"/>
                          </a:solidFill>
                          <a:latin typeface="+mn-lt"/>
                          <a:ea typeface="+mn-ea"/>
                          <a:cs typeface="+mn-cs"/>
                        </a:rPr>
                        <a:t>-</a:t>
                      </a:r>
                      <a:r>
                        <a:rPr lang="en-US" altLang="zh-CN" sz="1200" kern="1200" dirty="0" err="1" smtClean="0">
                          <a:solidFill>
                            <a:srgbClr val="0000FF"/>
                          </a:solidFill>
                          <a:latin typeface="+mn-lt"/>
                          <a:ea typeface="+mn-ea"/>
                          <a:cs typeface="+mn-cs"/>
                        </a:rPr>
                        <a:t>sbp</a:t>
                      </a:r>
                      <a:r>
                        <a:rPr lang="en-US" altLang="zh-CN" sz="1200" kern="1200" dirty="0" smtClean="0">
                          <a:solidFill>
                            <a:srgbClr val="0000FF"/>
                          </a:solidFill>
                          <a:latin typeface="+mn-lt"/>
                          <a:ea typeface="+mn-ea"/>
                          <a:cs typeface="+mn-cs"/>
                        </a:rPr>
                        <a:t>-frames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 Sensing Measurement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22/0312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Sang Kim (LGE)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Collaborative WLAN Sensing - Example Operations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DMG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961796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63781024"/>
              </p:ext>
            </p:extLst>
          </p:nvPr>
        </p:nvGraphicFramePr>
        <p:xfrm>
          <a:off x="3429000" y="1779402"/>
          <a:ext cx="8305801" cy="27964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22/0079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SENS Procedure Overview</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22/0233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MLME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22/0223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Chaoming</a:t>
                      </a:r>
                      <a:r>
                        <a:rPr lang="en-US" altLang="zh-CN" sz="1200" kern="1200" dirty="0" smtClean="0">
                          <a:solidFill>
                            <a:srgbClr val="0000FF"/>
                          </a:solidFill>
                          <a:latin typeface="+mn-lt"/>
                          <a:ea typeface="+mn-ea"/>
                          <a:cs typeface="+mn-cs"/>
                        </a:rPr>
                        <a:t> Luo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pdt</a:t>
                      </a:r>
                      <a:r>
                        <a:rPr lang="en-US" altLang="zh-CN" sz="1200" kern="1200" dirty="0" smtClean="0">
                          <a:solidFill>
                            <a:srgbClr val="0000FF"/>
                          </a:solidFill>
                          <a:latin typeface="+mn-lt"/>
                          <a:ea typeface="+mn-ea"/>
                          <a:cs typeface="+mn-cs"/>
                        </a:rPr>
                        <a:t>-</a:t>
                      </a:r>
                      <a:r>
                        <a:rPr lang="en-US" altLang="zh-CN" sz="1200" kern="1200" dirty="0" err="1" smtClean="0">
                          <a:solidFill>
                            <a:srgbClr val="0000FF"/>
                          </a:solidFill>
                          <a:latin typeface="+mn-lt"/>
                          <a:ea typeface="+mn-ea"/>
                          <a:cs typeface="+mn-cs"/>
                        </a:rPr>
                        <a:t>sbp</a:t>
                      </a:r>
                      <a:r>
                        <a:rPr lang="en-US" altLang="zh-CN" sz="1200" kern="1200" dirty="0" smtClean="0">
                          <a:solidFill>
                            <a:srgbClr val="0000FF"/>
                          </a:solidFill>
                          <a:latin typeface="+mn-lt"/>
                          <a:ea typeface="+mn-ea"/>
                          <a:cs typeface="+mn-cs"/>
                        </a:rPr>
                        <a:t>-frames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Sang Kim (LGE)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Collaborative WLAN Sensing - Example Operations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DMG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Threshold-based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Sensing Measurement Report frame (excl.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4537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a:lnSpc>
                <a:spcPct val="90000"/>
              </a:lnSpc>
              <a:buNone/>
            </a:pPr>
            <a:r>
              <a:rPr lang="en-US" altLang="zh-CN" dirty="0">
                <a:solidFill>
                  <a:srgbClr val="0000FF"/>
                </a:solidFill>
              </a:rPr>
              <a:t>February </a:t>
            </a:r>
            <a:r>
              <a:rPr lang="en-US" altLang="zh-CN" dirty="0"/>
              <a:t>7, 8, --- 14, 15, --- 22, --- 28,  March 1        </a:t>
            </a:r>
            <a:r>
              <a:rPr lang="en-US" altLang="en-US" dirty="0">
                <a:cs typeface="Times New Roman" panose="02020603050405020304" pitchFamily="18" charset="0"/>
              </a:rPr>
              <a:t>9am – 11:00am ET</a:t>
            </a:r>
          </a:p>
          <a:p>
            <a:pPr algn="just" defTabSz="917575">
              <a:lnSpc>
                <a:spcPct val="90000"/>
              </a:lnSpc>
              <a:buNone/>
            </a:pPr>
            <a:r>
              <a:rPr lang="en-US" altLang="zh-CN" dirty="0">
                <a:solidFill>
                  <a:srgbClr val="0000FF"/>
                </a:solidFill>
              </a:rPr>
              <a:t>February         </a:t>
            </a:r>
            <a:r>
              <a:rPr lang="en-US" altLang="zh-CN" dirty="0"/>
              <a:t>10,            17,      24,       March 3,     10pm </a:t>
            </a:r>
            <a:r>
              <a:rPr lang="en-US" altLang="en-US" dirty="0">
                <a:cs typeface="Times New Roman" panose="02020603050405020304" pitchFamily="18" charset="0"/>
              </a:rPr>
              <a:t>–</a:t>
            </a:r>
            <a:r>
              <a:rPr lang="en-US" altLang="zh-CN" dirty="0"/>
              <a:t> 12:00am ET</a:t>
            </a:r>
            <a:endParaRPr lang="en-US" altLang="en-US" dirty="0">
              <a:solidFill>
                <a:srgbClr val="FF0000"/>
              </a:solidFill>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15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9249747" y="57912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286660535"/>
              </p:ext>
            </p:extLst>
          </p:nvPr>
        </p:nvGraphicFramePr>
        <p:xfrm>
          <a:off x="3429000" y="1524000"/>
          <a:ext cx="8305801" cy="286807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Sang Kim (LGE)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Collaborative WLAN Sensing - Example Operations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22/0223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a:t>
                      </a: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-frames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Threshold-based Sensing Procedure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22/0235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Sensing Measurement Report frame (excl.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PDT-DMG-Sensing-Report-IE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Threshold-based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Enrico </a:t>
                      </a:r>
                      <a:r>
                        <a:rPr lang="en-US" altLang="zh-CN" sz="1200" kern="1200" dirty="0" err="1" smtClean="0">
                          <a:solidFill>
                            <a:schemeClr val="tx1"/>
                          </a:solidFill>
                          <a:latin typeface="+mn-lt"/>
                          <a:ea typeface="+mn-ea"/>
                          <a:cs typeface="+mn-cs"/>
                        </a:rPr>
                        <a:t>Rantala</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Zeku</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STA-STA sub7GHz WLAN sensing support by leveraging SBP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180494072"/>
              </p:ext>
            </p:extLst>
          </p:nvPr>
        </p:nvGraphicFramePr>
        <p:xfrm>
          <a:off x="3429000" y="4800600"/>
          <a:ext cx="6871706" cy="935736"/>
        </p:xfrm>
        <a:graphic>
          <a:graphicData uri="http://schemas.openxmlformats.org/drawingml/2006/table">
            <a:tbl>
              <a:tblPr firstRow="1" bandRow="1">
                <a:tableStyleId>{C4B1156A-380E-4F78-BDF5-A606A8083BF9}</a:tableStyleId>
              </a:tblPr>
              <a:tblGrid>
                <a:gridCol w="738738"/>
                <a:gridCol w="2009945"/>
                <a:gridCol w="4123023"/>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 (</a:t>
                      </a:r>
                      <a:r>
                        <a:rPr lang="en-US" altLang="zh-CN" sz="1600" dirty="0" smtClean="0">
                          <a:solidFill>
                            <a:srgbClr val="FF0000"/>
                          </a:solidFill>
                        </a:rPr>
                        <a:t>PDT SP</a:t>
                      </a:r>
                      <a:r>
                        <a:rPr lang="en-US" altLang="zh-CN" sz="1600" dirty="0" smtClean="0"/>
                        <a:t>)</a:t>
                      </a:r>
                      <a:endParaRPr lang="zh-CN" altLang="en-US" sz="16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PDT for TB Sensing Measurement Instance: Reporting</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954932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9249747" y="57912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556579579"/>
              </p:ext>
            </p:extLst>
          </p:nvPr>
        </p:nvGraphicFramePr>
        <p:xfrm>
          <a:off x="3429000" y="1524000"/>
          <a:ext cx="8305801" cy="312255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22/0236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on NDP format for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Alecsander Eitan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PDT-DMG-Sensing-Report-IE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22/0328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Rui</a:t>
                      </a:r>
                      <a:r>
                        <a:rPr lang="en-US" altLang="zh-CN" sz="1200" kern="1200" dirty="0" smtClean="0">
                          <a:solidFill>
                            <a:srgbClr val="0000FF"/>
                          </a:solidFill>
                          <a:latin typeface="+mn-lt"/>
                          <a:ea typeface="+mn-ea"/>
                          <a:cs typeface="+mn-cs"/>
                        </a:rPr>
                        <a:t> Yang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Discussion on Threshold-based Sensing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Enrico </a:t>
                      </a:r>
                      <a:r>
                        <a:rPr lang="en-US" altLang="zh-CN" sz="1200" kern="1200" dirty="0" err="1" smtClean="0">
                          <a:solidFill>
                            <a:schemeClr val="tx1"/>
                          </a:solidFill>
                          <a:latin typeface="+mn-lt"/>
                          <a:ea typeface="+mn-ea"/>
                          <a:cs typeface="+mn-cs"/>
                        </a:rPr>
                        <a:t>Rantala</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Zeku</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STA-STA sub7GHz WLAN sensing support by leveraging SBP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Partial Bandwidth NDP transmission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 Info field for the sensing NDPA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21/2011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NDP Announcement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21/1288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Truncated Power Delay Profile - follow 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NDPA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Consideration for NDPA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638221419"/>
              </p:ext>
            </p:extLst>
          </p:nvPr>
        </p:nvGraphicFramePr>
        <p:xfrm>
          <a:off x="3429000" y="4800600"/>
          <a:ext cx="6871706" cy="935736"/>
        </p:xfrm>
        <a:graphic>
          <a:graphicData uri="http://schemas.openxmlformats.org/drawingml/2006/table">
            <a:tbl>
              <a:tblPr firstRow="1" bandRow="1">
                <a:tableStyleId>{C4B1156A-380E-4F78-BDF5-A606A8083BF9}</a:tableStyleId>
              </a:tblPr>
              <a:tblGrid>
                <a:gridCol w="738738"/>
                <a:gridCol w="2009945"/>
                <a:gridCol w="4123023"/>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 (</a:t>
                      </a:r>
                      <a:r>
                        <a:rPr lang="en-US" altLang="zh-CN" sz="1600" dirty="0" smtClean="0">
                          <a:solidFill>
                            <a:srgbClr val="FF0000"/>
                          </a:solidFill>
                        </a:rPr>
                        <a:t>PDT SP</a:t>
                      </a:r>
                      <a:r>
                        <a:rPr lang="en-US" altLang="zh-CN" sz="1600" dirty="0" smtClean="0"/>
                        <a:t>)</a:t>
                      </a:r>
                      <a:endParaRPr lang="zh-CN" altLang="en-US" sz="16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8623715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22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Motion (</a:t>
            </a:r>
            <a:r>
              <a:rPr lang="en-US" altLang="en-US" sz="1600" dirty="0" smtClean="0">
                <a:solidFill>
                  <a:srgbClr val="0000FF"/>
                </a:solidFill>
              </a:rPr>
              <a:t>61-64</a:t>
            </a:r>
            <a:r>
              <a:rPr lang="en-US" altLang="en-US" sz="1600" dirty="0" smtClean="0"/>
              <a:t>)</a:t>
            </a:r>
            <a:endParaRPr lang="en-US" altLang="en-US" sz="1600" dirty="0"/>
          </a:p>
          <a:p>
            <a:pPr algn="just"/>
            <a:r>
              <a:rPr lang="en-US" altLang="en-US" sz="1600" dirty="0"/>
              <a:t>Presentation 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581834547"/>
              </p:ext>
            </p:extLst>
          </p:nvPr>
        </p:nvGraphicFramePr>
        <p:xfrm>
          <a:off x="3429000" y="1524000"/>
          <a:ext cx="8305801" cy="268519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22/0328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Rui</a:t>
                      </a:r>
                      <a:r>
                        <a:rPr lang="en-US" altLang="zh-CN" sz="1200" kern="1200" dirty="0" smtClean="0">
                          <a:solidFill>
                            <a:srgbClr val="0000FF"/>
                          </a:solidFill>
                          <a:latin typeface="+mn-lt"/>
                          <a:ea typeface="+mn-ea"/>
                          <a:cs typeface="+mn-cs"/>
                        </a:rPr>
                        <a:t> Yang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Discussion on Threshold-based Sensing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Enrico </a:t>
                      </a:r>
                      <a:r>
                        <a:rPr lang="en-US" altLang="zh-CN" sz="1200" kern="1200" dirty="0" err="1" smtClean="0">
                          <a:solidFill>
                            <a:schemeClr val="tx1"/>
                          </a:solidFill>
                          <a:latin typeface="+mn-lt"/>
                          <a:ea typeface="+mn-ea"/>
                          <a:cs typeface="+mn-cs"/>
                        </a:rPr>
                        <a:t>Rantala</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Zeku</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STA-STA sub7GHz WLAN sensing support by leveraging SBP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DMG Sensing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Partial Bandwidth NDP transmission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 Info field for the sensing NDPA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21/2011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NDP Announcement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21/1288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Truncated Power Delay Profile - follow 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NDPA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Consideration for NDPA in 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910699717"/>
              </p:ext>
            </p:extLst>
          </p:nvPr>
        </p:nvGraphicFramePr>
        <p:xfrm>
          <a:off x="3429000" y="4495800"/>
          <a:ext cx="6871706" cy="1750912"/>
        </p:xfrm>
        <a:graphic>
          <a:graphicData uri="http://schemas.openxmlformats.org/drawingml/2006/table">
            <a:tbl>
              <a:tblPr firstRow="1" bandRow="1">
                <a:tableStyleId>{C4B1156A-380E-4F78-BDF5-A606A8083BF9}</a:tableStyleId>
              </a:tblPr>
              <a:tblGrid>
                <a:gridCol w="738738"/>
                <a:gridCol w="2233062"/>
                <a:gridCol w="3899906"/>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22/0233r3</a:t>
                      </a: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chemeClr val="tx1"/>
                          </a:solidFill>
                          <a:latin typeface="+mn-lt"/>
                          <a:ea typeface="+mn-ea"/>
                          <a:cs typeface="+mn-cs"/>
                        </a:rPr>
                        <a:t>Claudio da Silva (Meta Platforms, Inc.)</a:t>
                      </a: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SP:</a:t>
                      </a:r>
                      <a:r>
                        <a:rPr lang="en-US" altLang="zh-CN" sz="1000" kern="1200" baseline="0" dirty="0" smtClean="0">
                          <a:solidFill>
                            <a:schemeClr val="tx1"/>
                          </a:solidFill>
                          <a:latin typeface="+mn-lt"/>
                          <a:ea typeface="+mn-ea"/>
                          <a:cs typeface="+mn-cs"/>
                        </a:rPr>
                        <a:t> Proposed Draft Text for MLME</a:t>
                      </a: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22/0079r2</a:t>
                      </a: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chemeClr val="tx1"/>
                          </a:solidFill>
                          <a:latin typeface="+mn-lt"/>
                          <a:ea typeface="+mn-ea"/>
                          <a:cs typeface="+mn-cs"/>
                        </a:rPr>
                        <a:t>Claudio da Silva (Meta Platforms, Inc.)</a:t>
                      </a: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SP: Proposed Draft Text for SENS Procedure Overview</a:t>
                      </a: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22/0172r3</a:t>
                      </a: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Cheng Chen (Intel)</a:t>
                      </a: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SP: PDT Sensing Measurement Instance: General</a:t>
                      </a: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22/0173r4</a:t>
                      </a: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Cheng Chen (Intel)</a:t>
                      </a: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SP: PDT TB Sensing Measurement Instance</a:t>
                      </a: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22/0174r3</a:t>
                      </a: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Cheng Chen (Intel)</a:t>
                      </a: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SP: PDT Non-TB Sensing Measurement Instance</a:t>
                      </a: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22/0229r1</a:t>
                      </a: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err="1" smtClean="0">
                          <a:solidFill>
                            <a:schemeClr val="tx1"/>
                          </a:solidFill>
                          <a:latin typeface="+mn-lt"/>
                          <a:ea typeface="+mn-ea"/>
                          <a:cs typeface="+mn-cs"/>
                        </a:rPr>
                        <a:t>Insun</a:t>
                      </a:r>
                      <a:r>
                        <a:rPr lang="en-US" altLang="zh-CN" sz="1000" kern="1200" dirty="0" smtClean="0">
                          <a:solidFill>
                            <a:schemeClr val="tx1"/>
                          </a:solidFill>
                          <a:latin typeface="+mn-lt"/>
                          <a:ea typeface="+mn-ea"/>
                          <a:cs typeface="+mn-cs"/>
                        </a:rPr>
                        <a:t> Jang (LG Electronics)</a:t>
                      </a: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SP: PDT for sensing measurement setup</a:t>
                      </a: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250058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t>TGbf</a:t>
            </a:r>
            <a:r>
              <a:rPr lang="en-US" altLang="zh-CN" sz="2400" dirty="0"/>
              <a:t> Timeline (</a:t>
            </a:r>
            <a:r>
              <a:rPr lang="en-US" altLang="zh-CN" sz="2400" dirty="0">
                <a:solidFill>
                  <a:srgbClr val="FF0000"/>
                </a:solidFill>
              </a:rPr>
              <a:t>Updated</a:t>
            </a:r>
            <a:r>
              <a:rPr lang="en-US" altLang="zh-CN" sz="2400" dirty="0"/>
              <a:t>)</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rgbClr val="000000"/>
                </a:solidFill>
              </a:rPr>
              <a:t>PAR approved		</a:t>
            </a:r>
            <a:r>
              <a:rPr lang="en-US" altLang="zh-CN" sz="1800" kern="0" dirty="0" smtClean="0">
                <a:solidFill>
                  <a:srgbClr val="000000"/>
                </a:solidFill>
              </a:rPr>
              <a:t>	Sep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First TG meeting		</a:t>
            </a:r>
            <a:r>
              <a:rPr lang="en-US" altLang="zh-CN" sz="1800" kern="0" dirty="0" smtClean="0">
                <a:solidFill>
                  <a:srgbClr val="000000"/>
                </a:solidFill>
              </a:rPr>
              <a:t>	Oct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kern="0" dirty="0">
                <a:solidFill>
                  <a:srgbClr val="FF0000"/>
                </a:solidFill>
                <a:sym typeface="Wingdings" panose="05000000000000000000" pitchFamily="2" charset="2"/>
              </a:rPr>
              <a:t>Mar 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a:t>
            </a:r>
            <a:r>
              <a:rPr lang="en-US" altLang="zh-CN" sz="1800" kern="0" dirty="0" smtClean="0">
                <a:solidFill>
                  <a:srgbClr val="000000"/>
                </a:solidFill>
              </a:rPr>
              <a:t>D2.0)		</a:t>
            </a:r>
            <a:r>
              <a:rPr lang="en-US" altLang="zh-CN" sz="1800" i="1" kern="0" dirty="0" smtClean="0">
                <a:solidFill>
                  <a:srgbClr val="000000"/>
                </a:solidFill>
              </a:rPr>
              <a:t>Jan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(D3.0)	</a:t>
            </a:r>
            <a:r>
              <a:rPr lang="en-US" altLang="zh-CN" sz="1800" kern="0" dirty="0" smtClean="0">
                <a:solidFill>
                  <a:srgbClr val="000000"/>
                </a:solidFill>
              </a:rPr>
              <a:t>	</a:t>
            </a:r>
            <a:r>
              <a:rPr lang="en-US" altLang="zh-CN" sz="1800" i="1" kern="0" dirty="0" smtClean="0"/>
              <a:t>May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FF0000"/>
                </a:solidFill>
              </a:rPr>
              <a:t>Recirculation LB (D4.0)	 </a:t>
            </a:r>
            <a:r>
              <a:rPr lang="en-US" altLang="zh-CN" sz="1800" kern="0" dirty="0" smtClean="0">
                <a:solidFill>
                  <a:srgbClr val="FF0000"/>
                </a:solidFill>
              </a:rPr>
              <a:t>	</a:t>
            </a:r>
            <a:r>
              <a:rPr lang="en-US" altLang="zh-CN" sz="1800" i="1" kern="0" dirty="0" smtClean="0">
                <a:solidFill>
                  <a:srgbClr val="FF0000"/>
                </a:solidFill>
              </a:rPr>
              <a:t>July </a:t>
            </a:r>
            <a:r>
              <a:rPr lang="en-US" altLang="zh-CN" sz="1800" i="1" kern="0" dirty="0">
                <a:solidFill>
                  <a:srgbClr val="FF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Initial SA Ballot (D4.0)	 </a:t>
            </a:r>
            <a:r>
              <a:rPr lang="en-US" altLang="zh-CN" sz="1800" kern="0" dirty="0" smtClean="0">
                <a:solidFill>
                  <a:srgbClr val="000000"/>
                </a:solidFill>
              </a:rPr>
              <a:t>	</a:t>
            </a:r>
            <a:r>
              <a:rPr lang="en-US" altLang="zh-CN" sz="1800" kern="0" dirty="0" smtClean="0"/>
              <a:t>Sep </a:t>
            </a:r>
            <a:r>
              <a:rPr lang="en-US" altLang="zh-CN" sz="1800"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Final 802.11 WG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a:solidFill>
                  <a:srgbClr val="000000"/>
                </a:solidFill>
              </a:rPr>
              <a:t>802 EC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err="1">
                <a:solidFill>
                  <a:srgbClr val="000000"/>
                </a:solidFill>
              </a:rPr>
              <a:t>RevCom</a:t>
            </a:r>
            <a:r>
              <a:rPr lang="en-US" altLang="zh-CN" sz="1800" kern="0" dirty="0">
                <a:solidFill>
                  <a:srgbClr val="000000"/>
                </a:solidFill>
              </a:rPr>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a:solidFill>
                  <a:srgbClr val="000000"/>
                </a:solidFill>
              </a:rPr>
              <a:t>(Tentative)</a:t>
            </a:r>
          </a:p>
        </p:txBody>
      </p:sp>
      <p:sp>
        <p:nvSpPr>
          <p:cNvPr id="10" name="Rectangle 3"/>
          <p:cNvSpPr txBox="1">
            <a:spLocks noChangeArrowheads="1"/>
          </p:cNvSpPr>
          <p:nvPr/>
        </p:nvSpPr>
        <p:spPr bwMode="auto">
          <a:xfrm>
            <a:off x="6227762" y="1428750"/>
            <a:ext cx="5507038"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8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Chair issues call for volunteers		</a:t>
            </a:r>
            <a:r>
              <a:rPr lang="en-US" altLang="zh-CN" sz="1200" kern="0" dirty="0" smtClean="0">
                <a:solidFill>
                  <a:srgbClr val="FFFFFF">
                    <a:lumMod val="50000"/>
                  </a:srgbClr>
                </a:solidFill>
              </a:rPr>
              <a:t>		(</a:t>
            </a:r>
            <a:r>
              <a:rPr lang="en-US" altLang="zh-CN" sz="12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800" kern="0" dirty="0">
                <a:solidFill>
                  <a:schemeClr val="bg1">
                    <a:lumMod val="50000"/>
                  </a:schemeClr>
                </a:solidFill>
              </a:rPr>
              <a:t>January </a:t>
            </a:r>
            <a:r>
              <a:rPr lang="en-US" altLang="zh-CN" sz="1800" strike="sngStrike" kern="0" dirty="0">
                <a:solidFill>
                  <a:schemeClr val="bg1">
                    <a:lumMod val="50000"/>
                  </a:schemeClr>
                </a:solidFill>
              </a:rPr>
              <a:t>21</a:t>
            </a:r>
            <a:r>
              <a:rPr lang="en-US" altLang="zh-CN" sz="18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solidFill>
                  <a:schemeClr val="bg1">
                    <a:lumMod val="50000"/>
                  </a:schemeClr>
                </a:solidFill>
              </a:rPr>
              <a:t>Deadline for </a:t>
            </a:r>
            <a:r>
              <a:rPr lang="en-US" altLang="zh-CN" sz="1400" u="sng" kern="0" dirty="0">
                <a:solidFill>
                  <a:schemeClr val="bg1">
                    <a:lumMod val="50000"/>
                  </a:schemeClr>
                </a:solidFill>
              </a:rPr>
              <a:t>baseline document </a:t>
            </a:r>
            <a:r>
              <a:rPr lang="en-US" altLang="zh-CN" sz="1400" kern="0" dirty="0">
                <a:solidFill>
                  <a:schemeClr val="bg1">
                    <a:lumMod val="50000"/>
                  </a:schemeClr>
                </a:solidFill>
              </a:rPr>
              <a:t>for each topic (in the initial list) to be uploaded</a:t>
            </a:r>
          </a:p>
          <a:p>
            <a:pPr marL="134541" indent="-134541" defTabSz="685800" eaLnBrk="1" fontAlgn="auto" hangingPunct="1">
              <a:spcBef>
                <a:spcPts val="600"/>
              </a:spcBef>
              <a:spcAft>
                <a:spcPts val="0"/>
              </a:spcAft>
            </a:pPr>
            <a:r>
              <a:rPr lang="en-US" altLang="zh-CN" sz="1800" kern="0" dirty="0">
                <a:solidFill>
                  <a:srgbClr val="000000"/>
                </a:solidFill>
              </a:rPr>
              <a:t>March 2022 IEEE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Deadline for contributions to </a:t>
            </a:r>
            <a:r>
              <a:rPr lang="en-US" altLang="zh-CN" sz="1400" kern="0" dirty="0">
                <a:solidFill>
                  <a:srgbClr val="0000FF"/>
                </a:solidFill>
              </a:rPr>
              <a:t>pass motion </a:t>
            </a:r>
            <a:r>
              <a:rPr lang="en-US" altLang="zh-CN" sz="1400" kern="0" dirty="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Seek </a:t>
            </a:r>
            <a:r>
              <a:rPr lang="en-US" altLang="zh-CN" sz="1400" kern="0" dirty="0" err="1"/>
              <a:t>TGbf</a:t>
            </a:r>
            <a:r>
              <a:rPr lang="en-US" altLang="zh-CN" sz="1400" kern="0" dirty="0"/>
              <a:t> </a:t>
            </a:r>
            <a:r>
              <a:rPr lang="en-US" altLang="zh-CN" sz="1400" kern="0" dirty="0">
                <a:solidFill>
                  <a:srgbClr val="0000FF"/>
                </a:solidFill>
              </a:rPr>
              <a:t>approval</a:t>
            </a:r>
            <a:r>
              <a:rPr lang="en-US" altLang="zh-CN" sz="1400" kern="0" dirty="0"/>
              <a:t> to go to comment collection  (“Move to Approve a 30-day comment collection on </a:t>
            </a:r>
            <a:r>
              <a:rPr lang="en-US" altLang="zh-CN" sz="1400" kern="0" dirty="0" err="1"/>
              <a:t>TGbf</a:t>
            </a:r>
            <a:r>
              <a:rPr lang="en-US" altLang="zh-CN" sz="1400" kern="0" dirty="0"/>
              <a:t> D0.1?”)</a:t>
            </a:r>
          </a:p>
          <a:p>
            <a:pPr marL="134541" indent="-134541" defTabSz="685800" eaLnBrk="1" fontAlgn="auto" hangingPunct="1">
              <a:spcBef>
                <a:spcPts val="600"/>
              </a:spcBef>
              <a:spcAft>
                <a:spcPts val="0"/>
              </a:spcAft>
            </a:pPr>
            <a:r>
              <a:rPr lang="en-US" altLang="zh-CN" sz="1800" kern="0" dirty="0">
                <a:solidFill>
                  <a:srgbClr val="000000"/>
                </a:solidFill>
              </a:rPr>
              <a:t>March 28 (Monday, two weeks after March 2022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Editor releases </a:t>
            </a:r>
            <a:r>
              <a:rPr lang="en-US" altLang="zh-CN" sz="14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If the Motion is favorable, the TG chair sends a </a:t>
            </a:r>
            <a:r>
              <a:rPr lang="en-US" altLang="zh-CN" sz="1400" kern="0" dirty="0">
                <a:solidFill>
                  <a:srgbClr val="0000FF"/>
                </a:solidFill>
              </a:rPr>
              <a:t>request</a:t>
            </a:r>
            <a:r>
              <a:rPr lang="en-US" altLang="zh-CN" sz="14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30-day comment collection window </a:t>
            </a:r>
            <a:r>
              <a:rPr lang="en-US" altLang="zh-CN" sz="14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1644424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txBox="1">
            <a:spLocks noChangeArrowheads="1"/>
          </p:cNvSpPr>
          <p:nvPr/>
        </p:nvSpPr>
        <p:spPr bwMode="auto">
          <a:xfrm>
            <a:off x="457201" y="533400"/>
            <a:ext cx="11277599"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3200" dirty="0"/>
              <a:t>Discussion of </a:t>
            </a:r>
            <a:r>
              <a:rPr lang="en-US" altLang="zh-CN" sz="3200" dirty="0" err="1"/>
              <a:t>TGbf</a:t>
            </a:r>
            <a:r>
              <a:rPr lang="en-US" altLang="zh-CN" sz="3200" dirty="0"/>
              <a:t> Timeline and Call for Action</a:t>
            </a:r>
          </a:p>
        </p:txBody>
      </p:sp>
      <p:sp>
        <p:nvSpPr>
          <p:cNvPr id="21508" name="Rectangle 3"/>
          <p:cNvSpPr txBox="1">
            <a:spLocks noChangeArrowheads="1"/>
          </p:cNvSpPr>
          <p:nvPr/>
        </p:nvSpPr>
        <p:spPr bwMode="auto">
          <a:xfrm>
            <a:off x="457200" y="1600200"/>
            <a:ext cx="11277599"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smtClean="0">
                <a:solidFill>
                  <a:srgbClr val="0000FF"/>
                </a:solidFill>
              </a:rPr>
              <a:t>November </a:t>
            </a:r>
            <a:r>
              <a:rPr lang="en-US" altLang="zh-CN" sz="2800" dirty="0" smtClean="0"/>
              <a:t>and </a:t>
            </a:r>
            <a:r>
              <a:rPr lang="en-US" altLang="zh-CN" sz="2800" dirty="0"/>
              <a:t>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contributions (or more detailed text documents contribution for SFD) 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January</a:t>
            </a:r>
          </a:p>
          <a:p>
            <a:pPr lvl="1" algn="just"/>
            <a:r>
              <a:rPr lang="en-US" altLang="zh-CN" dirty="0"/>
              <a:t>If needed, increase the call from once per week to </a:t>
            </a:r>
            <a:r>
              <a:rPr lang="en-US" altLang="zh-CN" dirty="0">
                <a:solidFill>
                  <a:srgbClr val="0000FF"/>
                </a:solidFill>
              </a:rPr>
              <a:t>twice per week</a:t>
            </a: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Draft text contributions (or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00B050"/>
                </a:solidFill>
                <a:cs typeface="Times New Roman" panose="02020603050405020304" pitchFamily="18" charset="0"/>
              </a:rPr>
              <a:t>                                                                                    February   22   (Tuesday),  9am - 11:00am ET</a:t>
            </a:r>
            <a:endParaRPr lang="en-US" altLang="zh-CN" sz="1600" strike="sngStrike"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00B050"/>
                </a:solidFill>
                <a:cs typeface="Times New Roman" panose="02020603050405020304" pitchFamily="18" charset="0"/>
              </a:rPr>
              <a:t>February   </a:t>
            </a:r>
            <a:r>
              <a:rPr lang="en-US" altLang="zh-CN" sz="1600" dirty="0">
                <a:solidFill>
                  <a:srgbClr val="00B050"/>
                </a:solidFill>
                <a:cs typeface="Times New Roman" panose="02020603050405020304" pitchFamily="18" charset="0"/>
              </a:rPr>
              <a:t>24  (Thursday), </a:t>
            </a:r>
            <a:r>
              <a:rPr lang="en-US" altLang="zh-CN" sz="1600" dirty="0" smtClean="0">
                <a:solidFill>
                  <a:srgbClr val="00B050"/>
                </a:solidFill>
                <a:cs typeface="Times New Roman" panose="02020603050405020304" pitchFamily="18" charset="0"/>
              </a:rPr>
              <a:t>10pm </a:t>
            </a:r>
            <a:r>
              <a:rPr lang="en-US" altLang="zh-CN" sz="1600" dirty="0">
                <a:solidFill>
                  <a:srgbClr val="00B050"/>
                </a:solidFill>
                <a:cs typeface="Times New Roman" panose="02020603050405020304" pitchFamily="18" charset="0"/>
              </a:rPr>
              <a:t>- 12:00am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February   28  (Monday),  </a:t>
            </a:r>
            <a:r>
              <a:rPr lang="en-US" altLang="zh-CN" sz="1600" dirty="0" smtClean="0">
                <a:solidFill>
                  <a:srgbClr val="00B050"/>
                </a:solidFill>
                <a:cs typeface="Times New Roman" panose="02020603050405020304" pitchFamily="18" charset="0"/>
              </a:rPr>
              <a:t> 9am   - </a:t>
            </a:r>
            <a:r>
              <a:rPr lang="en-US" altLang="zh-CN" sz="1600" dirty="0">
                <a:solidFill>
                  <a:srgbClr val="00B050"/>
                </a:solidFill>
                <a:cs typeface="Times New Roman" panose="02020603050405020304" pitchFamily="18" charset="0"/>
              </a:rPr>
              <a:t>11:00am ET 	</a:t>
            </a:r>
            <a:r>
              <a:rPr lang="en-US" altLang="zh-CN" sz="1600" dirty="0" smtClean="0">
                <a:solidFill>
                  <a:srgbClr val="00B050"/>
                </a:solidFill>
                <a:cs typeface="Times New Roman" panose="02020603050405020304" pitchFamily="18" charset="0"/>
              </a:rPr>
              <a:t>March        </a:t>
            </a:r>
            <a:r>
              <a:rPr lang="en-US" altLang="zh-CN" sz="1600" dirty="0">
                <a:solidFill>
                  <a:srgbClr val="00B050"/>
                </a:solidFill>
                <a:cs typeface="Times New Roman" panose="02020603050405020304" pitchFamily="18" charset="0"/>
              </a:rPr>
              <a:t>1  </a:t>
            </a:r>
            <a:r>
              <a:rPr lang="en-US" altLang="zh-CN" sz="1600" dirty="0" smtClean="0">
                <a:solidFill>
                  <a:srgbClr val="00B050"/>
                </a:solidFill>
                <a:cs typeface="Times New Roman" panose="02020603050405020304" pitchFamily="18" charset="0"/>
              </a:rPr>
              <a:t>  </a:t>
            </a:r>
            <a:r>
              <a:rPr lang="en-US" altLang="zh-CN" sz="1600" dirty="0">
                <a:solidFill>
                  <a:srgbClr val="00B050"/>
                </a:solidFill>
                <a:cs typeface="Times New Roman" panose="02020603050405020304" pitchFamily="18" charset="0"/>
              </a:rPr>
              <a:t>(Tuesday),  9am - 11:00am ET</a:t>
            </a:r>
            <a:r>
              <a:rPr lang="en-US" altLang="zh-CN" dirty="0">
                <a:solidFill>
                  <a:srgbClr val="00B050"/>
                </a:solidFill>
                <a:cs typeface="Times New Roman" panose="02020603050405020304" pitchFamily="18" charset="0"/>
              </a:rPr>
              <a:t> </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March       </a:t>
            </a:r>
            <a:r>
              <a:rPr lang="en-US" altLang="zh-CN" sz="1600" dirty="0" smtClean="0">
                <a:solidFill>
                  <a:srgbClr val="00B050"/>
                </a:solidFill>
                <a:cs typeface="Times New Roman" panose="02020603050405020304" pitchFamily="18" charset="0"/>
              </a:rPr>
              <a:t>3    </a:t>
            </a:r>
            <a:r>
              <a:rPr lang="en-US" altLang="zh-CN" sz="1600" dirty="0">
                <a:solidFill>
                  <a:srgbClr val="00B050"/>
                </a:solidFill>
                <a:cs typeface="Times New Roman" panose="02020603050405020304" pitchFamily="18" charset="0"/>
              </a:rPr>
              <a:t>(Thursday), </a:t>
            </a:r>
            <a:r>
              <a:rPr lang="en-US" altLang="zh-CN" sz="1600" dirty="0" smtClean="0">
                <a:solidFill>
                  <a:srgbClr val="00B050"/>
                </a:solidFill>
                <a:cs typeface="Times New Roman" panose="02020603050405020304" pitchFamily="18" charset="0"/>
              </a:rPr>
              <a:t>10pm </a:t>
            </a:r>
            <a:r>
              <a:rPr lang="en-US" altLang="zh-CN" sz="1600" dirty="0">
                <a:solidFill>
                  <a:srgbClr val="00B050"/>
                </a:solidFill>
                <a:cs typeface="Times New Roman" panose="02020603050405020304" pitchFamily="18" charset="0"/>
              </a:rPr>
              <a:t>- 12:00am ET</a:t>
            </a:r>
          </a:p>
          <a:p>
            <a:pPr marL="400050" lvl="2" indent="0" algn="just">
              <a:spcBef>
                <a:spcPct val="0"/>
              </a:spcBef>
              <a:spcAft>
                <a:spcPts val="0"/>
              </a:spcAft>
              <a:buClr>
                <a:srgbClr val="000000"/>
              </a:buClr>
              <a:buNone/>
              <a:defRPr/>
            </a:pPr>
            <a:endParaRPr lang="en-US" altLang="zh-CN" sz="800" dirty="0"/>
          </a:p>
          <a:p>
            <a:pPr marL="400050" lvl="2" indent="0" algn="just">
              <a:spcBef>
                <a:spcPct val="0"/>
              </a:spcBef>
              <a:spcAft>
                <a:spcPts val="0"/>
              </a:spcAft>
              <a:buClr>
                <a:srgbClr val="000000"/>
              </a:buClr>
              <a:buNone/>
              <a:defRPr/>
            </a:pPr>
            <a:r>
              <a:rPr lang="en-US" altLang="zh-CN" sz="1600" b="1" dirty="0" smtClean="0"/>
              <a:t>March </a:t>
            </a:r>
            <a:r>
              <a:rPr lang="en-US" altLang="zh-CN" sz="1600" b="1" dirty="0"/>
              <a:t>2022 IEEE Plenary (March </a:t>
            </a:r>
            <a:r>
              <a:rPr lang="en-US" altLang="zh-CN" sz="1600" b="1" dirty="0" smtClean="0">
                <a:solidFill>
                  <a:srgbClr val="FF0000"/>
                </a:solidFill>
              </a:rPr>
              <a:t>7-15</a:t>
            </a:r>
            <a:r>
              <a:rPr lang="en-US" altLang="zh-CN" sz="1600" b="1" dirty="0"/>
              <a:t>)   </a:t>
            </a:r>
            <a:r>
              <a:rPr lang="en-US" altLang="zh-CN" sz="1600" dirty="0">
                <a:cs typeface="Times New Roman" panose="02020603050405020304" pitchFamily="18" charset="0"/>
              </a:rPr>
              <a:t>(Deadline for contributions to pass motion and be included in D0.1) </a:t>
            </a:r>
            <a:endParaRPr lang="en-US" altLang="zh-CN" sz="1600"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8   (Tuesday),      9am - 11:00am ET</a:t>
            </a:r>
            <a:endParaRPr lang="en-US" altLang="zh-CN"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FFC000"/>
                </a:solidFill>
                <a:cs typeface="Times New Roman" panose="02020603050405020304" pitchFamily="18" charset="0"/>
              </a:rPr>
              <a:t>March        </a:t>
            </a:r>
            <a:r>
              <a:rPr lang="en-US" altLang="zh-CN" sz="1600" dirty="0">
                <a:solidFill>
                  <a:srgbClr val="FFC000"/>
                </a:solidFill>
                <a:cs typeface="Times New Roman" panose="02020603050405020304" pitchFamily="18" charset="0"/>
              </a:rPr>
              <a:t>9   (Wednesday), 10pm - </a:t>
            </a:r>
            <a:r>
              <a:rPr lang="en-US" altLang="zh-CN" sz="1600" dirty="0" smtClean="0">
                <a:solidFill>
                  <a:srgbClr val="FFC000"/>
                </a:solidFill>
                <a:cs typeface="Times New Roman" panose="02020603050405020304" pitchFamily="18" charset="0"/>
              </a:rPr>
              <a:t>11:59pm </a:t>
            </a:r>
            <a:r>
              <a:rPr lang="en-US" altLang="zh-CN" sz="1600" dirty="0">
                <a:solidFill>
                  <a:srgbClr val="FFC000"/>
                </a:solidFill>
                <a:cs typeface="Times New Roman" panose="02020603050405020304" pitchFamily="18" charset="0"/>
              </a:rPr>
              <a:t>ET (Not sure if this slot is ok for Plenary and Interim? </a:t>
            </a:r>
            <a:r>
              <a:rPr lang="en-US" altLang="zh-CN" sz="1600" dirty="0">
                <a:solidFill>
                  <a:srgbClr val="0000FF"/>
                </a:solidFill>
                <a:cs typeface="Times New Roman" panose="02020603050405020304" pitchFamily="18" charset="0"/>
              </a:rPr>
              <a:t>It’s ok!!</a:t>
            </a:r>
            <a:r>
              <a:rPr lang="en-US" altLang="zh-CN" sz="1600" dirty="0">
                <a:solidFill>
                  <a:srgbClr val="FFC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11  </a:t>
            </a:r>
            <a:r>
              <a:rPr lang="en-US" altLang="zh-CN" sz="1600" dirty="0">
                <a:solidFill>
                  <a:srgbClr val="FF0000"/>
                </a:solidFill>
                <a:cs typeface="Times New Roman" panose="02020603050405020304" pitchFamily="18" charset="0"/>
              </a:rPr>
              <a:t>(Friday),        9am - 11:00am ET</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14  </a:t>
            </a:r>
            <a:r>
              <a:rPr lang="en-US" altLang="zh-CN" sz="1600" dirty="0">
                <a:solidFill>
                  <a:srgbClr val="FF0000"/>
                </a:solidFill>
                <a:cs typeface="Times New Roman" panose="02020603050405020304" pitchFamily="18" charset="0"/>
              </a:rPr>
              <a:t>(Monday),     9am - 11:00am ET </a:t>
            </a:r>
          </a:p>
          <a:p>
            <a:pPr marL="400050" lvl="2" indent="0" algn="just">
              <a:spcBef>
                <a:spcPct val="0"/>
              </a:spcBef>
              <a:spcAft>
                <a:spcPts val="0"/>
              </a:spcAft>
              <a:buClr>
                <a:srgbClr val="000000"/>
              </a:buClr>
              <a:buNone/>
              <a:defRPr/>
            </a:pPr>
            <a:r>
              <a:rPr lang="en-US" altLang="zh-CN" sz="1600" kern="0" dirty="0">
                <a:solidFill>
                  <a:srgbClr val="FF0000"/>
                </a:solidFill>
                <a:cs typeface="Times New Roman" panose="02020603050405020304" pitchFamily="18" charset="0"/>
              </a:rPr>
              <a:t>	     </a:t>
            </a:r>
            <a:r>
              <a:rPr lang="en-US" altLang="zh-CN" sz="1600" kern="0" dirty="0" smtClean="0"/>
              <a:t>Seek </a:t>
            </a:r>
            <a:r>
              <a:rPr lang="en-US" altLang="zh-CN" sz="1600" kern="0" dirty="0" err="1"/>
              <a:t>TGbf</a:t>
            </a:r>
            <a:r>
              <a:rPr lang="en-US" altLang="zh-CN" sz="1600" kern="0" dirty="0"/>
              <a:t> </a:t>
            </a:r>
            <a:r>
              <a:rPr lang="en-US" altLang="zh-CN" sz="1600" kern="0" dirty="0">
                <a:solidFill>
                  <a:srgbClr val="0000FF"/>
                </a:solidFill>
              </a:rPr>
              <a:t>approval</a:t>
            </a:r>
            <a:r>
              <a:rPr lang="en-US" altLang="zh-CN" sz="1600" kern="0" dirty="0"/>
              <a:t> to go to comment collection  (“Move to Approve a 30-day comment collection on </a:t>
            </a:r>
            <a:r>
              <a:rPr lang="en-US" altLang="zh-CN" sz="1600" kern="0" dirty="0" err="1"/>
              <a:t>TGbf</a:t>
            </a:r>
            <a:r>
              <a:rPr lang="en-US" altLang="zh-CN" sz="1600" kern="0" dirty="0"/>
              <a:t> D0.1?”)</a:t>
            </a:r>
          </a:p>
          <a:p>
            <a:pPr lvl="1" indent="-228600" algn="just">
              <a:spcBef>
                <a:spcPct val="0"/>
              </a:spcBef>
              <a:spcAft>
                <a:spcPts val="0"/>
              </a:spcAft>
              <a:buClr>
                <a:srgbClr val="000000"/>
              </a:buClr>
              <a:buFont typeface="Arial" panose="020B0604020202020204" pitchFamily="34" charset="0"/>
              <a:buChar char="•"/>
              <a:defRPr/>
            </a:pPr>
            <a:endParaRPr lang="en-US" altLang="zh-CN" sz="9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6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200" dirty="0">
                <a:cs typeface="Times New Roman" panose="02020603050405020304" pitchFamily="18" charset="0"/>
              </a:rPr>
              <a:t>1. when conflict with CAC, the call will be changed from </a:t>
            </a:r>
            <a:r>
              <a:rPr lang="en-US" altLang="zh-CN" sz="1200" dirty="0">
                <a:solidFill>
                  <a:srgbClr val="FF3300"/>
                </a:solidFill>
                <a:cs typeface="Times New Roman" panose="02020603050405020304" pitchFamily="18" charset="0"/>
              </a:rPr>
              <a:t>9am</a:t>
            </a:r>
            <a:r>
              <a:rPr lang="en-US" altLang="zh-CN" sz="1200" dirty="0">
                <a:cs typeface="Times New Roman" panose="02020603050405020304" pitchFamily="18" charset="0"/>
              </a:rPr>
              <a:t> -11:00am to </a:t>
            </a:r>
            <a:r>
              <a:rPr lang="en-US" altLang="zh-CN" sz="1200" dirty="0">
                <a:solidFill>
                  <a:srgbClr val="FF3300"/>
                </a:solidFill>
                <a:cs typeface="Times New Roman" panose="02020603050405020304" pitchFamily="18" charset="0"/>
              </a:rPr>
              <a:t>10am</a:t>
            </a:r>
            <a:r>
              <a:rPr lang="en-US" altLang="zh-CN" sz="1200" dirty="0">
                <a:cs typeface="Times New Roman" panose="02020603050405020304" pitchFamily="18" charset="0"/>
              </a:rPr>
              <a:t> -11:00am (Jan-March 2022 CAC calls (TBD): Monday </a:t>
            </a:r>
            <a:r>
              <a:rPr lang="en-US" altLang="zh-CN" sz="1200" dirty="0">
                <a:solidFill>
                  <a:srgbClr val="FF0000"/>
                </a:solidFill>
                <a:cs typeface="Times New Roman" panose="02020603050405020304" pitchFamily="18" charset="0"/>
              </a:rPr>
              <a:t>February 21 </a:t>
            </a:r>
            <a:r>
              <a:rPr lang="en-US" altLang="zh-CN" sz="1200" dirty="0">
                <a:cs typeface="Times New Roman" panose="02020603050405020304" pitchFamily="18" charset="0"/>
              </a:rPr>
              <a:t>and Thursday </a:t>
            </a:r>
            <a:r>
              <a:rPr lang="en-US" altLang="zh-CN" sz="1200" dirty="0">
                <a:solidFill>
                  <a:srgbClr val="FF0000"/>
                </a:solidFill>
                <a:cs typeface="Times New Roman" panose="02020603050405020304" pitchFamily="18" charset="0"/>
              </a:rPr>
              <a:t>March 3</a:t>
            </a:r>
            <a:r>
              <a:rPr lang="en-US" altLang="zh-CN" sz="1200" dirty="0">
                <a:cs typeface="Times New Roman" panose="02020603050405020304" pitchFamily="18" charset="0"/>
              </a:rPr>
              <a:t> )</a:t>
            </a:r>
          </a:p>
          <a:p>
            <a:pPr marL="0" lvl="1" indent="0" algn="just">
              <a:spcBef>
                <a:spcPct val="0"/>
              </a:spcBef>
              <a:spcAft>
                <a:spcPts val="300"/>
              </a:spcAft>
              <a:buClr>
                <a:srgbClr val="000000"/>
              </a:buClr>
              <a:buNone/>
              <a:defRPr/>
            </a:pPr>
            <a:r>
              <a:rPr lang="en-US" altLang="zh-CN" sz="1200" dirty="0">
                <a:cs typeface="Times New Roman" panose="02020603050405020304" pitchFamily="18" charset="0"/>
              </a:rPr>
              <a:t>2. </a:t>
            </a:r>
            <a:r>
              <a:rPr lang="en-US" altLang="zh-CN" sz="1200" dirty="0">
                <a:cs typeface="MS PGothic" charset="0"/>
              </a:rPr>
              <a:t>Thursday 10pm - 12:00am ET (Thursday 7 PM - 9 PM PT, Friday 11am-1pm in China, Friday 5am-7am in Israel, Friday 4am – 6am in Central Europe), and </a:t>
            </a:r>
            <a:r>
              <a:rPr lang="en-US" altLang="zh-CN" sz="1200" dirty="0">
                <a:solidFill>
                  <a:srgbClr val="0000FF"/>
                </a:solidFill>
                <a:cs typeface="MS PGothic" charset="0"/>
              </a:rPr>
              <a:t>Sang Kim </a:t>
            </a:r>
            <a:r>
              <a:rPr lang="en-US" altLang="zh-CN" sz="1200" dirty="0">
                <a:cs typeface="MS PGothic" charset="0"/>
              </a:rPr>
              <a:t>will help to take the minutes for these slots.</a:t>
            </a:r>
            <a:endParaRPr lang="zh-CN" altLang="en-US" sz="12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a:solidFill>
                  <a:srgbClr val="C00000"/>
                </a:solidFill>
              </a:rPr>
              <a:t>May interim </a:t>
            </a:r>
            <a:r>
              <a:rPr lang="en-US" altLang="zh-CN" sz="3200" dirty="0" smtClean="0">
                <a:solidFill>
                  <a:srgbClr val="C00000"/>
                </a:solidFill>
              </a:rPr>
              <a:t>TBD</a:t>
            </a:r>
            <a:r>
              <a:rPr lang="en-US" altLang="zh-CN" sz="3200" dirty="0" smtClean="0"/>
              <a:t>)</a:t>
            </a:r>
            <a:endParaRPr lang="en-US" altLang="en-US" sz="3200" dirty="0">
              <a:solidFill>
                <a:schemeClr val="tx2"/>
              </a:solidFill>
            </a:endParaRPr>
          </a:p>
        </p:txBody>
      </p:sp>
      <p:sp>
        <p:nvSpPr>
          <p:cNvPr id="10" name="Rectangle 3"/>
          <p:cNvSpPr txBox="1">
            <a:spLocks noChangeArrowheads="1"/>
          </p:cNvSpPr>
          <p:nvPr/>
        </p:nvSpPr>
        <p:spPr bwMode="auto">
          <a:xfrm>
            <a:off x="457200" y="992187"/>
            <a:ext cx="11277600"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 </a:t>
            </a:r>
            <a:r>
              <a:rPr lang="en-US" altLang="zh-CN" sz="1600" dirty="0" smtClean="0"/>
              <a:t>(In </a:t>
            </a:r>
            <a:r>
              <a:rPr lang="en-US" altLang="zh-CN" sz="1600" dirty="0"/>
              <a:t>North </a:t>
            </a:r>
            <a:r>
              <a:rPr lang="en-US" altLang="zh-CN" sz="1600" dirty="0" smtClean="0"/>
              <a:t>America, the </a:t>
            </a:r>
            <a:r>
              <a:rPr lang="en-US" altLang="zh-CN" sz="1600" dirty="0">
                <a:solidFill>
                  <a:srgbClr val="C00000"/>
                </a:solidFill>
              </a:rPr>
              <a:t>daylight saving </a:t>
            </a:r>
            <a:r>
              <a:rPr lang="en-US" altLang="zh-CN" sz="1600" dirty="0" smtClean="0">
                <a:solidFill>
                  <a:srgbClr val="C00000"/>
                </a:solidFill>
              </a:rPr>
              <a:t>start </a:t>
            </a:r>
            <a:r>
              <a:rPr lang="en-US" altLang="zh-CN" sz="1600" dirty="0"/>
              <a:t>on </a:t>
            </a:r>
            <a:r>
              <a:rPr lang="en-US" altLang="zh-CN" sz="1600" dirty="0">
                <a:solidFill>
                  <a:srgbClr val="C00000"/>
                </a:solidFill>
              </a:rPr>
              <a:t>March 13 </a:t>
            </a:r>
            <a:r>
              <a:rPr lang="en-US" altLang="zh-CN" sz="1600" dirty="0"/>
              <a:t>is considered) </a:t>
            </a:r>
            <a:r>
              <a:rPr lang="en-US" altLang="zh-CN" sz="1600" b="1" dirty="0" smtClean="0">
                <a:cs typeface="Times New Roman" panose="02020603050405020304" pitchFamily="18" charset="0"/>
              </a:rPr>
              <a:t>:</a:t>
            </a:r>
            <a:endParaRPr lang="en-US" altLang="zh-CN" sz="1600" b="1"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17  (Thursday), </a:t>
            </a:r>
            <a:r>
              <a:rPr lang="en-US" altLang="zh-CN" dirty="0" smtClean="0">
                <a:solidFill>
                  <a:srgbClr val="00B0F0"/>
                </a:solidFill>
                <a:cs typeface="Times New Roman" panose="02020603050405020304" pitchFamily="18" charset="0"/>
              </a:rPr>
              <a:t>23</a:t>
            </a:r>
            <a:r>
              <a:rPr lang="zh-CN" altLang="en-US" dirty="0">
                <a:solidFill>
                  <a:srgbClr val="00B0F0"/>
                </a:solidFill>
                <a:cs typeface="Times New Roman" panose="02020603050405020304" pitchFamily="18" charset="0"/>
              </a:rPr>
              <a:t> ：</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March    </a:t>
            </a:r>
            <a:r>
              <a:rPr lang="en-US" altLang="zh-CN" dirty="0">
                <a:solidFill>
                  <a:srgbClr val="00B050"/>
                </a:solidFill>
                <a:cs typeface="Times New Roman" panose="02020603050405020304" pitchFamily="18" charset="0"/>
              </a:rPr>
              <a:t>21 </a:t>
            </a:r>
            <a:r>
              <a:rPr lang="en-US" altLang="zh-CN" dirty="0" smtClean="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March    </a:t>
            </a:r>
            <a:r>
              <a:rPr lang="en-US" altLang="zh-CN" dirty="0">
                <a:solidFill>
                  <a:srgbClr val="00B050"/>
                </a:solidFill>
                <a:cs typeface="Times New Roman" panose="02020603050405020304" pitchFamily="18" charset="0"/>
              </a:rPr>
              <a:t>22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24  (Thursday),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28 </a:t>
            </a:r>
            <a:r>
              <a:rPr lang="en-US" altLang="zh-CN" dirty="0" smtClean="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March    </a:t>
            </a:r>
            <a:r>
              <a:rPr lang="en-US" altLang="zh-CN" dirty="0">
                <a:solidFill>
                  <a:srgbClr val="00B050"/>
                </a:solidFill>
                <a:cs typeface="Times New Roman" panose="02020603050405020304" pitchFamily="18" charset="0"/>
              </a:rPr>
              <a:t>29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31  (Thursday),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smtClean="0">
                <a:solidFill>
                  <a:srgbClr val="00B0F0"/>
                </a:solidFill>
                <a:cs typeface="Times New Roman" panose="02020603050405020304" pitchFamily="18" charset="0"/>
              </a:rPr>
              <a:t>00 </a:t>
            </a:r>
            <a:r>
              <a:rPr lang="en-US" altLang="zh-CN" dirty="0">
                <a:solidFill>
                  <a:srgbClr val="00B0F0"/>
                </a:solidFill>
                <a:cs typeface="Times New Roman" panose="02020603050405020304" pitchFamily="18" charset="0"/>
              </a:rPr>
              <a:t>- 01:00am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dirty="0">
                <a:solidFill>
                  <a:srgbClr val="00B050"/>
                </a:solidFill>
                <a:cs typeface="Times New Roman" panose="02020603050405020304" pitchFamily="18" charset="0"/>
              </a:rPr>
              <a:t>April   </a:t>
            </a:r>
            <a:r>
              <a:rPr lang="en-US" altLang="zh-CN" u="sng" dirty="0" smtClean="0">
                <a:solidFill>
                  <a:srgbClr val="00B050"/>
                </a:solidFill>
                <a:cs typeface="Times New Roman" panose="02020603050405020304" pitchFamily="18" charset="0"/>
              </a:rPr>
              <a:t>   7    </a:t>
            </a:r>
            <a:r>
              <a:rPr lang="en-US" altLang="zh-CN" u="sng" dirty="0">
                <a:solidFill>
                  <a:srgbClr val="00B050"/>
                </a:solidFill>
                <a:cs typeface="Times New Roman" panose="02020603050405020304" pitchFamily="18" charset="0"/>
              </a:rPr>
              <a:t>(Thursday),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a:t>
            </a:r>
            <a:r>
              <a:rPr lang="en-US" altLang="zh-CN" dirty="0" smtClean="0">
                <a:solidFill>
                  <a:srgbClr val="00B050"/>
                </a:solidFill>
                <a:cs typeface="Times New Roman" panose="02020603050405020304" pitchFamily="18" charset="0"/>
              </a:rPr>
              <a:t>11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April        </a:t>
            </a:r>
            <a:r>
              <a:rPr lang="en-US" altLang="zh-CN"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a:t>
            </a:r>
            <a:r>
              <a:rPr lang="en-US" altLang="zh-CN" dirty="0" smtClean="0">
                <a:solidFill>
                  <a:srgbClr val="00B0F0"/>
                </a:solidFill>
                <a:cs typeface="Times New Roman" panose="02020603050405020304" pitchFamily="18" charset="0"/>
              </a:rPr>
              <a:t>14  </a:t>
            </a:r>
            <a:r>
              <a:rPr lang="en-US" altLang="zh-CN" dirty="0">
                <a:solidFill>
                  <a:srgbClr val="00B0F0"/>
                </a:solidFill>
                <a:cs typeface="Times New Roman" panose="02020603050405020304" pitchFamily="18" charset="0"/>
              </a:rPr>
              <a:t>(Thursday),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a:t>
            </a:r>
            <a:r>
              <a:rPr lang="en-US" altLang="zh-CN" dirty="0" smtClean="0">
                <a:solidFill>
                  <a:srgbClr val="00B050"/>
                </a:solidFill>
                <a:cs typeface="Times New Roman" panose="02020603050405020304" pitchFamily="18" charset="0"/>
              </a:rPr>
              <a:t>18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April        </a:t>
            </a:r>
            <a:r>
              <a:rPr lang="en-US" altLang="zh-CN"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a:t>
            </a:r>
            <a:r>
              <a:rPr lang="en-US" altLang="zh-CN" dirty="0" smtClean="0">
                <a:solidFill>
                  <a:srgbClr val="00B0F0"/>
                </a:solidFill>
                <a:cs typeface="Times New Roman" panose="02020603050405020304" pitchFamily="18" charset="0"/>
              </a:rPr>
              <a:t>21  </a:t>
            </a:r>
            <a:r>
              <a:rPr lang="en-US" altLang="zh-CN" dirty="0">
                <a:solidFill>
                  <a:srgbClr val="00B0F0"/>
                </a:solidFill>
                <a:cs typeface="Times New Roman" panose="02020603050405020304" pitchFamily="18" charset="0"/>
              </a:rPr>
              <a:t>(Thursday),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a:t>
            </a:r>
            <a:r>
              <a:rPr lang="en-US" altLang="zh-CN" dirty="0" smtClean="0">
                <a:solidFill>
                  <a:srgbClr val="00B050"/>
                </a:solidFill>
                <a:cs typeface="Times New Roman" panose="02020603050405020304" pitchFamily="18" charset="0"/>
              </a:rPr>
              <a:t>25  </a:t>
            </a:r>
            <a:r>
              <a:rPr lang="en-US" altLang="zh-CN" dirty="0">
                <a:solidFill>
                  <a:srgbClr val="00B050"/>
                </a:solidFill>
                <a:cs typeface="Times New Roman" panose="02020603050405020304" pitchFamily="18" charset="0"/>
              </a:rPr>
              <a:t>(Monday),  10am - 12:00pm </a:t>
            </a:r>
            <a:r>
              <a:rPr lang="en-US" altLang="zh-CN" dirty="0" smtClean="0">
                <a:solidFill>
                  <a:srgbClr val="00B050"/>
                </a:solidFill>
                <a:cs typeface="Times New Roman" panose="02020603050405020304" pitchFamily="18" charset="0"/>
              </a:rPr>
              <a:t>ET		April        </a:t>
            </a:r>
            <a:r>
              <a:rPr lang="en-US" altLang="zh-CN"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a:t>
            </a:r>
            <a:r>
              <a:rPr lang="en-US" altLang="zh-CN" dirty="0" smtClean="0">
                <a:solidFill>
                  <a:srgbClr val="00B0F0"/>
                </a:solidFill>
                <a:cs typeface="Times New Roman" panose="02020603050405020304" pitchFamily="18" charset="0"/>
              </a:rPr>
              <a:t>28  </a:t>
            </a:r>
            <a:r>
              <a:rPr lang="en-US" altLang="zh-CN" dirty="0">
                <a:solidFill>
                  <a:srgbClr val="00B0F0"/>
                </a:solidFill>
                <a:cs typeface="Times New Roman" panose="02020603050405020304" pitchFamily="18" charset="0"/>
              </a:rPr>
              <a:t>(Thursday), </a:t>
            </a:r>
            <a:r>
              <a:rPr lang="en-US" altLang="zh-CN" dirty="0" smtClean="0">
                <a:solidFill>
                  <a:srgbClr val="00B0F0"/>
                </a:solidFill>
                <a:cs typeface="Times New Roman" panose="02020603050405020304" pitchFamily="18" charset="0"/>
              </a:rPr>
              <a:t>23</a:t>
            </a:r>
            <a:r>
              <a:rPr lang="zh-CN" altLang="en-US" dirty="0" smtClean="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dirty="0">
                <a:solidFill>
                  <a:srgbClr val="00B050"/>
                </a:solidFill>
                <a:cs typeface="Times New Roman" panose="02020603050405020304" pitchFamily="18" charset="0"/>
              </a:rPr>
              <a:t>May       </a:t>
            </a:r>
            <a:r>
              <a:rPr lang="en-US" altLang="zh-CN" u="sng" dirty="0" smtClean="0">
                <a:solidFill>
                  <a:srgbClr val="00B050"/>
                </a:solidFill>
                <a:cs typeface="Times New Roman" panose="02020603050405020304" pitchFamily="18" charset="0"/>
              </a:rPr>
              <a:t>5    </a:t>
            </a:r>
            <a:r>
              <a:rPr lang="en-US" altLang="zh-CN" u="sng" dirty="0">
                <a:solidFill>
                  <a:srgbClr val="00B050"/>
                </a:solidFill>
                <a:cs typeface="Times New Roman" panose="02020603050405020304" pitchFamily="18" charset="0"/>
              </a:rPr>
              <a:t>(Thursday), 10am - 12:00pm ET</a:t>
            </a:r>
          </a:p>
          <a:p>
            <a:pPr marL="400050" lvl="2" indent="0" algn="just">
              <a:spcBef>
                <a:spcPct val="0"/>
              </a:spcBef>
              <a:spcAft>
                <a:spcPts val="0"/>
              </a:spcAft>
              <a:buClr>
                <a:srgbClr val="000000"/>
              </a:buClr>
              <a:buNone/>
              <a:defRPr/>
            </a:pPr>
            <a:endParaRPr lang="en-US" altLang="zh-CN" sz="600" dirty="0"/>
          </a:p>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To be Confirmed</a:t>
            </a:r>
          </a:p>
          <a:p>
            <a:pPr marL="400050" lvl="2" indent="0" algn="just">
              <a:spcBef>
                <a:spcPct val="0"/>
              </a:spcBef>
              <a:spcAft>
                <a:spcPts val="0"/>
              </a:spcAft>
              <a:buClr>
                <a:srgbClr val="000000"/>
              </a:buClr>
              <a:buNone/>
              <a:defRPr/>
            </a:pPr>
            <a:r>
              <a:rPr lang="en-US" altLang="zh-CN" b="1" dirty="0" smtClean="0"/>
              <a:t>May interim 2022 (May 8-13)</a:t>
            </a:r>
            <a:r>
              <a:rPr lang="en-US" altLang="zh-CN" dirty="0" smtClean="0">
                <a:cs typeface="Times New Roman" panose="02020603050405020304" pitchFamily="18" charset="0"/>
              </a:rPr>
              <a:t> </a:t>
            </a:r>
            <a:endParaRPr lang="en-US" altLang="zh-CN"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9     (Monday</a:t>
            </a:r>
            <a:r>
              <a:rPr lang="en-US" altLang="zh-CN" dirty="0" smtClean="0">
                <a:solidFill>
                  <a:srgbClr val="00B0F0"/>
                </a:solidFill>
                <a:cs typeface="Times New Roman" panose="02020603050405020304" pitchFamily="18" charset="0"/>
              </a:rPr>
              <a:t>),	07:30am </a:t>
            </a:r>
            <a:r>
              <a:rPr lang="en-US" altLang="zh-CN" dirty="0">
                <a:solidFill>
                  <a:srgbClr val="00B0F0"/>
                </a:solidFill>
                <a:cs typeface="Times New Roman" panose="02020603050405020304" pitchFamily="18" charset="0"/>
              </a:rPr>
              <a:t>- 09:30am ET (Warsaw local PM1 session,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a:t>
            </a:r>
            <a:r>
              <a:rPr lang="en-US" altLang="zh-CN" strike="sngStrike" dirty="0" smtClean="0">
                <a:solidFill>
                  <a:srgbClr val="7030A0"/>
                </a:solidFill>
                <a:cs typeface="Times New Roman" panose="02020603050405020304" pitchFamily="18" charset="0"/>
              </a:rPr>
              <a:t>May        </a:t>
            </a:r>
            <a:r>
              <a:rPr lang="en-US" altLang="zh-CN" strike="sngStrike" dirty="0">
                <a:solidFill>
                  <a:srgbClr val="7030A0"/>
                </a:solidFill>
                <a:cs typeface="Times New Roman" panose="02020603050405020304" pitchFamily="18" charset="0"/>
              </a:rPr>
              <a:t>10   (Tuesday</a:t>
            </a:r>
            <a:r>
              <a:rPr lang="en-US" altLang="zh-CN" strike="sngStrike" dirty="0" smtClean="0">
                <a:solidFill>
                  <a:srgbClr val="7030A0"/>
                </a:solidFill>
                <a:cs typeface="Times New Roman" panose="02020603050405020304" pitchFamily="18" charset="0"/>
              </a:rPr>
              <a:t>),	02:00am </a:t>
            </a:r>
            <a:r>
              <a:rPr lang="en-US" altLang="zh-CN" strike="sngStrike"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10   (Tuesday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May        </a:t>
            </a:r>
            <a:r>
              <a:rPr lang="en-US" altLang="zh-CN" dirty="0">
                <a:solidFill>
                  <a:srgbClr val="7030A0"/>
                </a:solidFill>
                <a:cs typeface="Times New Roman" panose="02020603050405020304" pitchFamily="18" charset="0"/>
              </a:rPr>
              <a:t>11   (Wednesday</a:t>
            </a:r>
            <a:r>
              <a:rPr lang="en-US" altLang="zh-CN" dirty="0" smtClean="0">
                <a:solidFill>
                  <a:srgbClr val="7030A0"/>
                </a:solidFill>
                <a:cs typeface="Times New Roman" panose="02020603050405020304" pitchFamily="18" charset="0"/>
              </a:rPr>
              <a:t>),02:00am </a:t>
            </a:r>
            <a:r>
              <a:rPr lang="en-US" altLang="zh-CN"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11   (Wednesday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12   (Thursday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r>
              <a:rPr lang="en-US" altLang="zh-CN" dirty="0" smtClean="0">
                <a:solidFill>
                  <a:srgbClr val="00B050"/>
                </a:solidFill>
                <a:cs typeface="Times New Roman" panose="02020603050405020304" pitchFamily="18" charset="0"/>
              </a:rPr>
              <a:t>)</a:t>
            </a:r>
            <a:r>
              <a:rPr lang="en-US" altLang="zh-CN" sz="100" kern="0" dirty="0">
                <a:solidFill>
                  <a:srgbClr val="FF0000"/>
                </a:solidFill>
                <a:cs typeface="Times New Roman" panose="02020603050405020304" pitchFamily="18" charset="0"/>
              </a:rPr>
              <a:t>	</a:t>
            </a:r>
            <a:endParaRPr lang="en-US" altLang="zh-CN" sz="1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2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1. when conflict with CAC, the call will be changed from </a:t>
            </a:r>
            <a:r>
              <a:rPr lang="en-US" altLang="zh-CN" sz="1050" dirty="0" smtClean="0">
                <a:solidFill>
                  <a:srgbClr val="FF3300"/>
                </a:solidFill>
                <a:cs typeface="Times New Roman" panose="02020603050405020304" pitchFamily="18" charset="0"/>
              </a:rPr>
              <a:t>10am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a:t>
            </a:r>
            <a:r>
              <a:rPr lang="en-US" altLang="zh-CN" sz="1050" dirty="0">
                <a:cs typeface="Times New Roman" panose="02020603050405020304" pitchFamily="18" charset="0"/>
              </a:rPr>
              <a:t>to </a:t>
            </a:r>
            <a:r>
              <a:rPr lang="en-US" altLang="zh-CN" sz="1050" dirty="0" smtClean="0">
                <a:solidFill>
                  <a:srgbClr val="FF3300"/>
                </a:solidFill>
                <a:cs typeface="Times New Roman" panose="02020603050405020304" pitchFamily="18" charset="0"/>
              </a:rPr>
              <a:t>11am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(March - May </a:t>
            </a:r>
            <a:r>
              <a:rPr lang="en-US" altLang="zh-CN" sz="1050" dirty="0">
                <a:cs typeface="Times New Roman" panose="02020603050405020304" pitchFamily="18" charset="0"/>
              </a:rPr>
              <a:t>2022 CAC calls (TBD</a:t>
            </a:r>
            <a:r>
              <a:rPr lang="en-US" altLang="zh-CN" sz="1050" dirty="0" smtClean="0">
                <a:cs typeface="Times New Roman" panose="02020603050405020304" pitchFamily="18" charset="0"/>
              </a:rPr>
              <a:t>):   )</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2. </a:t>
            </a:r>
            <a:r>
              <a:rPr lang="en-US" altLang="zh-CN" sz="1050" dirty="0">
                <a:cs typeface="MS PGothic" charset="0"/>
              </a:rPr>
              <a:t>Thursday </a:t>
            </a:r>
            <a:r>
              <a:rPr lang="en-US" altLang="zh-CN" sz="1050" dirty="0" smtClean="0">
                <a:solidFill>
                  <a:srgbClr val="00B0F0"/>
                </a:solidFill>
                <a:cs typeface="Times New Roman" panose="02020603050405020304" pitchFamily="18" charset="0"/>
              </a:rPr>
              <a:t>23:00 </a:t>
            </a:r>
            <a:r>
              <a:rPr lang="en-US" altLang="zh-CN" sz="1050" dirty="0">
                <a:solidFill>
                  <a:srgbClr val="00B0F0"/>
                </a:solidFill>
                <a:cs typeface="Times New Roman" panose="02020603050405020304" pitchFamily="18" charset="0"/>
              </a:rPr>
              <a:t>- 01:00am ET </a:t>
            </a:r>
            <a:r>
              <a:rPr lang="en-US" altLang="zh-CN" sz="1050" dirty="0" smtClean="0">
                <a:cs typeface="MS PGothic" charset="0"/>
              </a:rPr>
              <a:t>(</a:t>
            </a:r>
            <a:r>
              <a:rPr lang="en-US" altLang="zh-CN" sz="1050" dirty="0">
                <a:cs typeface="MS PGothic" charset="0"/>
              </a:rPr>
              <a:t>Thursday </a:t>
            </a:r>
            <a:r>
              <a:rPr lang="en-US" altLang="zh-CN" sz="1050" dirty="0" smtClean="0">
                <a:cs typeface="MS PGothic" charset="0"/>
              </a:rPr>
              <a:t>20</a:t>
            </a:r>
            <a:r>
              <a:rPr lang="zh-CN" altLang="en-US" sz="1050" dirty="0" smtClean="0">
                <a:cs typeface="MS PGothic" charset="0"/>
              </a:rPr>
              <a:t>：</a:t>
            </a:r>
            <a:r>
              <a:rPr lang="en-US" altLang="zh-CN" sz="1050" dirty="0">
                <a:cs typeface="MS PGothic" charset="0"/>
              </a:rPr>
              <a:t>00  </a:t>
            </a:r>
            <a:r>
              <a:rPr lang="en-US" altLang="zh-CN" sz="1050" dirty="0" smtClean="0">
                <a:cs typeface="MS PGothic" charset="0"/>
              </a:rPr>
              <a:t>– 22:00 </a:t>
            </a:r>
            <a:r>
              <a:rPr lang="en-US" altLang="zh-CN" sz="1050" dirty="0">
                <a:cs typeface="MS PGothic" charset="0"/>
              </a:rPr>
              <a:t>PT, Friday </a:t>
            </a:r>
            <a:r>
              <a:rPr lang="en-US" altLang="zh-CN" sz="1050" dirty="0" smtClean="0">
                <a:cs typeface="MS PGothic" charset="0"/>
              </a:rPr>
              <a:t>11am-13:00 </a:t>
            </a:r>
            <a:r>
              <a:rPr lang="en-US" altLang="zh-CN" sz="1050" dirty="0">
                <a:cs typeface="MS PGothic" charset="0"/>
              </a:rPr>
              <a:t>in China, Friday 5am-7am in Israel, Friday 4am – 6am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graphicFrame>
        <p:nvGraphicFramePr>
          <p:cNvPr id="2" name="表格 1"/>
          <p:cNvGraphicFramePr>
            <a:graphicFrameLocks noGrp="1"/>
          </p:cNvGraphicFramePr>
          <p:nvPr>
            <p:extLst>
              <p:ext uri="{D42A27DB-BD31-4B8C-83A1-F6EECF244321}">
                <p14:modId xmlns:p14="http://schemas.microsoft.com/office/powerpoint/2010/main" val="467633383"/>
              </p:ext>
            </p:extLst>
          </p:nvPr>
        </p:nvGraphicFramePr>
        <p:xfrm>
          <a:off x="8108949" y="4191000"/>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68791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61 (February  </a:t>
            </a:r>
            <a:r>
              <a:rPr lang="en-US" altLang="zh-CN" sz="4000" dirty="0" smtClean="0"/>
              <a:t>22 or 24)</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a:t>
            </a:r>
          </a:p>
          <a:p>
            <a:pPr marL="342900" lvl="1" indent="-342900" algn="just">
              <a:buFont typeface="Arial" panose="020B0604020202020204" pitchFamily="34" charset="0"/>
              <a:buChar char="•"/>
              <a:defRPr/>
            </a:pPr>
            <a:r>
              <a:rPr lang="en-US" altLang="zh-CN" sz="2400" b="1" kern="0" dirty="0"/>
              <a:t>Preliminary Result: (   Y/  N/  A)</a:t>
            </a:r>
          </a:p>
          <a:p>
            <a:pPr marL="342900" lvl="1" indent="-342900" algn="just">
              <a:buFont typeface="Arial" panose="020B0604020202020204" pitchFamily="34" charset="0"/>
              <a:buChar char="•"/>
              <a:defRPr/>
            </a:pPr>
            <a:r>
              <a:rPr lang="en-US" altLang="zh-CN" sz="2400" b="1" kern="0" dirty="0"/>
              <a:t>Result*: </a:t>
            </a:r>
            <a:endParaRPr lang="en-US" altLang="zh-CN" sz="1200" kern="0" dirty="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X</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8379336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565465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February </a:t>
            </a:r>
            <a:r>
              <a:rPr lang="en-US" altLang="en-US" sz="1800" dirty="0">
                <a:solidFill>
                  <a:srgbClr val="0000FF"/>
                </a:solidFill>
              </a:rPr>
              <a:t>7, 8, --- 14, 15, --- 22, --- 28,  March 1        9am – 11:00am ET</a:t>
            </a:r>
          </a:p>
          <a:p>
            <a:pPr marL="285750" indent="-285750" algn="just"/>
            <a:r>
              <a:rPr lang="en-US" altLang="en-US" sz="1800" dirty="0">
                <a:solidFill>
                  <a:srgbClr val="0000FF"/>
                </a:solidFill>
              </a:rPr>
              <a:t>February         10,            17,      24,       March 3,     10pm – 12:00am ET</a:t>
            </a:r>
            <a:r>
              <a:rPr lang="en-US" altLang="en-US" dirty="0"/>
              <a: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306350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327976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65 (March 1</a:t>
            </a:r>
            <a:r>
              <a:rPr lang="en-US" altLang="zh-CN" sz="4000" dirty="0" smtClean="0"/>
              <a:t>)</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2747282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Truncated </a:t>
            </a:r>
            <a:r>
              <a:rPr lang="en-US" altLang="zh-CN" sz="1600" dirty="0"/>
              <a:t>Channel Impulse Response(TCIR) described as follows should be considered as one optional type of the sensing measurement results for sub-7GHz sensing.</a:t>
            </a:r>
          </a:p>
          <a:p>
            <a:pPr lvl="2">
              <a:buFont typeface="Arial" panose="020B0604020202020204" pitchFamily="34" charset="0"/>
              <a:buChar char="–"/>
              <a:defRPr/>
            </a:pPr>
            <a:r>
              <a:rPr lang="en-US" altLang="zh-CN" sz="1600" dirty="0" smtClean="0"/>
              <a:t>Generating </a:t>
            </a:r>
            <a:r>
              <a:rPr lang="en-US" altLang="zh-CN" sz="1600" dirty="0"/>
              <a:t>the CIR (time domain) from frequency domain CSI (e.g. by IFFT).</a:t>
            </a:r>
          </a:p>
          <a:p>
            <a:pPr lvl="2">
              <a:buFont typeface="Arial" panose="020B0604020202020204" pitchFamily="34" charset="0"/>
              <a:buChar char="–"/>
              <a:defRPr/>
            </a:pPr>
            <a:r>
              <a:rPr lang="en-US" altLang="zh-CN" sz="1600" dirty="0" smtClean="0"/>
              <a:t>Reporting </a:t>
            </a:r>
            <a:r>
              <a:rPr lang="en-US" altLang="zh-CN" sz="1600" dirty="0"/>
              <a:t>the set of taps (complex samples) around the tap with the largest magnitude of the entire CIR .</a:t>
            </a:r>
          </a:p>
          <a:p>
            <a:pPr lvl="2">
              <a:buFont typeface="Arial" panose="020B0604020202020204" pitchFamily="34" charset="0"/>
              <a:buChar char="–"/>
              <a:defRPr/>
            </a:pPr>
            <a:r>
              <a:rPr lang="en-US" altLang="zh-CN" sz="1600" dirty="0" smtClean="0"/>
              <a:t>The </a:t>
            </a:r>
            <a:r>
              <a:rPr lang="en-US" altLang="zh-CN" sz="1600" dirty="0"/>
              <a:t>size of the selected set is corresponding to the range of interest.</a:t>
            </a:r>
          </a:p>
          <a:p>
            <a:pPr lvl="2">
              <a:buFont typeface="Arial" panose="020B0604020202020204" pitchFamily="34" charset="0"/>
              <a:buChar char="–"/>
              <a:defRPr/>
            </a:pPr>
            <a:r>
              <a:rPr lang="en-US" altLang="zh-CN" sz="1600" dirty="0" smtClean="0"/>
              <a:t>Note</a:t>
            </a:r>
            <a:r>
              <a:rPr lang="en-US" altLang="zh-CN" sz="1600" dirty="0"/>
              <a:t>: the calculation of the size of the reporting set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9926011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122805</TotalTime>
  <Words>3474</Words>
  <Application>Microsoft Office PowerPoint</Application>
  <PresentationFormat>宽屏</PresentationFormat>
  <Paragraphs>851</Paragraphs>
  <Slides>35</Slides>
  <Notes>35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35</vt:i4>
      </vt:variant>
    </vt:vector>
  </HeadingPairs>
  <TitlesOfParts>
    <vt:vector size="4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February – March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4920</cp:revision>
  <cp:lastPrinted>2014-11-04T15:04:57Z</cp:lastPrinted>
  <dcterms:created xsi:type="dcterms:W3CDTF">2007-04-17T18:10:23Z</dcterms:created>
  <dcterms:modified xsi:type="dcterms:W3CDTF">2022-02-22T06:39:49Z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(3)+l6XOaXGM3W4wDcYuFAiu6jI4XNsdrj9q8EnUJDQYThnTDftAc8ZwnnhOtHvjAGPieNkxjqU
jPpf3yJbAAEtwntff9psRhloDI2XlkbQqJATztQE+h/XOOD19K2YJupsm49yjCSTqsk6S1o7
C0yhFysM2HZk3ioZYUUu5kEqagENG7utsL6ybU0Ix+8vO38BF3VUtSDLwTDzyJrgb2vIXT6F
IG43u6NsdwsHza5wh+</vt:lpwstr>
  </property>
  <property fmtid="{D5CDD505-2E9C-101B-9397-08002B2CF9AE}" pid="27" name="_2015_ms_pID_7253431">
    <vt:lpwstr>D1YPCbE/XiDt2T6xOa4aU116wkbtKTXMORo8QhMoD7XEo/iSXEqx8n
Ex2Hg+8WgkRDP3s+NB7v5KnrXui1raiMgrlvdTvk/gEowAWmW5YEvHR1+oKp/6tPhO7cGDsU
94qBskveZQh6QEGkdcSai+z+Nnze4x8ZnVXggx+/ZQlNkCz5X+TFdmsxvTGnctbW5U2ihJ/k
RUWDuUnJum1kLt5/+gHSwW2EcWnea6jOkSLO</vt:lpwstr>
  </property>
  <property fmtid="{D5CDD505-2E9C-101B-9397-08002B2CF9AE}" pid="28" name="_2015_ms_pID_7253432">
    <vt:lpwstr>38EBwNSAxGXfF42KUVXisjg=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