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59" r:id="rId23"/>
    <p:sldId id="843" r:id="rId24"/>
    <p:sldId id="844" r:id="rId25"/>
    <p:sldId id="855" r:id="rId26"/>
    <p:sldId id="864" r:id="rId27"/>
    <p:sldId id="860" r:id="rId28"/>
    <p:sldId id="865" r:id="rId29"/>
    <p:sldId id="866" r:id="rId30"/>
    <p:sldId id="867" r:id="rId31"/>
    <p:sldId id="870" r:id="rId32"/>
    <p:sldId id="871" r:id="rId33"/>
    <p:sldId id="846" r:id="rId34"/>
    <p:sldId id="842"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08" autoAdjust="0"/>
    <p:restoredTop sz="94075" autoAdjust="0"/>
  </p:normalViewPr>
  <p:slideViewPr>
    <p:cSldViewPr>
      <p:cViewPr varScale="1">
        <p:scale>
          <a:sx n="111" d="100"/>
          <a:sy n="111" d="100"/>
        </p:scale>
        <p:origin x="230"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3171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0232</a:t>
            </a:r>
            <a:r>
              <a:rPr lang="en-US" altLang="en-US" sz="1800" b="1" dirty="0" smtClean="0"/>
              <a:t>r5</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16564751"/>
              </p:ext>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14  (Monday),   9am - 11:00am ET 		February  </a:t>
            </a:r>
            <a:r>
              <a:rPr lang="en-US" altLang="zh-CN" sz="1600" dirty="0" smtClean="0">
                <a:solidFill>
                  <a:srgbClr val="00B050"/>
                </a:solidFill>
                <a:cs typeface="Times New Roman" panose="02020603050405020304" pitchFamily="18" charset="0"/>
              </a:rPr>
              <a:t> 15   </a:t>
            </a:r>
            <a:r>
              <a:rPr lang="en-US" altLang="zh-CN" sz="1600"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17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a:t>
            </a:r>
            <a:r>
              <a:rPr lang="en-US" altLang="zh-CN" sz="1600" dirty="0">
                <a:solidFill>
                  <a:srgbClr val="00B050"/>
                </a:solidFill>
                <a:cs typeface="Times New Roman" panose="02020603050405020304" pitchFamily="18" charset="0"/>
              </a:rPr>
              <a:t>22   (Tuesday),  9am - 11:00am ET</a:t>
            </a:r>
            <a:endParaRPr lang="en-US" altLang="zh-CN" sz="16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 </a:t>
            </a:r>
            <a:r>
              <a:rPr lang="en-US" altLang="zh-CN" sz="1800" dirty="0" smtClean="0"/>
              <a:t>(In </a:t>
            </a:r>
            <a:r>
              <a:rPr lang="en-US" altLang="zh-CN" sz="1800" dirty="0"/>
              <a:t>North </a:t>
            </a:r>
            <a:r>
              <a:rPr lang="en-US" altLang="zh-CN" sz="1800" dirty="0" smtClean="0"/>
              <a:t>America, the </a:t>
            </a:r>
            <a:r>
              <a:rPr lang="en-US" altLang="zh-CN" sz="1800" dirty="0">
                <a:solidFill>
                  <a:srgbClr val="C00000"/>
                </a:solidFill>
              </a:rPr>
              <a:t>daylight saving </a:t>
            </a:r>
            <a:r>
              <a:rPr lang="en-US" altLang="zh-CN" sz="1800" dirty="0" smtClean="0">
                <a:solidFill>
                  <a:srgbClr val="C00000"/>
                </a:solidFill>
              </a:rPr>
              <a:t>start </a:t>
            </a:r>
            <a:r>
              <a:rPr lang="en-US" altLang="zh-CN" sz="1800" dirty="0"/>
              <a:t>on </a:t>
            </a:r>
            <a:r>
              <a:rPr lang="en-US" altLang="zh-CN" sz="1800" dirty="0">
                <a:solidFill>
                  <a:srgbClr val="C00000"/>
                </a:solidFill>
              </a:rPr>
              <a:t>March 13 </a:t>
            </a:r>
            <a:r>
              <a:rPr lang="en-US" altLang="zh-CN" sz="1800" dirty="0"/>
              <a:t>is considered) </a:t>
            </a:r>
            <a:r>
              <a:rPr lang="en-US" altLang="zh-CN" sz="1800" b="1" dirty="0" smtClean="0">
                <a:cs typeface="Times New Roman" panose="02020603050405020304" pitchFamily="18" charset="0"/>
              </a:rPr>
              <a:t>:</a:t>
            </a:r>
            <a:endParaRPr lang="en-US" altLang="zh-CN" sz="18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March    </a:t>
            </a:r>
            <a:r>
              <a:rPr lang="en-US" altLang="zh-CN" sz="1400" dirty="0">
                <a:solidFill>
                  <a:srgbClr val="00B050"/>
                </a:solidFill>
                <a:cs typeface="Times New Roman" panose="02020603050405020304" pitchFamily="18" charset="0"/>
              </a:rPr>
              <a:t>21 </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   7    </a:t>
            </a:r>
            <a:r>
              <a:rPr lang="en-US" altLang="zh-CN" sz="1400"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11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14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18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21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25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28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5    </a:t>
            </a:r>
            <a:r>
              <a:rPr lang="en-US" altLang="zh-CN" sz="1400"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700" dirty="0"/>
          </a:p>
          <a:p>
            <a:pPr marL="400050" lvl="2" indent="0" algn="just">
              <a:spcBef>
                <a:spcPct val="0"/>
              </a:spcBef>
              <a:spcAft>
                <a:spcPts val="0"/>
              </a:spcAft>
              <a:buClr>
                <a:srgbClr val="000000"/>
              </a:buClr>
              <a:buNone/>
              <a:defRPr/>
            </a:pPr>
            <a:r>
              <a:rPr lang="en-US" altLang="zh-CN" sz="1400" b="1" dirty="0"/>
              <a:t>May </a:t>
            </a:r>
            <a:r>
              <a:rPr lang="en-US" altLang="zh-CN" sz="1400" b="1" dirty="0" smtClean="0"/>
              <a:t>interim 2022 (May 8-13)</a:t>
            </a:r>
            <a:r>
              <a:rPr lang="en-US" altLang="zh-CN" sz="1400" dirty="0" smtClean="0">
                <a:cs typeface="Times New Roman" panose="02020603050405020304" pitchFamily="18" charset="0"/>
              </a:rPr>
              <a:t>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May        9     (Monday</a:t>
            </a:r>
            <a:r>
              <a:rPr lang="en-US" altLang="zh-CN" sz="1400" dirty="0" smtClean="0">
                <a:solidFill>
                  <a:srgbClr val="00B0F0"/>
                </a:solidFill>
                <a:cs typeface="Times New Roman" panose="02020603050405020304" pitchFamily="18" charset="0"/>
              </a:rPr>
              <a:t>),	07:30am </a:t>
            </a:r>
            <a:r>
              <a:rPr lang="en-US" altLang="zh-CN" sz="1400"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7030A0"/>
                </a:solidFill>
                <a:cs typeface="Times New Roman" panose="02020603050405020304" pitchFamily="18" charset="0"/>
              </a:rPr>
              <a:t>  May        </a:t>
            </a:r>
            <a:r>
              <a:rPr lang="en-US" altLang="zh-CN" sz="1400" dirty="0">
                <a:solidFill>
                  <a:srgbClr val="7030A0"/>
                </a:solidFill>
                <a:cs typeface="Times New Roman" panose="02020603050405020304" pitchFamily="18" charset="0"/>
              </a:rPr>
              <a:t>10   (Tuesday</a:t>
            </a:r>
            <a:r>
              <a:rPr lang="en-US" altLang="zh-CN" sz="1400" dirty="0" smtClean="0">
                <a:solidFill>
                  <a:srgbClr val="7030A0"/>
                </a:solidFill>
                <a:cs typeface="Times New Roman" panose="02020603050405020304" pitchFamily="18" charset="0"/>
              </a:rPr>
              <a:t>),	02:00am </a:t>
            </a:r>
            <a:r>
              <a:rPr lang="en-US" altLang="zh-CN" sz="1400"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10   (Tuesday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7030A0"/>
                </a:solidFill>
                <a:cs typeface="Times New Roman" panose="02020603050405020304" pitchFamily="18" charset="0"/>
              </a:rPr>
              <a:t>  May        </a:t>
            </a:r>
            <a:r>
              <a:rPr lang="en-US" altLang="zh-CN" sz="1400" dirty="0">
                <a:solidFill>
                  <a:srgbClr val="7030A0"/>
                </a:solidFill>
                <a:cs typeface="Times New Roman" panose="02020603050405020304" pitchFamily="18" charset="0"/>
              </a:rPr>
              <a:t>11   (Wednesday</a:t>
            </a:r>
            <a:r>
              <a:rPr lang="en-US" altLang="zh-CN" sz="1400" dirty="0" smtClean="0">
                <a:solidFill>
                  <a:srgbClr val="7030A0"/>
                </a:solidFill>
                <a:cs typeface="Times New Roman" panose="02020603050405020304" pitchFamily="18" charset="0"/>
              </a:rPr>
              <a:t>),02:00am </a:t>
            </a:r>
            <a:r>
              <a:rPr lang="en-US" altLang="zh-CN" sz="1400"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11   (Wednesday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12   (Thursday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1. </a:t>
            </a:r>
            <a:r>
              <a:rPr lang="en-US" altLang="zh-CN" sz="1100" dirty="0">
                <a:cs typeface="MS PGothic" charset="0"/>
              </a:rPr>
              <a:t>Thursday </a:t>
            </a:r>
            <a:r>
              <a:rPr lang="en-US" altLang="zh-CN" sz="1100" dirty="0">
                <a:solidFill>
                  <a:srgbClr val="00B0F0"/>
                </a:solidFill>
                <a:cs typeface="Times New Roman" panose="02020603050405020304" pitchFamily="18" charset="0"/>
              </a:rPr>
              <a:t>23pm - 01:00am ET </a:t>
            </a:r>
            <a:r>
              <a:rPr lang="en-US" altLang="zh-CN" sz="1100" dirty="0" smtClean="0">
                <a:cs typeface="MS PGothic" charset="0"/>
              </a:rPr>
              <a:t>(</a:t>
            </a:r>
            <a:r>
              <a:rPr lang="en-US" altLang="zh-CN" sz="1100" dirty="0">
                <a:cs typeface="MS PGothic" charset="0"/>
              </a:rPr>
              <a:t>Thursday </a:t>
            </a:r>
            <a:r>
              <a:rPr lang="en-US" altLang="zh-CN" sz="1100" dirty="0" smtClean="0">
                <a:cs typeface="MS PGothic" charset="0"/>
              </a:rPr>
              <a:t>20 </a:t>
            </a:r>
            <a:r>
              <a:rPr lang="en-US" altLang="zh-CN" sz="1100" dirty="0">
                <a:cs typeface="MS PGothic" charset="0"/>
              </a:rPr>
              <a:t>PM </a:t>
            </a:r>
            <a:r>
              <a:rPr lang="en-US" altLang="zh-CN" sz="1100" dirty="0" smtClean="0">
                <a:cs typeface="MS PGothic" charset="0"/>
              </a:rPr>
              <a:t>– 22 PM </a:t>
            </a:r>
            <a:r>
              <a:rPr lang="en-US" altLang="zh-CN" sz="1100" dirty="0">
                <a:cs typeface="MS PGothic" charset="0"/>
              </a:rPr>
              <a:t>PT, Friday </a:t>
            </a:r>
            <a:r>
              <a:rPr lang="en-US" altLang="zh-CN" sz="1100" dirty="0" smtClean="0">
                <a:cs typeface="MS PGothic" charset="0"/>
              </a:rPr>
              <a:t>11am-13pm </a:t>
            </a:r>
            <a:r>
              <a:rPr lang="en-US" altLang="zh-CN" sz="1100" dirty="0">
                <a:cs typeface="MS PGothic" charset="0"/>
              </a:rPr>
              <a:t>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AM1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AM2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65 (March 1)</a:t>
            </a:r>
            <a:endParaRPr lang="en-US" altLang="zh-CN" sz="4000" dirty="0"/>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proposed text in 22/0170r3 Sensing Measurement Instance: Reporting to </a:t>
            </a:r>
            <a:r>
              <a:rPr lang="en-US" altLang="zh-CN" sz="1800" b="1" kern="0" dirty="0" smtClean="0"/>
              <a:t>D0.1.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500766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p>
          <a:p>
            <a:pPr lvl="2">
              <a:buFont typeface="Arial" panose="020B0604020202020204" pitchFamily="34" charset="0"/>
              <a:buChar char="–"/>
              <a:defRPr/>
            </a:pPr>
            <a:r>
              <a:rPr lang="en-US" altLang="zh-CN" sz="1600" dirty="0" smtClean="0"/>
              <a:t>Generating </a:t>
            </a:r>
            <a:r>
              <a:rPr lang="en-US" altLang="zh-CN" sz="1600" dirty="0"/>
              <a:t>the CIR (time domain) from frequency domain CSI (e.g. by IFFT).</a:t>
            </a:r>
          </a:p>
          <a:p>
            <a:pPr lvl="2">
              <a:buFont typeface="Arial" panose="020B0604020202020204" pitchFamily="34" charset="0"/>
              <a:buChar char="–"/>
              <a:defRPr/>
            </a:pPr>
            <a:r>
              <a:rPr lang="en-US" altLang="zh-CN" sz="1600" dirty="0" smtClean="0"/>
              <a:t>Reporting </a:t>
            </a:r>
            <a:r>
              <a:rPr lang="en-US" altLang="zh-CN" sz="1600" dirty="0"/>
              <a:t>the set of taps (complex samples) around the tap with the largest magnitude of the entire CIR .</a:t>
            </a:r>
          </a:p>
          <a:p>
            <a:pPr lvl="2">
              <a:buFont typeface="Arial" panose="020B0604020202020204" pitchFamily="34" charset="0"/>
              <a:buChar char="–"/>
              <a:defRPr/>
            </a:pPr>
            <a:r>
              <a:rPr lang="en-US" altLang="zh-CN" sz="1600" dirty="0" smtClean="0"/>
              <a:t>The </a:t>
            </a:r>
            <a:r>
              <a:rPr lang="en-US" altLang="zh-CN" sz="1600" dirty="0"/>
              <a:t>size of the selected set is corresponding to the range of interest.</a:t>
            </a:r>
          </a:p>
          <a:p>
            <a:pPr lvl="2">
              <a:buFont typeface="Arial" panose="020B0604020202020204" pitchFamily="34" charset="0"/>
              <a:buChar char="–"/>
              <a:defRPr/>
            </a:pPr>
            <a:r>
              <a:rPr lang="en-US" altLang="zh-CN" sz="1600" dirty="0" smtClean="0"/>
              <a:t>Note</a:t>
            </a:r>
            <a:r>
              <a:rPr lang="en-US" altLang="zh-CN" sz="1600" dirty="0"/>
              <a:t>: the calculation of the size of the reporting set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121840</TotalTime>
  <Words>3085</Words>
  <Application>Microsoft Office PowerPoint</Application>
  <PresentationFormat>宽屏</PresentationFormat>
  <Paragraphs>748</Paragraphs>
  <Slides>34</Slides>
  <Notes>34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34</vt:i4>
      </vt:variant>
    </vt:vector>
  </HeadingPairs>
  <TitlesOfParts>
    <vt:vector size="4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4892</cp:revision>
  <cp:lastPrinted>2014-11-04T15:04:57Z</cp:lastPrinted>
  <dcterms:created xsi:type="dcterms:W3CDTF">2007-04-17T18:10:23Z</dcterms:created>
  <dcterms:modified xsi:type="dcterms:W3CDTF">2022-02-17T15:25:42Z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(3)S/cZ0xAFx2tXwhc3trFvNJNzW8Efhu2XPOc6UUEm4mEaEh7hLGysemqyyrTW1KYP1TqdXwae
Y7VXs4mx2zGoeHv353Qtdm380nG7uN9NLUuvIkVIo+B6QeefTVbI6GOx+wYECsByOz/uvSor
LuGLTmRQy2Qy0Lme/pfr3wHXl2EXsPTVHY0w1YyLahhkcOkgV7kpK9K/CScXFvU725GPELDz
5+SPMEOKnA/1PNs0i8</vt:lpwstr>
  </property>
  <property fmtid="{D5CDD505-2E9C-101B-9397-08002B2CF9AE}" pid="27" name="_2015_ms_pID_7253431">
    <vt:lpwstr>x/qd7WxJ9V3m5uP03X+Zr5J2yQhtQAroLrAv/Pc+hObXusq4QTNx8b
6MU5E2ED8SyavKxu0+mJ0cHrORxK/P8DTUaxf4eK3OoFzAh3fQr4/Sa1XYaCWHoaTI6hJ9eE
SPcVYkBCVyW5Pm5LQ9s5iE8uS2d0it2dAA8iF5kn+bMUFUAvF0kDemD+YL1R+XYE7+311OyR
b1Ro3R4jz51aNraJIpSWC1f0Y22/BInC+Eox</vt:lpwstr>
  </property>
  <property fmtid="{D5CDD505-2E9C-101B-9397-08002B2CF9AE}" pid="28" name="_2015_ms_pID_7253432">
    <vt:lpwstr>Mt0q1AtGnoYXEmo01cyeIEw=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