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61" r:id="rId18"/>
    <p:sldId id="862" r:id="rId19"/>
    <p:sldId id="863" r:id="rId20"/>
    <p:sldId id="868" r:id="rId21"/>
    <p:sldId id="859" r:id="rId22"/>
    <p:sldId id="843" r:id="rId23"/>
    <p:sldId id="844" r:id="rId24"/>
    <p:sldId id="855" r:id="rId25"/>
    <p:sldId id="864" r:id="rId26"/>
    <p:sldId id="860" r:id="rId27"/>
    <p:sldId id="865" r:id="rId28"/>
    <p:sldId id="866" r:id="rId29"/>
    <p:sldId id="867" r:id="rId30"/>
    <p:sldId id="846" r:id="rId31"/>
    <p:sldId id="842"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579" autoAdjust="0"/>
    <p:restoredTop sz="94075" autoAdjust="0"/>
  </p:normalViewPr>
  <p:slideViewPr>
    <p:cSldViewPr>
      <p:cViewPr varScale="1">
        <p:scale>
          <a:sx n="82" d="100"/>
          <a:sy n="82" d="100"/>
        </p:scale>
        <p:origin x="96" y="37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89360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686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548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35017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5185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3421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17541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50016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0232</a:t>
            </a:r>
            <a:r>
              <a:rPr lang="en-US" altLang="en-US" sz="1800" b="1" dirty="0" smtClean="0"/>
              <a:t>r4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smtClean="0"/>
              <a:t>Task Group </a:t>
            </a:r>
            <a:r>
              <a:rPr lang="en-US" altLang="zh-CN" sz="3600" dirty="0" smtClean="0"/>
              <a:t>bf</a:t>
            </a:r>
            <a:r>
              <a:rPr lang="en-US" altLang="en-US" sz="3600" dirty="0" smtClean="0"/>
              <a:t/>
            </a:r>
            <a:br>
              <a:rPr lang="en-US" altLang="en-US" sz="3600" dirty="0" smtClean="0"/>
            </a:br>
            <a:r>
              <a:rPr lang="en-US" altLang="en-US" sz="3600" dirty="0" smtClean="0"/>
              <a:t>Meeting agenda, </a:t>
            </a:r>
            <a:r>
              <a:rPr lang="en-US" altLang="zh-CN" sz="3600" dirty="0" smtClean="0">
                <a:solidFill>
                  <a:srgbClr val="0000FF"/>
                </a:solidFill>
              </a:rPr>
              <a:t>February – March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7 </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37022932"/>
              </p:ext>
            </p:extLst>
          </p:nvPr>
        </p:nvGraphicFramePr>
        <p:xfrm>
          <a:off x="914400" y="3208818"/>
          <a:ext cx="10591800" cy="1591782"/>
        </p:xfrm>
        <a:graphic>
          <a:graphicData uri="http://schemas.openxmlformats.org/drawingml/2006/table">
            <a:tbl>
              <a:tblPr firstRow="1" bandRow="1">
                <a:tableStyleId>{C4B1156A-380E-4F78-BDF5-A606A8083BF9}</a:tableStyleId>
              </a:tblPr>
              <a:tblGrid>
                <a:gridCol w="942060"/>
                <a:gridCol w="2563140"/>
                <a:gridCol w="5257800"/>
                <a:gridCol w="1828800"/>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22/0009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 D0.1 Writing Status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measurement-setup-id-setting-in-</a:t>
                      </a: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-case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21/2011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NDP Announcement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Parameters for Sub7 GHz Sensing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discussion-on-PASN-for-sensing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512669052"/>
              </p:ext>
            </p:extLst>
          </p:nvPr>
        </p:nvGraphicFramePr>
        <p:xfrm>
          <a:off x="3429000" y="1779402"/>
          <a:ext cx="8305801" cy="370699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Parameters for Sub7 GHz Sensing NDPA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discussion-on-PASN-for-sensing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Sensing Measurement Instance: General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22/0173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PDT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Non-TB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22/0079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MLME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-sensing-session-termination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pdt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sbp</a:t>
                      </a:r>
                      <a:r>
                        <a:rPr lang="en-US" altLang="zh-CN" sz="1200" kern="1200" dirty="0" smtClean="0">
                          <a:solidFill>
                            <a:schemeClr val="tx1"/>
                          </a:solidFill>
                          <a:latin typeface="+mn-lt"/>
                          <a:ea typeface="+mn-ea"/>
                          <a:cs typeface="+mn-cs"/>
                        </a:rPr>
                        <a:t>-frames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Sensing Measurement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08714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37835914"/>
              </p:ext>
            </p:extLst>
          </p:nvPr>
        </p:nvGraphicFramePr>
        <p:xfrm>
          <a:off x="3429000" y="1779402"/>
          <a:ext cx="8305801" cy="348831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Non-TB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22/0079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SENS Procedure Overview</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MLME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a:t>
                      </a:r>
                      <a:r>
                        <a:rPr lang="en-US" altLang="zh-CN" sz="1200" kern="1200" baseline="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TB Sensing Measurement instance: 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22/0182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pdt</a:t>
                      </a:r>
                      <a:r>
                        <a:rPr lang="en-US" altLang="zh-CN" sz="1200" kern="1200" dirty="0" smtClean="0">
                          <a:solidFill>
                            <a:srgbClr val="00B050"/>
                          </a:solidFill>
                          <a:latin typeface="+mn-lt"/>
                          <a:ea typeface="+mn-ea"/>
                          <a:cs typeface="+mn-cs"/>
                        </a:rPr>
                        <a:t>-sensing-session-termination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 Sensing Measurement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22/0312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Sang Kim (LGE)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Collaborative WLAN Sensing - Example Operations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9617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8763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63781024"/>
              </p:ext>
            </p:extLst>
          </p:nvPr>
        </p:nvGraphicFramePr>
        <p:xfrm>
          <a:off x="3429000" y="1779402"/>
          <a:ext cx="8305801" cy="27964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22/0079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22/0233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MLME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453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a:lnSpc>
                <a:spcPct val="90000"/>
              </a:lnSpc>
              <a:buNone/>
            </a:pPr>
            <a:r>
              <a:rPr lang="en-US" altLang="zh-CN" dirty="0">
                <a:solidFill>
                  <a:srgbClr val="0000FF"/>
                </a:solidFill>
              </a:rPr>
              <a:t>February </a:t>
            </a:r>
            <a:r>
              <a:rPr lang="en-US" altLang="zh-CN" dirty="0"/>
              <a:t>7, 8, --- 14, 15, --- 22, --- 28,  March 1        </a:t>
            </a:r>
            <a:r>
              <a:rPr lang="en-US" altLang="en-US" dirty="0">
                <a:cs typeface="Times New Roman" panose="02020603050405020304" pitchFamily="18" charset="0"/>
              </a:rPr>
              <a:t>9am – 11:00am ET</a:t>
            </a:r>
          </a:p>
          <a:p>
            <a:pPr algn="just" defTabSz="917575">
              <a:lnSpc>
                <a:spcPct val="90000"/>
              </a:lnSpc>
              <a:buNone/>
            </a:pPr>
            <a:r>
              <a:rPr lang="en-US" altLang="zh-CN" dirty="0">
                <a:solidFill>
                  <a:srgbClr val="0000FF"/>
                </a:solidFill>
              </a:rPr>
              <a:t>February         </a:t>
            </a:r>
            <a:r>
              <a:rPr lang="en-US" altLang="zh-CN" dirty="0"/>
              <a:t>10,            17,      24,       March 3,     10pm </a:t>
            </a:r>
            <a:r>
              <a:rPr lang="en-US" altLang="en-US" dirty="0">
                <a:cs typeface="Times New Roman" panose="02020603050405020304" pitchFamily="18" charset="0"/>
              </a:rPr>
              <a:t>–</a:t>
            </a:r>
            <a:r>
              <a:rPr lang="en-US" altLang="zh-CN" dirty="0"/>
              <a:t> 12:00am ET</a:t>
            </a:r>
            <a:endParaRPr lang="en-US" altLang="en-US" dirty="0">
              <a:solidFill>
                <a:srgbClr val="FF0000"/>
              </a:solidFill>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February </a:t>
            </a:r>
            <a:r>
              <a:rPr lang="en-US" altLang="en-US" sz="3200" dirty="0" smtClean="0">
                <a:solidFill>
                  <a:srgbClr val="0000FF"/>
                </a:solidFill>
                <a:cs typeface="Times New Roman" panose="02020603050405020304" pitchFamily="18" charset="0"/>
              </a:rPr>
              <a:t>15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8" name="TextBox 7"/>
          <p:cNvSpPr txBox="1"/>
          <p:nvPr/>
        </p:nvSpPr>
        <p:spPr>
          <a:xfrm>
            <a:off x="9249747" y="57912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altLang="zh-CN" sz="1600" b="1"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8829612"/>
              </p:ext>
            </p:extLst>
          </p:nvPr>
        </p:nvGraphicFramePr>
        <p:xfrm>
          <a:off x="3429000" y="1524000"/>
          <a:ext cx="8305801" cy="308675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22/0312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Sang Kim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Collaborative WLAN Sensing - Example Operations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22/0223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Chaoming</a:t>
                      </a:r>
                      <a:r>
                        <a:rPr lang="en-US" altLang="zh-CN" sz="1200" kern="1200" dirty="0" smtClean="0">
                          <a:solidFill>
                            <a:srgbClr val="0000FF"/>
                          </a:solidFill>
                          <a:latin typeface="+mn-lt"/>
                          <a:ea typeface="+mn-ea"/>
                          <a:cs typeface="+mn-cs"/>
                        </a:rPr>
                        <a:t>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pdt</a:t>
                      </a:r>
                      <a:r>
                        <a:rPr lang="en-US" altLang="zh-CN" sz="1200" kern="1200" dirty="0" smtClean="0">
                          <a:solidFill>
                            <a:srgbClr val="0000FF"/>
                          </a:solidFill>
                          <a:latin typeface="+mn-lt"/>
                          <a:ea typeface="+mn-ea"/>
                          <a:cs typeface="+mn-cs"/>
                        </a:rPr>
                        <a:t>-</a:t>
                      </a:r>
                      <a:r>
                        <a:rPr lang="en-US" altLang="zh-CN" sz="1200" kern="1200" dirty="0" err="1" smtClean="0">
                          <a:solidFill>
                            <a:srgbClr val="0000FF"/>
                          </a:solidFill>
                          <a:latin typeface="+mn-lt"/>
                          <a:ea typeface="+mn-ea"/>
                          <a:cs typeface="+mn-cs"/>
                        </a:rPr>
                        <a:t>sbp</a:t>
                      </a:r>
                      <a:r>
                        <a:rPr lang="en-US" altLang="zh-CN" sz="1200" kern="1200" dirty="0" smtClean="0">
                          <a:solidFill>
                            <a:srgbClr val="0000FF"/>
                          </a:solidFill>
                          <a:latin typeface="+mn-lt"/>
                          <a:ea typeface="+mn-ea"/>
                          <a:cs typeface="+mn-cs"/>
                        </a:rPr>
                        <a:t>-frames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DMG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Threshold-based Sensing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 Measurement Report frame (excl.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22/0236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22/0251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PDT-DMG-Sensing-Report-IE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 TB Sensing Measurement Instance: 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Threshold-based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22/0339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Enrico </a:t>
                      </a:r>
                      <a:r>
                        <a:rPr lang="en-US" altLang="zh-CN" sz="1200" kern="1200" dirty="0" err="1" smtClean="0">
                          <a:solidFill>
                            <a:schemeClr val="tx1"/>
                          </a:solidFill>
                          <a:latin typeface="+mn-lt"/>
                          <a:ea typeface="+mn-ea"/>
                          <a:cs typeface="+mn-cs"/>
                        </a:rPr>
                        <a:t>Rantala</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Zeku</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STA-STA sub7GHz WLAN sensing support by leveraging SBP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592187957"/>
              </p:ext>
            </p:extLst>
          </p:nvPr>
        </p:nvGraphicFramePr>
        <p:xfrm>
          <a:off x="3429000" y="4800600"/>
          <a:ext cx="6871706" cy="935736"/>
        </p:xfrm>
        <a:graphic>
          <a:graphicData uri="http://schemas.openxmlformats.org/drawingml/2006/table">
            <a:tbl>
              <a:tblPr firstRow="1" bandRow="1">
                <a:tableStyleId>{C4B1156A-380E-4F78-BDF5-A606A8083BF9}</a:tableStyleId>
              </a:tblPr>
              <a:tblGrid>
                <a:gridCol w="738738"/>
                <a:gridCol w="2009945"/>
                <a:gridCol w="4123023"/>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 (</a:t>
                      </a:r>
                      <a:r>
                        <a:rPr lang="en-US" altLang="zh-CN" sz="1600" dirty="0" smtClean="0">
                          <a:solidFill>
                            <a:srgbClr val="FF0000"/>
                          </a:solidFill>
                        </a:rPr>
                        <a:t>PDT SP</a:t>
                      </a:r>
                      <a:r>
                        <a:rPr lang="en-US" altLang="zh-CN" sz="1600" dirty="0" smtClean="0"/>
                        <a:t>)</a:t>
                      </a:r>
                      <a:endParaRPr lang="zh-CN" altLang="en-US" sz="16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95493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February   </a:t>
            </a:r>
            <a:r>
              <a:rPr lang="en-US" altLang="zh-CN" sz="1600" dirty="0">
                <a:solidFill>
                  <a:srgbClr val="00B050"/>
                </a:solidFill>
                <a:cs typeface="Times New Roman" panose="02020603050405020304" pitchFamily="18" charset="0"/>
              </a:rPr>
              <a:t>14  (Monday),   9am - 11:00am ET 		February  </a:t>
            </a:r>
            <a:r>
              <a:rPr lang="en-US" altLang="zh-CN" sz="1600" dirty="0" smtClean="0">
                <a:solidFill>
                  <a:srgbClr val="00B050"/>
                </a:solidFill>
                <a:cs typeface="Times New Roman" panose="02020603050405020304" pitchFamily="18" charset="0"/>
              </a:rPr>
              <a:t> 15   </a:t>
            </a:r>
            <a:r>
              <a:rPr lang="en-US" altLang="zh-CN" sz="1600" dirty="0">
                <a:solidFill>
                  <a:srgbClr val="00B050"/>
                </a:solidFill>
                <a:cs typeface="Times New Roman" panose="02020603050405020304" pitchFamily="18" charset="0"/>
              </a:rPr>
              <a:t>(Tuesday),  9am - 11:00am ET</a:t>
            </a:r>
          </a:p>
          <a:p>
            <a:pPr marL="685800" lvl="2" indent="-285750" algn="just" defTabSz="914400">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17  (Thursday), 10pm - 12:00am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00B050"/>
                </a:solidFill>
                <a:cs typeface="Times New Roman" panose="02020603050405020304" pitchFamily="18" charset="0"/>
              </a:rPr>
              <a:t>                                                                                    February   </a:t>
            </a:r>
            <a:r>
              <a:rPr lang="en-US" altLang="zh-CN" sz="1600" dirty="0">
                <a:solidFill>
                  <a:srgbClr val="00B050"/>
                </a:solidFill>
                <a:cs typeface="Times New Roman" panose="02020603050405020304" pitchFamily="18" charset="0"/>
              </a:rPr>
              <a:t>22   (Tuesday),  9am - 11:00am ET</a:t>
            </a:r>
            <a:endParaRPr lang="en-US" altLang="zh-CN" sz="16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24  (Thursday),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February   28  (Monday),  </a:t>
            </a:r>
            <a:r>
              <a:rPr lang="en-US" altLang="zh-CN" sz="1600" dirty="0" smtClean="0">
                <a:solidFill>
                  <a:srgbClr val="00B050"/>
                </a:solidFill>
                <a:cs typeface="Times New Roman" panose="02020603050405020304" pitchFamily="18" charset="0"/>
              </a:rPr>
              <a:t> 9am   - </a:t>
            </a:r>
            <a:r>
              <a:rPr lang="en-US" altLang="zh-CN" sz="1600" dirty="0">
                <a:solidFill>
                  <a:srgbClr val="00B050"/>
                </a:solidFill>
                <a:cs typeface="Times New Roman" panose="02020603050405020304" pitchFamily="18" charset="0"/>
              </a:rPr>
              <a:t>11:00am ET 	</a:t>
            </a:r>
            <a:r>
              <a:rPr lang="en-US" altLang="zh-CN" sz="1600" dirty="0" smtClean="0">
                <a:solidFill>
                  <a:srgbClr val="00B050"/>
                </a:solidFill>
                <a:cs typeface="Times New Roman" panose="02020603050405020304" pitchFamily="18" charset="0"/>
              </a:rPr>
              <a:t>March        </a:t>
            </a:r>
            <a:r>
              <a:rPr lang="en-US" altLang="zh-CN" sz="1600" dirty="0">
                <a:solidFill>
                  <a:srgbClr val="00B050"/>
                </a:solidFill>
                <a:cs typeface="Times New Roman" panose="02020603050405020304" pitchFamily="18" charset="0"/>
              </a:rPr>
              <a:t>1  </a:t>
            </a:r>
            <a:r>
              <a:rPr lang="en-US" altLang="zh-CN" sz="1600" dirty="0" smtClean="0">
                <a:solidFill>
                  <a:srgbClr val="00B050"/>
                </a:solidFill>
                <a:cs typeface="Times New Roman" panose="02020603050405020304" pitchFamily="18" charset="0"/>
              </a:rPr>
              <a:t>  </a:t>
            </a:r>
            <a:r>
              <a:rPr lang="en-US" altLang="zh-CN" sz="1600" dirty="0">
                <a:solidFill>
                  <a:srgbClr val="00B050"/>
                </a:solidFill>
                <a:cs typeface="Times New Roman" panose="02020603050405020304" pitchFamily="18" charset="0"/>
              </a:rPr>
              <a:t>(Tuesday),  9am - 11:00am ET</a:t>
            </a:r>
            <a:r>
              <a:rPr lang="en-US" altLang="zh-CN" dirty="0">
                <a:solidFill>
                  <a:srgbClr val="00B050"/>
                </a:solidFill>
                <a:cs typeface="Times New Roman" panose="02020603050405020304" pitchFamily="18" charset="0"/>
              </a:rPr>
              <a:t> </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March       </a:t>
            </a:r>
            <a:r>
              <a:rPr lang="en-US" altLang="zh-CN" sz="1600" dirty="0" smtClean="0">
                <a:solidFill>
                  <a:srgbClr val="00B050"/>
                </a:solidFill>
                <a:cs typeface="Times New Roman" panose="02020603050405020304" pitchFamily="18" charset="0"/>
              </a:rPr>
              <a:t>3    </a:t>
            </a:r>
            <a:r>
              <a:rPr lang="en-US" altLang="zh-CN" sz="1600" dirty="0">
                <a:solidFill>
                  <a:srgbClr val="00B050"/>
                </a:solidFill>
                <a:cs typeface="Times New Roman" panose="02020603050405020304" pitchFamily="18" charset="0"/>
              </a:rPr>
              <a:t>(Thursday), </a:t>
            </a:r>
            <a:r>
              <a:rPr lang="en-US" altLang="zh-CN" sz="1600" dirty="0" smtClean="0">
                <a:solidFill>
                  <a:srgbClr val="00B050"/>
                </a:solidFill>
                <a:cs typeface="Times New Roman" panose="02020603050405020304" pitchFamily="18" charset="0"/>
              </a:rPr>
              <a:t>10pm </a:t>
            </a:r>
            <a:r>
              <a:rPr lang="en-US" altLang="zh-CN" sz="1600" dirty="0">
                <a:solidFill>
                  <a:srgbClr val="00B050"/>
                </a:solidFill>
                <a:cs typeface="Times New Roman" panose="02020603050405020304" pitchFamily="18" charset="0"/>
              </a:rPr>
              <a:t>- 12:00am ET</a:t>
            </a:r>
          </a:p>
          <a:p>
            <a:pPr marL="400050" lvl="2" indent="0" algn="just">
              <a:spcBef>
                <a:spcPct val="0"/>
              </a:spcBef>
              <a:spcAft>
                <a:spcPts val="0"/>
              </a:spcAft>
              <a:buClr>
                <a:srgbClr val="000000"/>
              </a:buClr>
              <a:buNone/>
              <a:defRPr/>
            </a:pPr>
            <a:endParaRPr lang="en-US" altLang="zh-CN" sz="800" dirty="0"/>
          </a:p>
          <a:p>
            <a:pPr marL="400050" lvl="2" indent="0" algn="just">
              <a:spcBef>
                <a:spcPct val="0"/>
              </a:spcBef>
              <a:spcAft>
                <a:spcPts val="0"/>
              </a:spcAft>
              <a:buClr>
                <a:srgbClr val="000000"/>
              </a:buClr>
              <a:buNone/>
              <a:defRPr/>
            </a:pPr>
            <a:r>
              <a:rPr lang="en-US" altLang="zh-CN" sz="1600" b="1" dirty="0" smtClean="0"/>
              <a:t>March </a:t>
            </a:r>
            <a:r>
              <a:rPr lang="en-US" altLang="zh-CN" sz="1600" b="1" dirty="0"/>
              <a:t>2022 IEEE Plenary (March </a:t>
            </a:r>
            <a:r>
              <a:rPr lang="en-US" altLang="zh-CN" sz="1600" b="1" dirty="0" smtClean="0">
                <a:solidFill>
                  <a:srgbClr val="FF0000"/>
                </a:solidFill>
              </a:rPr>
              <a:t>7-15</a:t>
            </a:r>
            <a:r>
              <a:rPr lang="en-US" altLang="zh-CN" sz="1600" b="1" dirty="0"/>
              <a:t>)   </a:t>
            </a:r>
            <a:r>
              <a:rPr lang="en-US" altLang="zh-CN" sz="1600" dirty="0">
                <a:cs typeface="Times New Roman" panose="02020603050405020304" pitchFamily="18" charset="0"/>
              </a:rPr>
              <a:t>(Deadline for contributions to pass motion and be included in D0.1) </a:t>
            </a:r>
            <a:endParaRPr lang="en-US" altLang="zh-CN" sz="16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8   (Tuesday),      9am - 11:00am ET</a:t>
            </a:r>
            <a:endParaRPr lang="en-US" altLang="zh-CN"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smtClean="0">
                <a:solidFill>
                  <a:srgbClr val="FFC000"/>
                </a:solidFill>
                <a:cs typeface="Times New Roman" panose="02020603050405020304" pitchFamily="18" charset="0"/>
              </a:rPr>
              <a:t>March        </a:t>
            </a:r>
            <a:r>
              <a:rPr lang="en-US" altLang="zh-CN" sz="1600" dirty="0">
                <a:solidFill>
                  <a:srgbClr val="FFC000"/>
                </a:solidFill>
                <a:cs typeface="Times New Roman" panose="02020603050405020304" pitchFamily="18" charset="0"/>
              </a:rPr>
              <a:t>9   (Wednesday), 10pm - </a:t>
            </a:r>
            <a:r>
              <a:rPr lang="en-US" altLang="zh-CN" sz="1600" dirty="0" smtClean="0">
                <a:solidFill>
                  <a:srgbClr val="FFC000"/>
                </a:solidFill>
                <a:cs typeface="Times New Roman" panose="02020603050405020304" pitchFamily="18" charset="0"/>
              </a:rPr>
              <a:t>11:59pm </a:t>
            </a:r>
            <a:r>
              <a:rPr lang="en-US" altLang="zh-CN" sz="1600" dirty="0">
                <a:solidFill>
                  <a:srgbClr val="FFC000"/>
                </a:solidFill>
                <a:cs typeface="Times New Roman" panose="02020603050405020304" pitchFamily="18" charset="0"/>
              </a:rPr>
              <a:t>ET (Not sure if this slot is ok for Plenary and Interim? </a:t>
            </a:r>
            <a:r>
              <a:rPr lang="en-US" altLang="zh-CN" sz="1600" dirty="0">
                <a:solidFill>
                  <a:srgbClr val="0000FF"/>
                </a:solidFill>
                <a:cs typeface="Times New Roman" panose="02020603050405020304" pitchFamily="18" charset="0"/>
              </a:rPr>
              <a:t>It’s ok!!</a:t>
            </a:r>
            <a:r>
              <a:rPr lang="en-US" altLang="zh-CN" sz="16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11  </a:t>
            </a:r>
            <a:r>
              <a:rPr lang="en-US" altLang="zh-CN" sz="1600" dirty="0">
                <a:solidFill>
                  <a:srgbClr val="FF0000"/>
                </a:solidFill>
                <a:cs typeface="Times New Roman" panose="02020603050405020304" pitchFamily="18" charset="0"/>
              </a:rPr>
              <a:t>(Friday),        9am - 11:00am ET</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FF3300"/>
                </a:solidFill>
                <a:cs typeface="Times New Roman" panose="02020603050405020304" pitchFamily="18" charset="0"/>
              </a:rPr>
              <a:t>March        14  </a:t>
            </a:r>
            <a:r>
              <a:rPr lang="en-US" altLang="zh-CN" sz="16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600" kern="0" dirty="0">
                <a:solidFill>
                  <a:srgbClr val="FF0000"/>
                </a:solidFill>
                <a:cs typeface="Times New Roman" panose="02020603050405020304" pitchFamily="18" charset="0"/>
              </a:rPr>
              <a:t>	     </a:t>
            </a:r>
            <a:r>
              <a:rPr lang="en-US" altLang="zh-CN" sz="1600" kern="0" dirty="0" smtClean="0"/>
              <a:t>Seek </a:t>
            </a:r>
            <a:r>
              <a:rPr lang="en-US" altLang="zh-CN" sz="1600" kern="0" dirty="0" err="1"/>
              <a:t>TGbf</a:t>
            </a:r>
            <a:r>
              <a:rPr lang="en-US" altLang="zh-CN" sz="1600" kern="0" dirty="0"/>
              <a:t> </a:t>
            </a:r>
            <a:r>
              <a:rPr lang="en-US" altLang="zh-CN" sz="1600" kern="0" dirty="0">
                <a:solidFill>
                  <a:srgbClr val="0000FF"/>
                </a:solidFill>
              </a:rPr>
              <a:t>approval</a:t>
            </a:r>
            <a:r>
              <a:rPr lang="en-US" altLang="zh-CN" sz="1600" kern="0" dirty="0"/>
              <a:t> to go to comment collection  (“Move to Approve a 30-day comment collection on </a:t>
            </a:r>
            <a:r>
              <a:rPr lang="en-US" altLang="zh-CN" sz="1600" kern="0" dirty="0" err="1"/>
              <a:t>TGbf</a:t>
            </a:r>
            <a:r>
              <a:rPr lang="en-US" altLang="zh-CN" sz="16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9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6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1. when conflict with CAC, the call will be changed from </a:t>
            </a:r>
            <a:r>
              <a:rPr lang="en-US" altLang="zh-CN" sz="1200" dirty="0">
                <a:solidFill>
                  <a:srgbClr val="FF3300"/>
                </a:solidFill>
                <a:cs typeface="Times New Roman" panose="02020603050405020304" pitchFamily="18" charset="0"/>
              </a:rPr>
              <a:t>9am</a:t>
            </a:r>
            <a:r>
              <a:rPr lang="en-US" altLang="zh-CN" sz="1200" dirty="0">
                <a:cs typeface="Times New Roman" panose="02020603050405020304" pitchFamily="18" charset="0"/>
              </a:rPr>
              <a:t> -11:00am to </a:t>
            </a:r>
            <a:r>
              <a:rPr lang="en-US" altLang="zh-CN" sz="1200" dirty="0">
                <a:solidFill>
                  <a:srgbClr val="FF3300"/>
                </a:solidFill>
                <a:cs typeface="Times New Roman" panose="02020603050405020304" pitchFamily="18" charset="0"/>
              </a:rPr>
              <a:t>10am</a:t>
            </a:r>
            <a:r>
              <a:rPr lang="en-US" altLang="zh-CN" sz="1200" dirty="0">
                <a:cs typeface="Times New Roman" panose="02020603050405020304" pitchFamily="18" charset="0"/>
              </a:rPr>
              <a:t> -11:00am (Jan-March 2022 CAC calls (TBD): Monday </a:t>
            </a:r>
            <a:r>
              <a:rPr lang="en-US" altLang="zh-CN" sz="1200" dirty="0">
                <a:solidFill>
                  <a:srgbClr val="FF0000"/>
                </a:solidFill>
                <a:cs typeface="Times New Roman" panose="02020603050405020304" pitchFamily="18" charset="0"/>
              </a:rPr>
              <a:t>February 21 </a:t>
            </a:r>
            <a:r>
              <a:rPr lang="en-US" altLang="zh-CN" sz="1200" dirty="0">
                <a:cs typeface="Times New Roman" panose="02020603050405020304" pitchFamily="18" charset="0"/>
              </a:rPr>
              <a:t>and Thursday </a:t>
            </a:r>
            <a:r>
              <a:rPr lang="en-US" altLang="zh-CN" sz="1200" dirty="0">
                <a:solidFill>
                  <a:srgbClr val="FF0000"/>
                </a:solidFill>
                <a:cs typeface="Times New Roman" panose="02020603050405020304" pitchFamily="18" charset="0"/>
              </a:rPr>
              <a:t>March 3</a:t>
            </a:r>
            <a:r>
              <a:rPr lang="en-US" altLang="zh-CN" sz="1200" dirty="0">
                <a:cs typeface="Times New Roman" panose="02020603050405020304" pitchFamily="18" charset="0"/>
              </a:rPr>
              <a:t> )</a:t>
            </a:r>
          </a:p>
          <a:p>
            <a:pPr marL="0" lvl="1" indent="0" algn="just">
              <a:spcBef>
                <a:spcPct val="0"/>
              </a:spcBef>
              <a:spcAft>
                <a:spcPts val="300"/>
              </a:spcAft>
              <a:buClr>
                <a:srgbClr val="000000"/>
              </a:buClr>
              <a:buNone/>
              <a:defRPr/>
            </a:pPr>
            <a:r>
              <a:rPr lang="en-US" altLang="zh-CN" sz="1200" dirty="0">
                <a:cs typeface="Times New Roman" panose="02020603050405020304" pitchFamily="18" charset="0"/>
              </a:rPr>
              <a:t>2. </a:t>
            </a:r>
            <a:r>
              <a:rPr lang="en-US" altLang="zh-CN" sz="1200" dirty="0">
                <a:cs typeface="MS PGothic" charset="0"/>
              </a:rPr>
              <a:t>Thursday 10pm - 12:00am ET (Thursday 7 PM - 9 PM PT, Friday 11am-1pm in China, Friday 5am-7am in Israel, Friday 4am – 6am in Central Europe), and </a:t>
            </a:r>
            <a:r>
              <a:rPr lang="en-US" altLang="zh-CN" sz="1200" dirty="0">
                <a:solidFill>
                  <a:srgbClr val="0000FF"/>
                </a:solidFill>
                <a:cs typeface="MS PGothic" charset="0"/>
              </a:rPr>
              <a:t>Sang Kim </a:t>
            </a:r>
            <a:r>
              <a:rPr lang="en-US" altLang="zh-CN" sz="1200" dirty="0">
                <a:cs typeface="MS PGothic" charset="0"/>
              </a:rPr>
              <a:t>will help to take the minutes for these slots.</a:t>
            </a:r>
            <a:endParaRPr lang="zh-CN" altLang="en-US" sz="12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To be Confirmed </a:t>
            </a:r>
            <a:r>
              <a:rPr lang="en-US" altLang="zh-CN" sz="1800" dirty="0" smtClean="0"/>
              <a:t>(In </a:t>
            </a:r>
            <a:r>
              <a:rPr lang="en-US" altLang="zh-CN" sz="1800" dirty="0"/>
              <a:t>North </a:t>
            </a:r>
            <a:r>
              <a:rPr lang="en-US" altLang="zh-CN" sz="1800" dirty="0" smtClean="0"/>
              <a:t>America, the </a:t>
            </a:r>
            <a:r>
              <a:rPr lang="en-US" altLang="zh-CN" sz="1800" dirty="0">
                <a:solidFill>
                  <a:srgbClr val="C00000"/>
                </a:solidFill>
              </a:rPr>
              <a:t>daylight saving </a:t>
            </a:r>
            <a:r>
              <a:rPr lang="en-US" altLang="zh-CN" sz="1800" dirty="0" smtClean="0">
                <a:solidFill>
                  <a:srgbClr val="C00000"/>
                </a:solidFill>
              </a:rPr>
              <a:t>start </a:t>
            </a:r>
            <a:r>
              <a:rPr lang="en-US" altLang="zh-CN" sz="1800" dirty="0"/>
              <a:t>on </a:t>
            </a:r>
            <a:r>
              <a:rPr lang="en-US" altLang="zh-CN" sz="1800" dirty="0">
                <a:solidFill>
                  <a:srgbClr val="C00000"/>
                </a:solidFill>
              </a:rPr>
              <a:t>March 13 </a:t>
            </a:r>
            <a:r>
              <a:rPr lang="en-US" altLang="zh-CN" sz="1800" dirty="0"/>
              <a:t>is considered) </a:t>
            </a:r>
            <a:r>
              <a:rPr lang="en-US" altLang="zh-CN" sz="1800" b="1" dirty="0" smtClean="0">
                <a:cs typeface="Times New Roman" panose="02020603050405020304" pitchFamily="18" charset="0"/>
              </a:rPr>
              <a:t>:</a:t>
            </a:r>
            <a:endParaRPr lang="en-US" altLang="zh-CN" sz="1800" b="1"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March    </a:t>
            </a:r>
            <a:r>
              <a:rPr lang="en-US" altLang="zh-CN" sz="1400" dirty="0">
                <a:solidFill>
                  <a:srgbClr val="00B050"/>
                </a:solidFill>
                <a:cs typeface="Times New Roman" panose="02020603050405020304" pitchFamily="18" charset="0"/>
              </a:rPr>
              <a:t>21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a:t>
            </a:r>
            <a:r>
              <a:rPr lang="en-US" altLang="zh-CN" sz="1400" dirty="0" smtClean="0">
                <a:solidFill>
                  <a:srgbClr val="00B050"/>
                </a:solidFill>
                <a:cs typeface="Times New Roman" panose="02020603050405020304" pitchFamily="18" charset="0"/>
              </a:rPr>
              <a:t>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   7    </a:t>
            </a:r>
            <a:r>
              <a:rPr lang="en-US" altLang="zh-CN" sz="1400" dirty="0">
                <a:solidFill>
                  <a:srgbClr val="00B050"/>
                </a:solidFill>
                <a:cs typeface="Times New Roman" panose="02020603050405020304" pitchFamily="18" charset="0"/>
              </a:rPr>
              <a:t>(Thursday),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11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14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18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21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a:t>
            </a:r>
            <a:r>
              <a:rPr lang="en-US" altLang="zh-CN" sz="1400" dirty="0" smtClean="0">
                <a:solidFill>
                  <a:srgbClr val="00B050"/>
                </a:solidFill>
                <a:cs typeface="Times New Roman" panose="02020603050405020304" pitchFamily="18" charset="0"/>
              </a:rPr>
              <a:t>25  </a:t>
            </a:r>
            <a:r>
              <a:rPr lang="en-US" altLang="zh-CN" sz="1400" dirty="0">
                <a:solidFill>
                  <a:srgbClr val="00B050"/>
                </a:solidFill>
                <a:cs typeface="Times New Roman" panose="02020603050405020304" pitchFamily="18" charset="0"/>
              </a:rPr>
              <a:t>(Monday),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a:t>
            </a:r>
            <a:r>
              <a:rPr lang="en-US" altLang="zh-CN" sz="1400" dirty="0" smtClean="0">
                <a:solidFill>
                  <a:srgbClr val="00B0F0"/>
                </a:solidFill>
                <a:cs typeface="Times New Roman" panose="02020603050405020304" pitchFamily="18" charset="0"/>
              </a:rPr>
              <a:t>28  </a:t>
            </a:r>
            <a:r>
              <a:rPr lang="en-US" altLang="zh-CN" sz="1400" dirty="0">
                <a:solidFill>
                  <a:srgbClr val="00B0F0"/>
                </a:solidFill>
                <a:cs typeface="Times New Roman" panose="02020603050405020304" pitchFamily="18" charset="0"/>
              </a:rPr>
              <a:t>(Thursday), 23pm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a:t>
            </a:r>
            <a:r>
              <a:rPr lang="en-US" altLang="zh-CN" sz="1400" dirty="0" smtClean="0">
                <a:solidFill>
                  <a:srgbClr val="00B050"/>
                </a:solidFill>
                <a:cs typeface="Times New Roman" panose="02020603050405020304" pitchFamily="18" charset="0"/>
              </a:rPr>
              <a:t>5    </a:t>
            </a:r>
            <a:r>
              <a:rPr lang="en-US" altLang="zh-CN" sz="1400" dirty="0">
                <a:solidFill>
                  <a:srgbClr val="00B050"/>
                </a:solidFill>
                <a:cs typeface="Times New Roman" panose="02020603050405020304" pitchFamily="18" charset="0"/>
              </a:rPr>
              <a:t>(Thursday), 10am - 12:00pm ET</a:t>
            </a:r>
          </a:p>
          <a:p>
            <a:pPr marL="400050" lvl="2" indent="0" algn="just">
              <a:spcBef>
                <a:spcPct val="0"/>
              </a:spcBef>
              <a:spcAft>
                <a:spcPts val="0"/>
              </a:spcAft>
              <a:buClr>
                <a:srgbClr val="000000"/>
              </a:buClr>
              <a:buNone/>
              <a:defRPr/>
            </a:pPr>
            <a:endParaRPr lang="en-US" altLang="zh-CN" sz="700" dirty="0"/>
          </a:p>
          <a:p>
            <a:pPr marL="400050" lvl="2" indent="0" algn="just">
              <a:spcBef>
                <a:spcPct val="0"/>
              </a:spcBef>
              <a:spcAft>
                <a:spcPts val="0"/>
              </a:spcAft>
              <a:buClr>
                <a:srgbClr val="000000"/>
              </a:buClr>
              <a:buNone/>
              <a:defRPr/>
            </a:pPr>
            <a:r>
              <a:rPr lang="en-US" altLang="zh-CN" sz="1400" b="1" dirty="0"/>
              <a:t>May </a:t>
            </a:r>
            <a:r>
              <a:rPr lang="en-US" altLang="zh-CN" sz="1400" b="1" dirty="0" smtClean="0"/>
              <a:t>interim 2022 (May 8-13)</a:t>
            </a:r>
            <a:r>
              <a:rPr lang="en-US" altLang="zh-CN" sz="1400" dirty="0" smtClean="0">
                <a:cs typeface="Times New Roman" panose="02020603050405020304" pitchFamily="18" charset="0"/>
              </a:rPr>
              <a:t>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May        9     (Monday</a:t>
            </a:r>
            <a:r>
              <a:rPr lang="en-US" altLang="zh-CN" sz="1400" dirty="0" smtClean="0">
                <a:solidFill>
                  <a:srgbClr val="00B0F0"/>
                </a:solidFill>
                <a:cs typeface="Times New Roman" panose="02020603050405020304" pitchFamily="18" charset="0"/>
              </a:rPr>
              <a:t>),	07:30am </a:t>
            </a:r>
            <a:r>
              <a:rPr lang="en-US" altLang="zh-CN" sz="1400"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7030A0"/>
                </a:solidFill>
                <a:cs typeface="Times New Roman" panose="02020603050405020304" pitchFamily="18" charset="0"/>
              </a:rPr>
              <a:t>May        10   (Tuesday</a:t>
            </a:r>
            <a:r>
              <a:rPr lang="en-US" altLang="zh-CN" sz="1400" dirty="0" smtClean="0">
                <a:solidFill>
                  <a:srgbClr val="7030A0"/>
                </a:solidFill>
                <a:cs typeface="Times New Roman" panose="02020603050405020304" pitchFamily="18" charset="0"/>
              </a:rPr>
              <a:t>),	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10   (Tuesday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7030A0"/>
                </a:solidFill>
                <a:cs typeface="Times New Roman" panose="02020603050405020304" pitchFamily="18" charset="0"/>
              </a:rPr>
              <a:t>May        11   (Wednesday</a:t>
            </a:r>
            <a:r>
              <a:rPr lang="en-US" altLang="zh-CN" sz="1400" dirty="0" smtClean="0">
                <a:solidFill>
                  <a:srgbClr val="7030A0"/>
                </a:solidFill>
                <a:cs typeface="Times New Roman" panose="02020603050405020304" pitchFamily="18" charset="0"/>
              </a:rPr>
              <a:t>),	02:00am </a:t>
            </a:r>
            <a:r>
              <a:rPr lang="en-US" altLang="zh-CN" sz="1400"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11   (Wednesday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12   (Thursday</a:t>
            </a:r>
            <a:r>
              <a:rPr lang="en-US" altLang="zh-CN" sz="1400" dirty="0" smtClean="0">
                <a:solidFill>
                  <a:srgbClr val="00B050"/>
                </a:solidFill>
                <a:cs typeface="Times New Roman" panose="02020603050405020304" pitchFamily="18" charset="0"/>
              </a:rPr>
              <a:t>),	10:00am </a:t>
            </a:r>
            <a:r>
              <a:rPr lang="en-US" altLang="zh-CN" sz="1400" dirty="0">
                <a:solidFill>
                  <a:srgbClr val="00B050"/>
                </a:solidFill>
                <a:cs typeface="Times New Roman" panose="02020603050405020304" pitchFamily="18" charset="0"/>
              </a:rPr>
              <a:t>- 12:00pm ET (Warsaw local PM2 session, 16:00-18:00)</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1. </a:t>
            </a:r>
            <a:r>
              <a:rPr lang="en-US" altLang="zh-CN" sz="1100" dirty="0">
                <a:cs typeface="MS PGothic" charset="0"/>
              </a:rPr>
              <a:t>Thursday </a:t>
            </a:r>
            <a:r>
              <a:rPr lang="en-US" altLang="zh-CN" sz="1100" dirty="0">
                <a:solidFill>
                  <a:srgbClr val="00B0F0"/>
                </a:solidFill>
                <a:cs typeface="Times New Roman" panose="02020603050405020304" pitchFamily="18" charset="0"/>
              </a:rPr>
              <a:t>23pm - 01:00am ET </a:t>
            </a:r>
            <a:r>
              <a:rPr lang="en-US" altLang="zh-CN" sz="1100" dirty="0" smtClean="0">
                <a:cs typeface="MS PGothic" charset="0"/>
              </a:rPr>
              <a:t>(</a:t>
            </a:r>
            <a:r>
              <a:rPr lang="en-US" altLang="zh-CN" sz="1100" dirty="0">
                <a:cs typeface="MS PGothic" charset="0"/>
              </a:rPr>
              <a:t>Thursday </a:t>
            </a:r>
            <a:r>
              <a:rPr lang="en-US" altLang="zh-CN" sz="1100" dirty="0" smtClean="0">
                <a:cs typeface="MS PGothic" charset="0"/>
              </a:rPr>
              <a:t>20 </a:t>
            </a:r>
            <a:r>
              <a:rPr lang="en-US" altLang="zh-CN" sz="1100" dirty="0">
                <a:cs typeface="MS PGothic" charset="0"/>
              </a:rPr>
              <a:t>PM </a:t>
            </a:r>
            <a:r>
              <a:rPr lang="en-US" altLang="zh-CN" sz="1100" dirty="0" smtClean="0">
                <a:cs typeface="MS PGothic" charset="0"/>
              </a:rPr>
              <a:t>– 22 PM </a:t>
            </a:r>
            <a:r>
              <a:rPr lang="en-US" altLang="zh-CN" sz="1100" dirty="0">
                <a:cs typeface="MS PGothic" charset="0"/>
              </a:rPr>
              <a:t>PT, Friday </a:t>
            </a:r>
            <a:r>
              <a:rPr lang="en-US" altLang="zh-CN" sz="1100" dirty="0" smtClean="0">
                <a:cs typeface="MS PGothic" charset="0"/>
              </a:rPr>
              <a:t>11am-13pm </a:t>
            </a:r>
            <a:r>
              <a:rPr lang="en-US" altLang="zh-CN" sz="1100" dirty="0">
                <a:cs typeface="MS PGothic" charset="0"/>
              </a:rPr>
              <a:t>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AM2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07:30-09:30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07:00-09:00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61 (February  </a:t>
            </a:r>
            <a:r>
              <a:rPr lang="en-US" altLang="zh-CN" sz="4000" dirty="0" smtClean="0"/>
              <a:t>22 or 24)</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837933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56546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30635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32797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February </a:t>
            </a:r>
            <a:r>
              <a:rPr lang="en-US" altLang="en-US" sz="1800" dirty="0">
                <a:solidFill>
                  <a:srgbClr val="0000FF"/>
                </a:solidFill>
              </a:rPr>
              <a:t>7, 8, --- 14, 15, --- 22, --- 28,  March 1        9am – 11:00am ET</a:t>
            </a:r>
          </a:p>
          <a:p>
            <a:pPr marL="285750" indent="-285750" algn="just"/>
            <a:r>
              <a:rPr lang="en-US" altLang="en-US" sz="1800" dirty="0">
                <a:solidFill>
                  <a:srgbClr val="0000FF"/>
                </a:solidFill>
              </a:rPr>
              <a:t>February         10,            17,      24,       March 3,     10pm – 12:00am ET</a:t>
            </a:r>
            <a:r>
              <a:rPr lang="en-US" altLang="en-US" dirty="0"/>
              <a: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121144</TotalTime>
  <Words>2754</Words>
  <Application>Microsoft Office PowerPoint</Application>
  <PresentationFormat>宽屏</PresentationFormat>
  <Paragraphs>651</Paragraphs>
  <Slides>31</Slides>
  <Notes>31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31</vt:i4>
      </vt:variant>
    </vt:vector>
  </HeadingPairs>
  <TitlesOfParts>
    <vt:vector size="4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February – March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4883</cp:revision>
  <cp:lastPrinted>2014-11-04T15:04:57Z</cp:lastPrinted>
  <dcterms:created xsi:type="dcterms:W3CDTF">2007-04-17T18:10:23Z</dcterms:created>
  <dcterms:modified xsi:type="dcterms:W3CDTF">2022-02-15T13:53:07Z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(3)S/cZ0xAFx2tXwhc3trFvNJNzW8Efhu2XPOc6UUEm4mEaEh7hLGysemqyyrTW1KYP1TqdXwae
Y7VXs4mx2zGoeHv353Qtdm380nG7uN9NLUuvIkVIo+B6QeefTVbI6GOx+wYECsByOz/uvSor
LuGLTmRQy2Qy0Lme/pfr3wHXl2EXsPTVHY0w1YyLahhkcOkgV7kpK9K/CScXFvU725GPELDz
5+SPMEOKnA/1PNs0i8</vt:lpwstr>
  </property>
  <property fmtid="{D5CDD505-2E9C-101B-9397-08002B2CF9AE}" pid="27" name="_2015_ms_pID_7253431">
    <vt:lpwstr>x/qd7WxJ9V3m5uP03X+Zr5J2yQhtQAroLrAv/Pc+hObXusq4QTNx8b
6MU5E2ED8SyavKxu0+mJ0cHrORxK/P8DTUaxf4eK3OoFzAh3fQr4/Sa1XYaCWHoaTI6hJ9eE
SPcVYkBCVyW5Pm5LQ9s5iE8uS2d0it2dAA8iF5kn+bMUFUAvF0kDemD+YL1R+XYE7+311OyR
b1Ro3R4jz51aNraJIpSWC1f0Y22/BInC+Eox</vt:lpwstr>
  </property>
  <property fmtid="{D5CDD505-2E9C-101B-9397-08002B2CF9AE}" pid="28" name="_2015_ms_pID_7253432">
    <vt:lpwstr>Mt0q1AtGnoYXEmo01cyeIEw=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