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29" r:id="rId17"/>
    <p:sldId id="859" r:id="rId18"/>
    <p:sldId id="843" r:id="rId19"/>
    <p:sldId id="844" r:id="rId20"/>
    <p:sldId id="855" r:id="rId21"/>
    <p:sldId id="860" r:id="rId22"/>
    <p:sldId id="846" r:id="rId23"/>
    <p:sldId id="842" r:id="rId2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847" autoAdjust="0"/>
    <p:restoredTop sz="94075" autoAdjust="0"/>
  </p:normalViewPr>
  <p:slideViewPr>
    <p:cSldViewPr>
      <p:cViewPr varScale="1">
        <p:scale>
          <a:sx n="102" d="100"/>
          <a:sy n="102" d="100"/>
        </p:scale>
        <p:origin x="132" y="18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98146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177578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3501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smtClean="0">
                <a:solidFill>
                  <a:schemeClr val="tx1"/>
                </a:solidFill>
                <a:effectLst/>
                <a:latin typeface="Times New Roman" pitchFamily="18" charset="0"/>
                <a:ea typeface="MS PGothic" pitchFamily="34" charset="-128"/>
                <a:cs typeface="MS PGothic" charset="0"/>
              </a:rPr>
              <a:t>Thursday 10pm - 12:00am ET (Thursday 7 PM - 9 PM PT, Friday 11am-1pm in China, Friday 5am-7am in Israel, Friday 4am – 6am in Central Europe)</a:t>
            </a:r>
            <a:endParaRPr lang="zh-CN" altLang="en-US" dirty="0"/>
          </a:p>
        </p:txBody>
      </p:sp>
    </p:spTree>
    <p:extLst>
      <p:ext uri="{BB962C8B-B14F-4D97-AF65-F5344CB8AC3E}">
        <p14:creationId xmlns:p14="http://schemas.microsoft.com/office/powerpoint/2010/main" val="35929550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85185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802.11-21/</a:t>
            </a:r>
            <a:r>
              <a:rPr lang="en-US" altLang="zh-CN" sz="1800" b="1" dirty="0" smtClean="0"/>
              <a:t>0232</a:t>
            </a:r>
            <a:r>
              <a:rPr lang="en-US" altLang="en-US" sz="1800" b="1" dirty="0" smtClean="0"/>
              <a:t>r0</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4555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February</a:t>
            </a:r>
            <a:r>
              <a:rPr lang="en-US" altLang="zh-CN" sz="1800" b="1" baseline="0" dirty="0" smtClean="0"/>
              <a: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smtClean="0"/>
              <a:t>Task Group </a:t>
            </a:r>
            <a:r>
              <a:rPr lang="en-US" altLang="zh-CN" sz="3600" dirty="0" smtClean="0"/>
              <a:t>bf</a:t>
            </a:r>
            <a:r>
              <a:rPr lang="en-US" altLang="en-US" sz="3600" dirty="0" smtClean="0"/>
              <a:t/>
            </a:r>
            <a:br>
              <a:rPr lang="en-US" altLang="en-US" sz="3600" dirty="0" smtClean="0"/>
            </a:br>
            <a:r>
              <a:rPr lang="en-US" altLang="en-US" sz="3600" dirty="0" smtClean="0"/>
              <a:t>Meeting agenda, </a:t>
            </a:r>
            <a:r>
              <a:rPr lang="en-US" altLang="zh-CN" sz="3600" dirty="0" smtClean="0">
                <a:solidFill>
                  <a:srgbClr val="0000FF"/>
                </a:solidFill>
              </a:rPr>
              <a:t>February – March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2021-02-07</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7 </a:t>
            </a: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691582299"/>
              </p:ext>
            </p:extLst>
          </p:nvPr>
        </p:nvGraphicFramePr>
        <p:xfrm>
          <a:off x="914400" y="3208818"/>
          <a:ext cx="10591800" cy="1591782"/>
        </p:xfrm>
        <a:graphic>
          <a:graphicData uri="http://schemas.openxmlformats.org/drawingml/2006/table">
            <a:tbl>
              <a:tblPr firstRow="1" bandRow="1">
                <a:tableStyleId>{C4B1156A-380E-4F78-BDF5-A606A8083BF9}</a:tableStyleId>
              </a:tblPr>
              <a:tblGrid>
                <a:gridCol w="942060"/>
                <a:gridCol w="2563140"/>
                <a:gridCol w="5257800"/>
                <a:gridCol w="1828800"/>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22/0009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TGbf</a:t>
                      </a:r>
                      <a:r>
                        <a:rPr lang="en-US" altLang="zh-CN" sz="1200" kern="1200" dirty="0" smtClean="0">
                          <a:solidFill>
                            <a:schemeClr val="tx1"/>
                          </a:solidFill>
                          <a:latin typeface="+mn-lt"/>
                          <a:ea typeface="+mn-ea"/>
                          <a:cs typeface="+mn-cs"/>
                        </a:rPr>
                        <a:t> D0.1 Writing Status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22/0125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measurement-setup-id-setting-in-</a:t>
                      </a:r>
                      <a:r>
                        <a:rPr lang="en-US" altLang="zh-CN" sz="1200" kern="1200" dirty="0" err="1" smtClean="0">
                          <a:solidFill>
                            <a:schemeClr val="tx1"/>
                          </a:solidFill>
                          <a:latin typeface="+mn-lt"/>
                          <a:ea typeface="+mn-ea"/>
                          <a:cs typeface="+mn-cs"/>
                        </a:rPr>
                        <a:t>sbp</a:t>
                      </a:r>
                      <a:r>
                        <a:rPr lang="en-US" altLang="zh-CN" sz="1200" kern="1200" dirty="0" smtClean="0">
                          <a:solidFill>
                            <a:schemeClr val="tx1"/>
                          </a:solidFill>
                          <a:latin typeface="+mn-lt"/>
                          <a:ea typeface="+mn-ea"/>
                          <a:cs typeface="+mn-cs"/>
                        </a:rPr>
                        <a:t>-case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21/2011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 NDP Announcement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Parameters for Sub7 GHz Sensing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488089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t>TGbf</a:t>
            </a:r>
            <a:r>
              <a:rPr lang="en-US" altLang="zh-CN" sz="2400" dirty="0"/>
              <a:t> Timeline (</a:t>
            </a:r>
            <a:r>
              <a:rPr lang="en-US" altLang="zh-CN" sz="2400" dirty="0">
                <a:solidFill>
                  <a:srgbClr val="FF0000"/>
                </a:solidFill>
              </a:rPr>
              <a:t>Updated</a:t>
            </a:r>
            <a:r>
              <a:rPr lang="en-US" altLang="zh-CN" sz="2400" dirty="0"/>
              <a:t>)</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rgbClr val="000000"/>
                </a:solidFill>
              </a:rPr>
              <a:t>PAR approved		</a:t>
            </a:r>
            <a:r>
              <a:rPr lang="en-US" altLang="zh-CN" sz="1800" kern="0" dirty="0" smtClean="0">
                <a:solidFill>
                  <a:srgbClr val="000000"/>
                </a:solidFill>
              </a:rPr>
              <a:t>	Sep </a:t>
            </a:r>
            <a:r>
              <a:rPr lang="en-US" altLang="zh-CN" sz="1800" kern="0" dirty="0">
                <a:solidFill>
                  <a:srgbClr val="000000"/>
                </a:solidFill>
              </a:rPr>
              <a:t>2020</a:t>
            </a:r>
          </a:p>
          <a:p>
            <a:pPr marL="161925" lvl="1" indent="-233363" algn="just" defTabSz="685800" eaLnBrk="1" fontAlgn="auto" hangingPunct="1">
              <a:spcBef>
                <a:spcPts val="600"/>
              </a:spcBef>
              <a:spcAft>
                <a:spcPts val="600"/>
              </a:spcAft>
              <a:defRPr/>
            </a:pPr>
            <a:r>
              <a:rPr lang="en-US" altLang="zh-CN" sz="1800" kern="0" dirty="0">
                <a:solidFill>
                  <a:srgbClr val="000000"/>
                </a:solidFill>
              </a:rPr>
              <a:t>First TG meeting		</a:t>
            </a:r>
            <a:r>
              <a:rPr lang="en-US" altLang="zh-CN" sz="1800" kern="0" dirty="0" smtClean="0">
                <a:solidFill>
                  <a:srgbClr val="000000"/>
                </a:solidFill>
              </a:rPr>
              <a:t>	Oct </a:t>
            </a:r>
            <a:r>
              <a:rPr lang="en-US" altLang="zh-CN" sz="1800" kern="0" dirty="0">
                <a:solidFill>
                  <a:srgbClr val="000000"/>
                </a:solidFill>
              </a:rPr>
              <a:t>2020</a:t>
            </a:r>
          </a:p>
          <a:p>
            <a:pPr marL="161925" lvl="1" indent="-233363" algn="just" defTabSz="685800" eaLnBrk="1" fontAlgn="auto" hangingPunct="1">
              <a:spcBef>
                <a:spcPts val="600"/>
              </a:spcBef>
              <a:spcAft>
                <a:spcPts val="600"/>
              </a:spcAft>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kern="0" dirty="0">
                <a:solidFill>
                  <a:srgbClr val="FF0000"/>
                </a:solidFill>
                <a:sym typeface="Wingdings" panose="05000000000000000000" pitchFamily="2" charset="2"/>
              </a:rPr>
              <a:t>Mar 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solidFill>
                  <a:srgbClr val="000000"/>
                </a:solidFill>
              </a:rPr>
              <a:t>Recirculation LB (</a:t>
            </a:r>
            <a:r>
              <a:rPr lang="en-US" altLang="zh-CN" sz="1800" kern="0" dirty="0" smtClean="0">
                <a:solidFill>
                  <a:srgbClr val="000000"/>
                </a:solidFill>
              </a:rPr>
              <a:t>D2.0)		</a:t>
            </a:r>
            <a:r>
              <a:rPr lang="en-US" altLang="zh-CN" sz="1800" i="1" kern="0" dirty="0" smtClean="0">
                <a:solidFill>
                  <a:srgbClr val="000000"/>
                </a:solidFill>
              </a:rPr>
              <a:t>Jan </a:t>
            </a:r>
            <a:r>
              <a:rPr lang="en-US" altLang="zh-CN" sz="1800" i="1"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Recirculation LB (D3.0)	</a:t>
            </a:r>
            <a:r>
              <a:rPr lang="en-US" altLang="zh-CN" sz="1800" kern="0" dirty="0" smtClean="0">
                <a:solidFill>
                  <a:srgbClr val="000000"/>
                </a:solidFill>
              </a:rPr>
              <a:t>	</a:t>
            </a:r>
            <a:r>
              <a:rPr lang="en-US" altLang="zh-CN" sz="1800" i="1" kern="0" dirty="0" smtClean="0"/>
              <a:t>May </a:t>
            </a:r>
            <a:r>
              <a:rPr lang="en-US" altLang="zh-CN" sz="1800" i="1"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FF0000"/>
                </a:solidFill>
              </a:rPr>
              <a:t>Recirculation LB (D4.0)	 </a:t>
            </a:r>
            <a:r>
              <a:rPr lang="en-US" altLang="zh-CN" sz="1800" kern="0" dirty="0" smtClean="0">
                <a:solidFill>
                  <a:srgbClr val="FF0000"/>
                </a:solidFill>
              </a:rPr>
              <a:t>	</a:t>
            </a:r>
            <a:r>
              <a:rPr lang="en-US" altLang="zh-CN" sz="1800" i="1" kern="0" dirty="0" smtClean="0">
                <a:solidFill>
                  <a:srgbClr val="FF0000"/>
                </a:solidFill>
              </a:rPr>
              <a:t>July </a:t>
            </a:r>
            <a:r>
              <a:rPr lang="en-US" altLang="zh-CN" sz="1800" i="1" kern="0" dirty="0">
                <a:solidFill>
                  <a:srgbClr val="FF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Initial SA Ballot (D4.0)	 </a:t>
            </a:r>
            <a:r>
              <a:rPr lang="en-US" altLang="zh-CN" sz="1800" kern="0" dirty="0" smtClean="0">
                <a:solidFill>
                  <a:srgbClr val="000000"/>
                </a:solidFill>
              </a:rPr>
              <a:t>	</a:t>
            </a:r>
            <a:r>
              <a:rPr lang="en-US" altLang="zh-CN" sz="1800" kern="0" dirty="0" smtClean="0"/>
              <a:t>Sep </a:t>
            </a:r>
            <a:r>
              <a:rPr lang="en-US" altLang="zh-CN" sz="1800"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Final 802.11 WG approval	</a:t>
            </a:r>
            <a:r>
              <a:rPr lang="en-US" altLang="zh-CN" sz="1800" kern="0" dirty="0" smtClean="0">
                <a:solidFill>
                  <a:srgbClr val="000000"/>
                </a:solidFill>
              </a:rPr>
              <a:t>	</a:t>
            </a:r>
            <a:r>
              <a:rPr lang="en-US" altLang="zh-CN" sz="1800" i="1" kern="0" dirty="0" smtClean="0">
                <a:solidFill>
                  <a:srgbClr val="000000"/>
                </a:solidFill>
              </a:rPr>
              <a:t>July </a:t>
            </a:r>
            <a:r>
              <a:rPr lang="en-US" altLang="zh-CN" sz="1800" i="1" kern="0" dirty="0">
                <a:solidFill>
                  <a:srgbClr val="000000"/>
                </a:solidFill>
              </a:rPr>
              <a:t>2024 </a:t>
            </a:r>
          </a:p>
          <a:p>
            <a:pPr marL="161925" lvl="1" indent="-233363" algn="just" defTabSz="685800" eaLnBrk="1" fontAlgn="auto" hangingPunct="1">
              <a:spcBef>
                <a:spcPts val="600"/>
              </a:spcBef>
              <a:spcAft>
                <a:spcPts val="600"/>
              </a:spcAft>
              <a:defRPr/>
            </a:pPr>
            <a:r>
              <a:rPr lang="en-US" altLang="zh-CN" sz="1800" kern="0" dirty="0">
                <a:solidFill>
                  <a:srgbClr val="000000"/>
                </a:solidFill>
              </a:rPr>
              <a:t>802 EC approval		</a:t>
            </a:r>
            <a:r>
              <a:rPr lang="en-US" altLang="zh-CN" sz="1800" kern="0" dirty="0" smtClean="0">
                <a:solidFill>
                  <a:srgbClr val="000000"/>
                </a:solidFill>
              </a:rPr>
              <a:t>	</a:t>
            </a:r>
            <a:r>
              <a:rPr lang="en-US" altLang="zh-CN" sz="1800" i="1" kern="0" dirty="0" smtClean="0">
                <a:solidFill>
                  <a:srgbClr val="000000"/>
                </a:solidFill>
              </a:rPr>
              <a:t>July </a:t>
            </a:r>
            <a:r>
              <a:rPr lang="en-US" altLang="zh-CN" sz="1800" i="1" kern="0" dirty="0">
                <a:solidFill>
                  <a:srgbClr val="000000"/>
                </a:solidFill>
              </a:rPr>
              <a:t>2024 </a:t>
            </a:r>
          </a:p>
          <a:p>
            <a:pPr marL="161925" lvl="1" indent="-233363" algn="just" defTabSz="685800" eaLnBrk="1" fontAlgn="auto" hangingPunct="1">
              <a:spcBef>
                <a:spcPts val="600"/>
              </a:spcBef>
              <a:spcAft>
                <a:spcPts val="600"/>
              </a:spcAft>
              <a:defRPr/>
            </a:pPr>
            <a:r>
              <a:rPr lang="en-US" altLang="zh-CN" sz="1800" kern="0" dirty="0" err="1">
                <a:solidFill>
                  <a:srgbClr val="000000"/>
                </a:solidFill>
              </a:rPr>
              <a:t>RevCom</a:t>
            </a:r>
            <a:r>
              <a:rPr lang="en-US" altLang="zh-CN" sz="1800" kern="0" dirty="0">
                <a:solidFill>
                  <a:srgbClr val="000000"/>
                </a:solidFill>
              </a:rPr>
              <a:t> and SASB approval 	Sep 2024</a:t>
            </a:r>
          </a:p>
        </p:txBody>
      </p:sp>
      <p:sp>
        <p:nvSpPr>
          <p:cNvPr id="9" name="Rectangle 2"/>
          <p:cNvSpPr txBox="1">
            <a:spLocks noChangeArrowheads="1"/>
          </p:cNvSpPr>
          <p:nvPr/>
        </p:nvSpPr>
        <p:spPr bwMode="auto">
          <a:xfrm>
            <a:off x="6504782"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a:solidFill>
                  <a:srgbClr val="000000"/>
                </a:solidFill>
              </a:rPr>
              <a:t>(Tentative)</a:t>
            </a:r>
          </a:p>
        </p:txBody>
      </p:sp>
      <p:sp>
        <p:nvSpPr>
          <p:cNvPr id="10" name="Rectangle 3"/>
          <p:cNvSpPr txBox="1">
            <a:spLocks noChangeArrowheads="1"/>
          </p:cNvSpPr>
          <p:nvPr/>
        </p:nvSpPr>
        <p:spPr bwMode="auto">
          <a:xfrm>
            <a:off x="6227762" y="1428750"/>
            <a:ext cx="5507038"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600"/>
              </a:spcBef>
              <a:spcAft>
                <a:spcPts val="0"/>
              </a:spcAft>
              <a:defRPr/>
            </a:pPr>
            <a:r>
              <a:rPr lang="en-US" altLang="zh-CN" sz="1800" kern="0" dirty="0">
                <a:solidFill>
                  <a:schemeClr val="bg1">
                    <a:lumMod val="50000"/>
                  </a:schemeClr>
                </a:solidFill>
              </a:rPr>
              <a:t>Week of January 3</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rgbClr val="FFFFFF">
                    <a:lumMod val="50000"/>
                  </a:srgbClr>
                </a:solidFill>
              </a:rPr>
              <a:t>Editor provides initial list of topics (and updated SFD revision)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rgbClr val="FFFFFF">
                    <a:lumMod val="50000"/>
                  </a:srgbClr>
                </a:solidFill>
              </a:rPr>
              <a:t>Chair issues call for volunteers		</a:t>
            </a:r>
            <a:r>
              <a:rPr lang="en-US" altLang="zh-CN" sz="1200" kern="0" dirty="0" smtClean="0">
                <a:solidFill>
                  <a:srgbClr val="FFFFFF">
                    <a:lumMod val="50000"/>
                  </a:srgbClr>
                </a:solidFill>
              </a:rPr>
              <a:t>		(</a:t>
            </a:r>
            <a:r>
              <a:rPr lang="en-US" altLang="zh-CN" sz="1200" kern="0" dirty="0">
                <a:solidFill>
                  <a:srgbClr val="FFFFFF">
                    <a:lumMod val="50000"/>
                  </a:srgbClr>
                </a:solidFill>
              </a:rPr>
              <a:t>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chemeClr val="bg1">
                    <a:lumMod val="50000"/>
                  </a:schemeClr>
                </a:solidFill>
              </a:rPr>
              <a:t>POCs and volunteers are identified for topics in the initial list     	(Friday)</a:t>
            </a:r>
          </a:p>
          <a:p>
            <a:pPr marL="134541" indent="-134541" defTabSz="685800" eaLnBrk="1" fontAlgn="auto" hangingPunct="1">
              <a:spcBef>
                <a:spcPts val="600"/>
              </a:spcBef>
              <a:spcAft>
                <a:spcPts val="0"/>
              </a:spcAft>
            </a:pPr>
            <a:r>
              <a:rPr lang="en-US" altLang="zh-CN" sz="1800" kern="0" dirty="0">
                <a:solidFill>
                  <a:schemeClr val="bg1">
                    <a:lumMod val="50000"/>
                  </a:schemeClr>
                </a:solidFill>
              </a:rPr>
              <a:t>January </a:t>
            </a:r>
            <a:r>
              <a:rPr lang="en-US" altLang="zh-CN" sz="1800" strike="sngStrike" kern="0" dirty="0">
                <a:solidFill>
                  <a:schemeClr val="bg1">
                    <a:lumMod val="50000"/>
                  </a:schemeClr>
                </a:solidFill>
              </a:rPr>
              <a:t>21</a:t>
            </a:r>
            <a:r>
              <a:rPr lang="en-US" altLang="zh-CN" sz="1800" kern="0" dirty="0">
                <a:solidFill>
                  <a:schemeClr val="bg1">
                    <a:lumMod val="50000"/>
                  </a:schemeClr>
                </a:solidFill>
              </a:rPr>
              <a:t>28, 2022</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solidFill>
                  <a:schemeClr val="bg1">
                    <a:lumMod val="50000"/>
                  </a:schemeClr>
                </a:solidFill>
              </a:rPr>
              <a:t>Deadline for </a:t>
            </a:r>
            <a:r>
              <a:rPr lang="en-US" altLang="zh-CN" sz="1400" u="sng" kern="0" dirty="0">
                <a:solidFill>
                  <a:schemeClr val="bg1">
                    <a:lumMod val="50000"/>
                  </a:schemeClr>
                </a:solidFill>
              </a:rPr>
              <a:t>baseline document </a:t>
            </a:r>
            <a:r>
              <a:rPr lang="en-US" altLang="zh-CN" sz="1400" kern="0" dirty="0">
                <a:solidFill>
                  <a:schemeClr val="bg1">
                    <a:lumMod val="50000"/>
                  </a:schemeClr>
                </a:solidFill>
              </a:rPr>
              <a:t>for each topic (in the initial list) to be uploaded</a:t>
            </a:r>
          </a:p>
          <a:p>
            <a:pPr marL="134541" indent="-134541" defTabSz="685800" eaLnBrk="1" fontAlgn="auto" hangingPunct="1">
              <a:spcBef>
                <a:spcPts val="600"/>
              </a:spcBef>
              <a:spcAft>
                <a:spcPts val="0"/>
              </a:spcAft>
            </a:pPr>
            <a:r>
              <a:rPr lang="en-US" altLang="zh-CN" sz="1800" kern="0" dirty="0">
                <a:solidFill>
                  <a:srgbClr val="000000"/>
                </a:solidFill>
              </a:rPr>
              <a:t>March 2022 IEEE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Deadline for contributions to </a:t>
            </a:r>
            <a:r>
              <a:rPr lang="en-US" altLang="zh-CN" sz="1400" kern="0" dirty="0">
                <a:solidFill>
                  <a:srgbClr val="0000FF"/>
                </a:solidFill>
              </a:rPr>
              <a:t>pass motion </a:t>
            </a:r>
            <a:r>
              <a:rPr lang="en-US" altLang="zh-CN" sz="1400" kern="0" dirty="0"/>
              <a:t>and be included in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Seek </a:t>
            </a:r>
            <a:r>
              <a:rPr lang="en-US" altLang="zh-CN" sz="1400" kern="0" dirty="0" err="1"/>
              <a:t>TGbf</a:t>
            </a:r>
            <a:r>
              <a:rPr lang="en-US" altLang="zh-CN" sz="1400" kern="0" dirty="0"/>
              <a:t> </a:t>
            </a:r>
            <a:r>
              <a:rPr lang="en-US" altLang="zh-CN" sz="1400" kern="0" dirty="0">
                <a:solidFill>
                  <a:srgbClr val="0000FF"/>
                </a:solidFill>
              </a:rPr>
              <a:t>approval</a:t>
            </a:r>
            <a:r>
              <a:rPr lang="en-US" altLang="zh-CN" sz="1400" kern="0" dirty="0"/>
              <a:t> to go to comment collection  (“Move to Approve a 30-day comment collection on </a:t>
            </a:r>
            <a:r>
              <a:rPr lang="en-US" altLang="zh-CN" sz="1400" kern="0" dirty="0" err="1"/>
              <a:t>TGbf</a:t>
            </a:r>
            <a:r>
              <a:rPr lang="en-US" altLang="zh-CN" sz="1400" kern="0" dirty="0"/>
              <a:t> D0.1?”)</a:t>
            </a:r>
          </a:p>
          <a:p>
            <a:pPr marL="134541" indent="-134541" defTabSz="685800" eaLnBrk="1" fontAlgn="auto" hangingPunct="1">
              <a:spcBef>
                <a:spcPts val="600"/>
              </a:spcBef>
              <a:spcAft>
                <a:spcPts val="0"/>
              </a:spcAft>
            </a:pPr>
            <a:r>
              <a:rPr lang="en-US" altLang="zh-CN" sz="1800" kern="0" dirty="0">
                <a:solidFill>
                  <a:srgbClr val="000000"/>
                </a:solidFill>
              </a:rPr>
              <a:t>March 28 (Monday, two weeks after March 2022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Editor releases </a:t>
            </a:r>
            <a:r>
              <a:rPr lang="en-US" altLang="zh-CN" sz="1400" kern="0" dirty="0">
                <a:solidFill>
                  <a:srgbClr val="0000FF"/>
                </a:solidFill>
              </a:rPr>
              <a:t>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If the Motion is favorable, the TG chair sends a </a:t>
            </a:r>
            <a:r>
              <a:rPr lang="en-US" altLang="zh-CN" sz="1400" kern="0" dirty="0">
                <a:solidFill>
                  <a:srgbClr val="0000FF"/>
                </a:solidFill>
              </a:rPr>
              <a:t>request</a:t>
            </a:r>
            <a:r>
              <a:rPr lang="en-US" altLang="zh-CN" sz="1400" kern="0" dirty="0"/>
              <a:t> to the WG chair (Dorothy) to start the comment collection</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30-day comment collection window </a:t>
            </a:r>
            <a:r>
              <a:rPr lang="en-US" altLang="zh-CN" sz="1400" kern="0" dirty="0">
                <a:solidFill>
                  <a:srgbClr val="0000FF"/>
                </a:solidFill>
              </a:rPr>
              <a:t>opens</a:t>
            </a: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1644424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txBox="1">
            <a:spLocks noChangeArrowheads="1"/>
          </p:cNvSpPr>
          <p:nvPr/>
        </p:nvSpPr>
        <p:spPr bwMode="auto">
          <a:xfrm>
            <a:off x="457201" y="533400"/>
            <a:ext cx="11277599"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3200" dirty="0"/>
              <a:t>Discussion of </a:t>
            </a:r>
            <a:r>
              <a:rPr lang="en-US" altLang="zh-CN" sz="3200" dirty="0" err="1"/>
              <a:t>TGbf</a:t>
            </a:r>
            <a:r>
              <a:rPr lang="en-US" altLang="zh-CN" sz="3200" dirty="0"/>
              <a:t> Timeline and Call for Action</a:t>
            </a:r>
          </a:p>
        </p:txBody>
      </p:sp>
      <p:sp>
        <p:nvSpPr>
          <p:cNvPr id="21508" name="Rectangle 3"/>
          <p:cNvSpPr txBox="1">
            <a:spLocks noChangeArrowheads="1"/>
          </p:cNvSpPr>
          <p:nvPr/>
        </p:nvSpPr>
        <p:spPr bwMode="auto">
          <a:xfrm>
            <a:off x="457200" y="1600200"/>
            <a:ext cx="11277599"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smtClean="0">
                <a:solidFill>
                  <a:srgbClr val="0000FF"/>
                </a:solidFill>
              </a:rPr>
              <a:t>November </a:t>
            </a:r>
            <a:r>
              <a:rPr lang="en-US" altLang="zh-CN" sz="2800" dirty="0" smtClean="0"/>
              <a:t>and </a:t>
            </a:r>
            <a:r>
              <a:rPr lang="en-US" altLang="zh-CN" sz="2800" dirty="0"/>
              <a:t>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contributions (or more detailed text documents contribution for SFD) 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January</a:t>
            </a:r>
          </a:p>
          <a:p>
            <a:pPr lvl="1" algn="just"/>
            <a:r>
              <a:rPr lang="en-US" altLang="zh-CN" dirty="0"/>
              <a:t>If needed, increase the call from once per week to </a:t>
            </a:r>
            <a:r>
              <a:rPr lang="en-US" altLang="zh-CN" dirty="0">
                <a:solidFill>
                  <a:srgbClr val="0000FF"/>
                </a:solidFill>
              </a:rPr>
              <a:t>twice per week</a:t>
            </a: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Tree>
    <p:extLst>
      <p:ext uri="{BB962C8B-B14F-4D97-AF65-F5344CB8AC3E}">
        <p14:creationId xmlns:p14="http://schemas.microsoft.com/office/powerpoint/2010/main" val="28492696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Draft text contributions (or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a:lnSpc>
                <a:spcPct val="90000"/>
              </a:lnSpc>
              <a:buNone/>
            </a:pPr>
            <a:r>
              <a:rPr lang="en-US" altLang="zh-CN" dirty="0">
                <a:solidFill>
                  <a:srgbClr val="0000FF"/>
                </a:solidFill>
              </a:rPr>
              <a:t>February </a:t>
            </a:r>
            <a:r>
              <a:rPr lang="en-US" altLang="zh-CN" dirty="0"/>
              <a:t>7, 8, --- 14, 15, --- 22, --- 28,  March 1        </a:t>
            </a:r>
            <a:r>
              <a:rPr lang="en-US" altLang="en-US" dirty="0">
                <a:cs typeface="Times New Roman" panose="02020603050405020304" pitchFamily="18" charset="0"/>
              </a:rPr>
              <a:t>9am – 11:00am ET</a:t>
            </a:r>
          </a:p>
          <a:p>
            <a:pPr algn="just" defTabSz="917575">
              <a:lnSpc>
                <a:spcPct val="90000"/>
              </a:lnSpc>
              <a:buNone/>
            </a:pPr>
            <a:r>
              <a:rPr lang="en-US" altLang="zh-CN" dirty="0">
                <a:solidFill>
                  <a:srgbClr val="0000FF"/>
                </a:solidFill>
              </a:rPr>
              <a:t>February         </a:t>
            </a:r>
            <a:r>
              <a:rPr lang="en-US" altLang="zh-CN" dirty="0"/>
              <a:t>10,            17,      24,       March 3,     10pm </a:t>
            </a:r>
            <a:r>
              <a:rPr lang="en-US" altLang="en-US" dirty="0">
                <a:cs typeface="Times New Roman" panose="02020603050405020304" pitchFamily="18" charset="0"/>
              </a:rPr>
              <a:t>–</a:t>
            </a:r>
            <a:r>
              <a:rPr lang="en-US" altLang="zh-CN" dirty="0"/>
              <a:t> 12:00am ET</a:t>
            </a:r>
            <a:endParaRPr lang="en-US" altLang="en-US" dirty="0">
              <a:solidFill>
                <a:srgbClr val="FF0000"/>
              </a:solidFill>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smtClean="0">
                <a:solidFill>
                  <a:srgbClr val="00B050"/>
                </a:solidFill>
                <a:cs typeface="Times New Roman" panose="02020603050405020304" pitchFamily="18" charset="0"/>
              </a:rPr>
              <a:t>February    7   </a:t>
            </a:r>
            <a:r>
              <a:rPr lang="en-US" altLang="zh-CN" sz="1600" dirty="0">
                <a:solidFill>
                  <a:srgbClr val="00B050"/>
                </a:solidFill>
                <a:cs typeface="Times New Roman" panose="02020603050405020304" pitchFamily="18" charset="0"/>
              </a:rPr>
              <a:t>(Monday),  9am - 11:00am ET 		February    8   </a:t>
            </a:r>
            <a:r>
              <a:rPr lang="en-US" altLang="zh-CN" sz="1600" dirty="0" smtClean="0">
                <a:solidFill>
                  <a:srgbClr val="00B050"/>
                </a:solidFill>
                <a:cs typeface="Times New Roman" panose="02020603050405020304" pitchFamily="18" charset="0"/>
              </a:rPr>
              <a:t> (</a:t>
            </a:r>
            <a:r>
              <a:rPr lang="en-US" altLang="zh-CN" sz="1600" dirty="0">
                <a:solidFill>
                  <a:srgbClr val="00B050"/>
                </a:solidFill>
                <a:cs typeface="Times New Roman" panose="02020603050405020304" pitchFamily="18" charset="0"/>
              </a:rPr>
              <a:t>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February   10  (Thursday), 10pm - 12:00am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February   14  (Monday),   9am - 11:00am ET 		February  </a:t>
            </a:r>
            <a:r>
              <a:rPr lang="en-US" altLang="zh-CN" sz="1600" dirty="0" smtClean="0">
                <a:solidFill>
                  <a:srgbClr val="00B050"/>
                </a:solidFill>
                <a:cs typeface="Times New Roman" panose="02020603050405020304" pitchFamily="18" charset="0"/>
              </a:rPr>
              <a:t> 15   </a:t>
            </a:r>
            <a:r>
              <a:rPr lang="en-US" altLang="zh-CN" sz="1600" dirty="0">
                <a:solidFill>
                  <a:srgbClr val="00B050"/>
                </a:solidFill>
                <a:cs typeface="Times New Roman" panose="02020603050405020304" pitchFamily="18" charset="0"/>
              </a:rPr>
              <a:t>(Tuesday),  9am - 11:00am ET</a:t>
            </a:r>
          </a:p>
          <a:p>
            <a:pPr marL="685800" lvl="2" indent="-285750" algn="just" defTabSz="914400">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February   17  (Thursday), 10pm - 12:00am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smtClean="0">
                <a:solidFill>
                  <a:srgbClr val="00B050"/>
                </a:solidFill>
                <a:cs typeface="Times New Roman" panose="02020603050405020304" pitchFamily="18" charset="0"/>
              </a:rPr>
              <a:t>                                                                                    February   </a:t>
            </a:r>
            <a:r>
              <a:rPr lang="en-US" altLang="zh-CN" sz="1600" dirty="0">
                <a:solidFill>
                  <a:srgbClr val="00B050"/>
                </a:solidFill>
                <a:cs typeface="Times New Roman" panose="02020603050405020304" pitchFamily="18" charset="0"/>
              </a:rPr>
              <a:t>22   (Tuesday),  9am - 11:00am ET</a:t>
            </a:r>
            <a:endParaRPr lang="en-US" altLang="zh-CN" sz="1600" strike="sngStrike"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February   24  (Thursday), </a:t>
            </a:r>
            <a:r>
              <a:rPr lang="en-US" altLang="zh-CN" sz="1600" dirty="0" smtClean="0">
                <a:solidFill>
                  <a:srgbClr val="00B050"/>
                </a:solidFill>
                <a:cs typeface="Times New Roman" panose="02020603050405020304" pitchFamily="18" charset="0"/>
              </a:rPr>
              <a:t>10pm </a:t>
            </a:r>
            <a:r>
              <a:rPr lang="en-US" altLang="zh-CN" sz="1600" dirty="0">
                <a:solidFill>
                  <a:srgbClr val="00B050"/>
                </a:solidFill>
                <a:cs typeface="Times New Roman" panose="02020603050405020304" pitchFamily="18" charset="0"/>
              </a:rPr>
              <a:t>- 12:00am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February   28  (Monday),  </a:t>
            </a:r>
            <a:r>
              <a:rPr lang="en-US" altLang="zh-CN" sz="1600" dirty="0" smtClean="0">
                <a:solidFill>
                  <a:srgbClr val="00B050"/>
                </a:solidFill>
                <a:cs typeface="Times New Roman" panose="02020603050405020304" pitchFamily="18" charset="0"/>
              </a:rPr>
              <a:t> 9am   - </a:t>
            </a:r>
            <a:r>
              <a:rPr lang="en-US" altLang="zh-CN" sz="1600" dirty="0">
                <a:solidFill>
                  <a:srgbClr val="00B050"/>
                </a:solidFill>
                <a:cs typeface="Times New Roman" panose="02020603050405020304" pitchFamily="18" charset="0"/>
              </a:rPr>
              <a:t>11:00am ET 	</a:t>
            </a:r>
            <a:r>
              <a:rPr lang="en-US" altLang="zh-CN" sz="1600" dirty="0" smtClean="0">
                <a:solidFill>
                  <a:srgbClr val="00B050"/>
                </a:solidFill>
                <a:cs typeface="Times New Roman" panose="02020603050405020304" pitchFamily="18" charset="0"/>
              </a:rPr>
              <a:t>March        </a:t>
            </a:r>
            <a:r>
              <a:rPr lang="en-US" altLang="zh-CN" sz="1600" dirty="0">
                <a:solidFill>
                  <a:srgbClr val="00B050"/>
                </a:solidFill>
                <a:cs typeface="Times New Roman" panose="02020603050405020304" pitchFamily="18" charset="0"/>
              </a:rPr>
              <a:t>1  </a:t>
            </a:r>
            <a:r>
              <a:rPr lang="en-US" altLang="zh-CN" sz="1600" dirty="0" smtClean="0">
                <a:solidFill>
                  <a:srgbClr val="00B050"/>
                </a:solidFill>
                <a:cs typeface="Times New Roman" panose="02020603050405020304" pitchFamily="18" charset="0"/>
              </a:rPr>
              <a:t>  </a:t>
            </a:r>
            <a:r>
              <a:rPr lang="en-US" altLang="zh-CN" sz="1600" dirty="0">
                <a:solidFill>
                  <a:srgbClr val="00B050"/>
                </a:solidFill>
                <a:cs typeface="Times New Roman" panose="02020603050405020304" pitchFamily="18" charset="0"/>
              </a:rPr>
              <a:t>(Tuesday),  9am - 11:00am ET</a:t>
            </a:r>
            <a:r>
              <a:rPr lang="en-US" altLang="zh-CN" dirty="0">
                <a:solidFill>
                  <a:srgbClr val="00B050"/>
                </a:solidFill>
                <a:cs typeface="Times New Roman" panose="02020603050405020304" pitchFamily="18" charset="0"/>
              </a:rPr>
              <a:t> </a:t>
            </a:r>
            <a:endParaRPr lang="en-US" altLang="zh-CN" sz="16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March       </a:t>
            </a:r>
            <a:r>
              <a:rPr lang="en-US" altLang="zh-CN" sz="1600" dirty="0" smtClean="0">
                <a:solidFill>
                  <a:srgbClr val="00B050"/>
                </a:solidFill>
                <a:cs typeface="Times New Roman" panose="02020603050405020304" pitchFamily="18" charset="0"/>
              </a:rPr>
              <a:t>3    </a:t>
            </a:r>
            <a:r>
              <a:rPr lang="en-US" altLang="zh-CN" sz="1600" dirty="0">
                <a:solidFill>
                  <a:srgbClr val="00B050"/>
                </a:solidFill>
                <a:cs typeface="Times New Roman" panose="02020603050405020304" pitchFamily="18" charset="0"/>
              </a:rPr>
              <a:t>(Thursday), </a:t>
            </a:r>
            <a:r>
              <a:rPr lang="en-US" altLang="zh-CN" sz="1600" dirty="0" smtClean="0">
                <a:solidFill>
                  <a:srgbClr val="00B050"/>
                </a:solidFill>
                <a:cs typeface="Times New Roman" panose="02020603050405020304" pitchFamily="18" charset="0"/>
              </a:rPr>
              <a:t>10pm </a:t>
            </a:r>
            <a:r>
              <a:rPr lang="en-US" altLang="zh-CN" sz="1600" dirty="0">
                <a:solidFill>
                  <a:srgbClr val="00B050"/>
                </a:solidFill>
                <a:cs typeface="Times New Roman" panose="02020603050405020304" pitchFamily="18" charset="0"/>
              </a:rPr>
              <a:t>- 12:00am ET</a:t>
            </a:r>
          </a:p>
          <a:p>
            <a:pPr marL="400050" lvl="2" indent="0" algn="just">
              <a:spcBef>
                <a:spcPct val="0"/>
              </a:spcBef>
              <a:spcAft>
                <a:spcPts val="0"/>
              </a:spcAft>
              <a:buClr>
                <a:srgbClr val="000000"/>
              </a:buClr>
              <a:buNone/>
              <a:defRPr/>
            </a:pPr>
            <a:endParaRPr lang="en-US" altLang="zh-CN" sz="800" dirty="0"/>
          </a:p>
          <a:p>
            <a:pPr marL="457200" lvl="1" indent="-228600" algn="just" defTabSz="914400">
              <a:spcBef>
                <a:spcPct val="0"/>
              </a:spcBef>
              <a:spcAft>
                <a:spcPts val="0"/>
              </a:spcAft>
              <a:buClr>
                <a:srgbClr val="000000"/>
              </a:buClr>
              <a:buFont typeface="Arial" panose="020B0604020202020204" pitchFamily="34" charset="0"/>
              <a:buChar char="•"/>
              <a:defRPr/>
            </a:pPr>
            <a:r>
              <a:rPr lang="en-US" altLang="zh-CN" b="1" dirty="0">
                <a:solidFill>
                  <a:srgbClr val="000000"/>
                </a:solidFill>
                <a:cs typeface="Times New Roman" panose="02020603050405020304" pitchFamily="18" charset="0"/>
              </a:rPr>
              <a:t>To be confirmed:</a:t>
            </a:r>
          </a:p>
          <a:p>
            <a:pPr marL="400050" lvl="2" indent="0" algn="just">
              <a:spcBef>
                <a:spcPct val="0"/>
              </a:spcBef>
              <a:spcAft>
                <a:spcPts val="0"/>
              </a:spcAft>
              <a:buClr>
                <a:srgbClr val="000000"/>
              </a:buClr>
              <a:buNone/>
              <a:defRPr/>
            </a:pPr>
            <a:r>
              <a:rPr lang="en-US" altLang="zh-CN" sz="1600" b="1" dirty="0"/>
              <a:t>March 2022 IEEE Plenary (March </a:t>
            </a:r>
            <a:r>
              <a:rPr lang="en-US" altLang="zh-CN" sz="1600" b="1" dirty="0" smtClean="0">
                <a:solidFill>
                  <a:srgbClr val="FF0000"/>
                </a:solidFill>
              </a:rPr>
              <a:t>7-15</a:t>
            </a:r>
            <a:r>
              <a:rPr lang="en-US" altLang="zh-CN" sz="1600" b="1" dirty="0"/>
              <a:t>)   </a:t>
            </a:r>
            <a:r>
              <a:rPr lang="en-US" altLang="zh-CN" sz="1600" dirty="0">
                <a:cs typeface="Times New Roman" panose="02020603050405020304" pitchFamily="18" charset="0"/>
              </a:rPr>
              <a:t>(Deadline for contributions to pass motion and be included in D0.1) </a:t>
            </a:r>
            <a:endParaRPr lang="en-US" altLang="zh-CN" sz="1600" b="1"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FF3300"/>
                </a:solidFill>
                <a:cs typeface="Times New Roman" panose="02020603050405020304" pitchFamily="18" charset="0"/>
              </a:rPr>
              <a:t>March        8   (Tuesday),      9am - 11:00am ET</a:t>
            </a:r>
            <a:endParaRPr lang="en-US" altLang="zh-CN" strike="sngStrike"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strike="sngStrike" dirty="0">
                <a:solidFill>
                  <a:srgbClr val="FF3300"/>
                </a:solidFill>
                <a:cs typeface="Times New Roman" panose="02020603050405020304" pitchFamily="18" charset="0"/>
              </a:rPr>
              <a:t>March        9   </a:t>
            </a:r>
            <a:r>
              <a:rPr lang="en-US" altLang="zh-CN" sz="1600" strike="sngStrike" dirty="0">
                <a:solidFill>
                  <a:srgbClr val="FF0000"/>
                </a:solidFill>
                <a:cs typeface="Times New Roman" panose="02020603050405020304" pitchFamily="18" charset="0"/>
              </a:rPr>
              <a:t>(Wednesday),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FFC000"/>
                </a:solidFill>
                <a:cs typeface="Times New Roman" panose="02020603050405020304" pitchFamily="18" charset="0"/>
              </a:rPr>
              <a:t>March        9   (Wednesday), 10pm - </a:t>
            </a:r>
            <a:r>
              <a:rPr lang="en-US" altLang="zh-CN" sz="1600" dirty="0" smtClean="0">
                <a:solidFill>
                  <a:srgbClr val="FFC000"/>
                </a:solidFill>
                <a:cs typeface="Times New Roman" panose="02020603050405020304" pitchFamily="18" charset="0"/>
              </a:rPr>
              <a:t>11:59pm </a:t>
            </a:r>
            <a:r>
              <a:rPr lang="en-US" altLang="zh-CN" sz="1600" dirty="0">
                <a:solidFill>
                  <a:srgbClr val="FFC000"/>
                </a:solidFill>
                <a:cs typeface="Times New Roman" panose="02020603050405020304" pitchFamily="18" charset="0"/>
              </a:rPr>
              <a:t>ET (Not sure if this slot is ok for Plenary and Interim? </a:t>
            </a:r>
            <a:r>
              <a:rPr lang="en-US" altLang="zh-CN" sz="1600" dirty="0">
                <a:solidFill>
                  <a:srgbClr val="0000FF"/>
                </a:solidFill>
                <a:cs typeface="Times New Roman" panose="02020603050405020304" pitchFamily="18" charset="0"/>
              </a:rPr>
              <a:t>It’s ok!!</a:t>
            </a:r>
            <a:r>
              <a:rPr lang="en-US" altLang="zh-CN" sz="1600" dirty="0">
                <a:solidFill>
                  <a:srgbClr val="FFC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FF3300"/>
                </a:solidFill>
                <a:cs typeface="Times New Roman" panose="02020603050405020304" pitchFamily="18" charset="0"/>
              </a:rPr>
              <a:t>March        11  </a:t>
            </a:r>
            <a:r>
              <a:rPr lang="en-US" altLang="zh-CN" sz="1600" dirty="0">
                <a:solidFill>
                  <a:srgbClr val="FF0000"/>
                </a:solidFill>
                <a:cs typeface="Times New Roman" panose="02020603050405020304" pitchFamily="18" charset="0"/>
              </a:rPr>
              <a:t>(Friday),        9am - 11:00am ET</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FF3300"/>
                </a:solidFill>
                <a:cs typeface="Times New Roman" panose="02020603050405020304" pitchFamily="18" charset="0"/>
              </a:rPr>
              <a:t>March        14  </a:t>
            </a:r>
            <a:r>
              <a:rPr lang="en-US" altLang="zh-CN" sz="1600" dirty="0">
                <a:solidFill>
                  <a:srgbClr val="FF0000"/>
                </a:solidFill>
                <a:cs typeface="Times New Roman" panose="02020603050405020304" pitchFamily="18" charset="0"/>
              </a:rPr>
              <a:t>(Monday),     9am - 11:00am ET </a:t>
            </a:r>
          </a:p>
          <a:p>
            <a:pPr marL="400050" lvl="2" indent="0" algn="just">
              <a:spcBef>
                <a:spcPct val="0"/>
              </a:spcBef>
              <a:spcAft>
                <a:spcPts val="0"/>
              </a:spcAft>
              <a:buClr>
                <a:srgbClr val="000000"/>
              </a:buClr>
              <a:buNone/>
              <a:defRPr/>
            </a:pPr>
            <a:r>
              <a:rPr lang="en-US" altLang="zh-CN" sz="1600" kern="0" dirty="0">
                <a:solidFill>
                  <a:srgbClr val="FF0000"/>
                </a:solidFill>
                <a:cs typeface="Times New Roman" panose="02020603050405020304" pitchFamily="18" charset="0"/>
              </a:rPr>
              <a:t>	     </a:t>
            </a:r>
            <a:r>
              <a:rPr lang="en-US" altLang="zh-CN" sz="1600" kern="0" dirty="0" smtClean="0"/>
              <a:t>Seek </a:t>
            </a:r>
            <a:r>
              <a:rPr lang="en-US" altLang="zh-CN" sz="1600" kern="0" dirty="0" err="1"/>
              <a:t>TGbf</a:t>
            </a:r>
            <a:r>
              <a:rPr lang="en-US" altLang="zh-CN" sz="1600" kern="0" dirty="0"/>
              <a:t> </a:t>
            </a:r>
            <a:r>
              <a:rPr lang="en-US" altLang="zh-CN" sz="1600" kern="0" dirty="0">
                <a:solidFill>
                  <a:srgbClr val="0000FF"/>
                </a:solidFill>
              </a:rPr>
              <a:t>approval</a:t>
            </a:r>
            <a:r>
              <a:rPr lang="en-US" altLang="zh-CN" sz="1600" kern="0" dirty="0"/>
              <a:t> to go to comment collection  (“Move to Approve a 30-day comment collection on </a:t>
            </a:r>
            <a:r>
              <a:rPr lang="en-US" altLang="zh-CN" sz="1600" kern="0" dirty="0" err="1"/>
              <a:t>TGbf</a:t>
            </a:r>
            <a:r>
              <a:rPr lang="en-US" altLang="zh-CN" sz="1600" kern="0" dirty="0"/>
              <a:t> D0.1?”)</a:t>
            </a:r>
          </a:p>
          <a:p>
            <a:pPr lvl="1" indent="-228600" algn="just">
              <a:spcBef>
                <a:spcPct val="0"/>
              </a:spcBef>
              <a:spcAft>
                <a:spcPts val="0"/>
              </a:spcAft>
              <a:buClr>
                <a:srgbClr val="000000"/>
              </a:buClr>
              <a:buFont typeface="Arial" panose="020B0604020202020204" pitchFamily="34" charset="0"/>
              <a:buChar char="•"/>
              <a:defRPr/>
            </a:pPr>
            <a:endParaRPr lang="en-US" altLang="zh-CN" sz="900" b="1"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600" dirty="0">
                <a:cs typeface="Times New Roman" panose="02020603050405020304" pitchFamily="18" charset="0"/>
              </a:rPr>
              <a:t>** Note: </a:t>
            </a:r>
          </a:p>
          <a:p>
            <a:pPr marL="0" lvl="1" indent="0" algn="just">
              <a:spcBef>
                <a:spcPct val="0"/>
              </a:spcBef>
              <a:spcAft>
                <a:spcPts val="300"/>
              </a:spcAft>
              <a:buClr>
                <a:srgbClr val="000000"/>
              </a:buClr>
              <a:buNone/>
              <a:defRPr/>
            </a:pPr>
            <a:r>
              <a:rPr lang="en-US" altLang="zh-CN" sz="1200" dirty="0">
                <a:cs typeface="Times New Roman" panose="02020603050405020304" pitchFamily="18" charset="0"/>
              </a:rPr>
              <a:t>1. when conflict with CAC, the call will be changed from </a:t>
            </a:r>
            <a:r>
              <a:rPr lang="en-US" altLang="zh-CN" sz="1200" dirty="0">
                <a:solidFill>
                  <a:srgbClr val="FF3300"/>
                </a:solidFill>
                <a:cs typeface="Times New Roman" panose="02020603050405020304" pitchFamily="18" charset="0"/>
              </a:rPr>
              <a:t>9am</a:t>
            </a:r>
            <a:r>
              <a:rPr lang="en-US" altLang="zh-CN" sz="1200" dirty="0">
                <a:cs typeface="Times New Roman" panose="02020603050405020304" pitchFamily="18" charset="0"/>
              </a:rPr>
              <a:t> -11:00am to </a:t>
            </a:r>
            <a:r>
              <a:rPr lang="en-US" altLang="zh-CN" sz="1200" dirty="0">
                <a:solidFill>
                  <a:srgbClr val="FF3300"/>
                </a:solidFill>
                <a:cs typeface="Times New Roman" panose="02020603050405020304" pitchFamily="18" charset="0"/>
              </a:rPr>
              <a:t>10am</a:t>
            </a:r>
            <a:r>
              <a:rPr lang="en-US" altLang="zh-CN" sz="1200" dirty="0">
                <a:cs typeface="Times New Roman" panose="02020603050405020304" pitchFamily="18" charset="0"/>
              </a:rPr>
              <a:t> -11:00am (Jan-March 2022 CAC calls (TBD): Monday </a:t>
            </a:r>
            <a:r>
              <a:rPr lang="en-US" altLang="zh-CN" sz="1200" dirty="0">
                <a:solidFill>
                  <a:srgbClr val="FF0000"/>
                </a:solidFill>
                <a:cs typeface="Times New Roman" panose="02020603050405020304" pitchFamily="18" charset="0"/>
              </a:rPr>
              <a:t>February 21 </a:t>
            </a:r>
            <a:r>
              <a:rPr lang="en-US" altLang="zh-CN" sz="1200" dirty="0">
                <a:cs typeface="Times New Roman" panose="02020603050405020304" pitchFamily="18" charset="0"/>
              </a:rPr>
              <a:t>and Thursday </a:t>
            </a:r>
            <a:r>
              <a:rPr lang="en-US" altLang="zh-CN" sz="1200" dirty="0">
                <a:solidFill>
                  <a:srgbClr val="FF0000"/>
                </a:solidFill>
                <a:cs typeface="Times New Roman" panose="02020603050405020304" pitchFamily="18" charset="0"/>
              </a:rPr>
              <a:t>March 3</a:t>
            </a:r>
            <a:r>
              <a:rPr lang="en-US" altLang="zh-CN" sz="1200" dirty="0">
                <a:cs typeface="Times New Roman" panose="02020603050405020304" pitchFamily="18" charset="0"/>
              </a:rPr>
              <a:t> )</a:t>
            </a:r>
          </a:p>
          <a:p>
            <a:pPr marL="0" lvl="1" indent="0" algn="just">
              <a:spcBef>
                <a:spcPct val="0"/>
              </a:spcBef>
              <a:spcAft>
                <a:spcPts val="300"/>
              </a:spcAft>
              <a:buClr>
                <a:srgbClr val="000000"/>
              </a:buClr>
              <a:buNone/>
              <a:defRPr/>
            </a:pPr>
            <a:r>
              <a:rPr lang="en-US" altLang="zh-CN" sz="1200" dirty="0">
                <a:cs typeface="Times New Roman" panose="02020603050405020304" pitchFamily="18" charset="0"/>
              </a:rPr>
              <a:t>2. </a:t>
            </a:r>
            <a:r>
              <a:rPr lang="en-US" altLang="zh-CN" sz="1200" dirty="0">
                <a:cs typeface="MS PGothic" charset="0"/>
              </a:rPr>
              <a:t>Thursday 10pm - 12:00am ET (Thursday 7 PM - 9 PM PT, Friday 11am-1pm in China, Friday 5am-7am in Israel, Friday 4am – 6am in Central Europe), and </a:t>
            </a:r>
            <a:r>
              <a:rPr lang="en-US" altLang="zh-CN" sz="1200" dirty="0">
                <a:solidFill>
                  <a:srgbClr val="0000FF"/>
                </a:solidFill>
                <a:cs typeface="MS PGothic" charset="0"/>
              </a:rPr>
              <a:t>Sang Kim </a:t>
            </a:r>
            <a:r>
              <a:rPr lang="en-US" altLang="zh-CN" sz="1200" dirty="0">
                <a:cs typeface="MS PGothic" charset="0"/>
              </a:rPr>
              <a:t>will help to take the minutes for these slots.</a:t>
            </a:r>
            <a:endParaRPr lang="zh-CN" altLang="en-US" sz="1200" dirty="0"/>
          </a:p>
        </p:txBody>
      </p:sp>
    </p:spTree>
    <p:extLst>
      <p:ext uri="{BB962C8B-B14F-4D97-AF65-F5344CB8AC3E}">
        <p14:creationId xmlns:p14="http://schemas.microsoft.com/office/powerpoint/2010/main" val="33712130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61 (February  </a:t>
            </a:r>
            <a:r>
              <a:rPr lang="en-US" altLang="zh-CN" sz="4000" dirty="0" smtClean="0"/>
              <a:t>22 or 24)</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a:t>
            </a:r>
          </a:p>
          <a:p>
            <a:pPr marL="342900" lvl="1" indent="-342900" algn="just">
              <a:buFont typeface="Arial" panose="020B0604020202020204" pitchFamily="34" charset="0"/>
              <a:buChar char="•"/>
              <a:defRPr/>
            </a:pPr>
            <a:r>
              <a:rPr lang="en-US" altLang="zh-CN" sz="2400" b="1" kern="0" dirty="0"/>
              <a:t>Preliminary Result: (   Y/  N/  A)</a:t>
            </a:r>
          </a:p>
          <a:p>
            <a:pPr marL="342900" lvl="1" indent="-342900" algn="just">
              <a:buFont typeface="Arial" panose="020B0604020202020204" pitchFamily="34" charset="0"/>
              <a:buChar char="•"/>
              <a:defRPr/>
            </a:pPr>
            <a:r>
              <a:rPr lang="en-US" altLang="zh-CN" sz="2400" b="1" kern="0" dirty="0"/>
              <a:t>Result*: </a:t>
            </a:r>
            <a:endParaRPr lang="en-US" altLang="zh-CN" sz="1200" kern="0" dirty="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X</a:t>
            </a:r>
            <a:r>
              <a:rPr lang="en-US" altLang="zh-CN" sz="1600" kern="0" dirty="0"/>
              <a:t> votes of non-voting members.</a:t>
            </a:r>
          </a:p>
          <a:p>
            <a:pPr marL="628650" lvl="2">
              <a:buFont typeface="微软雅黑" panose="020B0503020204020204" pitchFamily="34" charset="-122"/>
              <a:buChar char="–"/>
              <a:defRPr/>
            </a:pPr>
            <a:r>
              <a:rPr lang="en-US" altLang="zh-CN" sz="1600" kern="0" dirty="0"/>
              <a:t>Related 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8379336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February </a:t>
            </a:r>
            <a:r>
              <a:rPr lang="en-US" altLang="en-US" sz="1800" dirty="0">
                <a:solidFill>
                  <a:srgbClr val="0000FF"/>
                </a:solidFill>
              </a:rPr>
              <a:t>7, 8, --- 14, 15, --- 22, --- 28,  March 1        9am – 11:00am ET</a:t>
            </a:r>
          </a:p>
          <a:p>
            <a:pPr marL="285750" indent="-285750" algn="just"/>
            <a:r>
              <a:rPr lang="en-US" altLang="en-US" sz="1800" dirty="0">
                <a:solidFill>
                  <a:srgbClr val="0000FF"/>
                </a:solidFill>
              </a:rPr>
              <a:t>February         10,            17,      24,       March 3,     10pm – 12:00am ET</a:t>
            </a:r>
            <a:r>
              <a:rPr lang="en-US" altLang="en-US" dirty="0"/>
              <a: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120231</TotalTime>
  <Words>1722</Words>
  <Application>Microsoft Office PowerPoint</Application>
  <PresentationFormat>宽屏</PresentationFormat>
  <Paragraphs>268</Paragraphs>
  <Slides>23</Slides>
  <Notes>23</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23</vt:i4>
      </vt:variant>
    </vt:vector>
  </HeadingPairs>
  <TitlesOfParts>
    <vt:vector size="33" baseType="lpstr">
      <vt:lpstr>Monotype Sorts</vt:lpstr>
      <vt:lpstr>MS Gothic</vt:lpstr>
      <vt:lpstr>MS PGothic</vt:lpstr>
      <vt:lpstr>微软雅黑</vt:lpstr>
      <vt:lpstr>Arial</vt:lpstr>
      <vt:lpstr>Calibri</vt:lpstr>
      <vt:lpstr>Helvetica</vt:lpstr>
      <vt:lpstr>Times New Roman</vt:lpstr>
      <vt:lpstr>Wingdings</vt:lpstr>
      <vt:lpstr>802-11-Submission</vt:lpstr>
      <vt:lpstr>Task Group bf Meeting agenda, February – March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4850</cp:revision>
  <cp:lastPrinted>2014-11-04T15:04:57Z</cp:lastPrinted>
  <dcterms:created xsi:type="dcterms:W3CDTF">2007-04-17T18:10:23Z</dcterms:created>
  <dcterms:modified xsi:type="dcterms:W3CDTF">2022-02-07T03:15:17Z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(3)XdmsojQMXkxEAIjkfSxcyLe1GVPc3MIM0YhTw8lhPawbAJDZfyH7+wA4hwREIx0kELfljr2R
KeK1ommhnovv3B9rdjTuF1rTw5KPcRsIEvpOiAKBInL0BRsmRQhpGKV+yaJWoVDqA0UNSkws
KTCmqjct6H2mXNFU2XtQaOXnRNfjK/aRLOOTKeZ0WsrUQzGv0xM35j1nZkZkVP+GmmuAtCAw
sRvgJuA4JqYXuAwUo0</vt:lpwstr>
  </property>
  <property fmtid="{D5CDD505-2E9C-101B-9397-08002B2CF9AE}" pid="27" name="_2015_ms_pID_7253431">
    <vt:lpwstr>5CdBg37mP//Hfv+IbEO1DFFTT3FjijrklgNIOuoFfXZt4aFEwG0dFB
l1JhbkPWmZ9tO3jco9Kdx6xvk8V2a7nkw6fJU4uHmdVYkGCjnaM2ATlNTlC+hMM86OfWbut/
j8BCJeklTGxexgiaq1fetY+2494pWDa8sDo077npWejWkRrMmKKIV2o/vcJ6k8Un/rFZTPwK
FyNqWv1f1ySR5y8nvZ2U44ZDqd5UATK/lIe9</vt:lpwstr>
  </property>
  <property fmtid="{D5CDD505-2E9C-101B-9397-08002B2CF9AE}" pid="28" name="_2015_ms_pID_7253432">
    <vt:lpwstr>H+h1recFxfoSVRj7NhHtZfY=</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