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5"/>
  </p:notesMasterIdLst>
  <p:handoutMasterIdLst>
    <p:handoutMasterId r:id="rId116"/>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2455" r:id="rId77"/>
    <p:sldId id="2456" r:id="rId78"/>
    <p:sldId id="2457" r:id="rId79"/>
    <p:sldId id="2458" r:id="rId80"/>
    <p:sldId id="2459" r:id="rId81"/>
    <p:sldId id="2460" r:id="rId82"/>
    <p:sldId id="2461" r:id="rId83"/>
    <p:sldId id="2462" r:id="rId84"/>
    <p:sldId id="2463" r:id="rId85"/>
    <p:sldId id="2464" r:id="rId86"/>
    <p:sldId id="2465" r:id="rId87"/>
    <p:sldId id="2466" r:id="rId88"/>
    <p:sldId id="2467" r:id="rId89"/>
    <p:sldId id="2468" r:id="rId90"/>
    <p:sldId id="2469" r:id="rId91"/>
    <p:sldId id="2470" r:id="rId92"/>
    <p:sldId id="2471" r:id="rId93"/>
    <p:sldId id="2472" r:id="rId94"/>
    <p:sldId id="2473" r:id="rId95"/>
    <p:sldId id="2474" r:id="rId96"/>
    <p:sldId id="2475" r:id="rId97"/>
    <p:sldId id="2476" r:id="rId98"/>
    <p:sldId id="2477" r:id="rId99"/>
    <p:sldId id="2478" r:id="rId100"/>
    <p:sldId id="2479" r:id="rId101"/>
    <p:sldId id="2480" r:id="rId102"/>
    <p:sldId id="2481" r:id="rId103"/>
    <p:sldId id="2482" r:id="rId104"/>
    <p:sldId id="315" r:id="rId105"/>
    <p:sldId id="312" r:id="rId106"/>
    <p:sldId id="318" r:id="rId107"/>
    <p:sldId id="472" r:id="rId108"/>
    <p:sldId id="473" r:id="rId109"/>
    <p:sldId id="474" r:id="rId110"/>
    <p:sldId id="480" r:id="rId111"/>
    <p:sldId id="259" r:id="rId112"/>
    <p:sldId id="260" r:id="rId113"/>
    <p:sldId id="261" r:id="rId1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CRC Telecon" id="{C7F16B14-EFA9-48A8-8152-67D0ACFE2806}">
          <p14:sldIdLst>
            <p14:sldId id="2447"/>
            <p14:sldId id="2448"/>
            <p14:sldId id="2449"/>
            <p14:sldId id="2451"/>
            <p14:sldId id="2452"/>
            <p14:sldId id="2453"/>
            <p14:sldId id="2454"/>
          </p14:sldIdLst>
        </p14:section>
        <p14:section name="April 6th CRC Telecon" id="{535E88A5-7C20-4758-8EDE-96518F0D6DC7}">
          <p14:sldIdLst>
            <p14:sldId id="2455"/>
            <p14:sldId id="2456"/>
            <p14:sldId id="2457"/>
            <p14:sldId id="2458"/>
            <p14:sldId id="2459"/>
            <p14:sldId id="2460"/>
            <p14:sldId id="2461"/>
          </p14:sldIdLst>
        </p14:section>
        <p14:section name="April 13th CRC Telecon" id="{1ABACEBA-9969-4DF2-B2A4-DBF5123D1B37}">
          <p14:sldIdLst>
            <p14:sldId id="2462"/>
            <p14:sldId id="2463"/>
            <p14:sldId id="2464"/>
            <p14:sldId id="2465"/>
            <p14:sldId id="2466"/>
            <p14:sldId id="2467"/>
            <p14:sldId id="2468"/>
          </p14:sldIdLst>
        </p14:section>
        <p14:section name="April 20th CRC Telecon" id="{147478DA-9309-45BF-AE66-4007D9868AD2}">
          <p14:sldIdLst>
            <p14:sldId id="2469"/>
            <p14:sldId id="2470"/>
            <p14:sldId id="2471"/>
            <p14:sldId id="2472"/>
            <p14:sldId id="2473"/>
            <p14:sldId id="2474"/>
            <p14:sldId id="2475"/>
          </p14:sldIdLst>
        </p14:section>
        <p14:section name="April 26th CRC Telecon" id="{D48CAB72-1FD8-4A56-A245-017B5FDD0DB5}">
          <p14:sldIdLst>
            <p14:sldId id="2476"/>
            <p14:sldId id="2477"/>
            <p14:sldId id="2478"/>
            <p14:sldId id="2479"/>
            <p14:sldId id="2480"/>
            <p14:sldId id="2481"/>
            <p14:sldId id="248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6807" autoAdjust="0"/>
  </p:normalViewPr>
  <p:slideViewPr>
    <p:cSldViewPr>
      <p:cViewPr varScale="1">
        <p:scale>
          <a:sx n="110" d="100"/>
          <a:sy n="110" d="100"/>
        </p:scale>
        <p:origin x="810"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56186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47551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19427098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2843023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98</a:t>
            </a:fld>
            <a:endParaRPr lang="en-US"/>
          </a:p>
        </p:txBody>
      </p:sp>
    </p:spTree>
    <p:extLst>
      <p:ext uri="{BB962C8B-B14F-4D97-AF65-F5344CB8AC3E}">
        <p14:creationId xmlns:p14="http://schemas.microsoft.com/office/powerpoint/2010/main" val="2955950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31440974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2022-04-27</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34"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93510088"/>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11-22-671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11-22-673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Resolution to 7207</a:t>
                      </a:r>
                    </a:p>
                  </a:txBody>
                  <a:tcPr marT="45712" marB="45712"/>
                </a:tc>
                <a:tc>
                  <a:txBody>
                    <a:bodyPr/>
                    <a:lstStyle/>
                    <a:p>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8"/>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r h="0">
                <a:tc>
                  <a:txBody>
                    <a:bodyPr/>
                    <a:lstStyle/>
                    <a:p>
                      <a:r>
                        <a:rPr lang="en-US" sz="1400" dirty="0"/>
                        <a:t>11-22-672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SA1 CID 7211, 7212 and 7217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803369196"/>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20727069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4080173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588039014"/>
                  </a:ext>
                </a:extLst>
              </a:tr>
            </a:tbl>
          </a:graphicData>
        </a:graphic>
      </p:graphicFrame>
    </p:spTree>
    <p:extLst>
      <p:ext uri="{BB962C8B-B14F-4D97-AF65-F5344CB8AC3E}">
        <p14:creationId xmlns:p14="http://schemas.microsoft.com/office/powerpoint/2010/main" val="37161860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1312686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429681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April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CR status (Roy Want) – 5min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follow up - </a:t>
            </a:r>
            <a:r>
              <a:rPr lang="en-US" sz="1400" kern="1200" dirty="0">
                <a:solidFill>
                  <a:schemeClr val="dk1"/>
                </a:solidFill>
                <a:cs typeface="+mn-cs"/>
              </a:rPr>
              <a:t>45min </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0361671"/>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11-22-598 Some-SAB1-CR-v5 (Assaf Kasher) – 50min</a:t>
            </a:r>
          </a:p>
          <a:p>
            <a:pPr lvl="1" algn="just">
              <a:spcBef>
                <a:spcPct val="20000"/>
              </a:spcBef>
              <a:buFontTx/>
              <a:buChar char="•"/>
            </a:pPr>
            <a:r>
              <a:rPr lang="en-US" sz="1400" kern="1200" dirty="0">
                <a:solidFill>
                  <a:schemeClr val="dk1"/>
                </a:solidFill>
                <a:latin typeface="+mn-lt"/>
                <a:ea typeface="+mn-ea"/>
                <a:cs typeface="+mn-cs"/>
              </a:rPr>
              <a:t>11-22-0572 Comment-resolution-SA1 CID 7264 (Christian Berger) – 15min</a:t>
            </a:r>
          </a:p>
          <a:p>
            <a:pPr lvl="1" algn="just">
              <a:spcBef>
                <a:spcPct val="20000"/>
              </a:spcBef>
              <a:buFontTx/>
              <a:buChar char="•"/>
            </a:pPr>
            <a:r>
              <a:rPr lang="en-US" sz="1400" kern="1200" dirty="0">
                <a:solidFill>
                  <a:schemeClr val="dk1"/>
                </a:solidFill>
                <a:latin typeface="+mn-lt"/>
                <a:ea typeface="+mn-ea"/>
                <a:cs typeface="+mn-cs"/>
              </a:rPr>
              <a:t>Review unassigned comments 11-22-569 SA1 unassigned comments Group discussion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2007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9340077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1487992"/>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11-22-572 </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7264 (Christian Berger) – 15min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41122661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130820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97757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13</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11-22-572 Comment-resolution-SA1 CID 7264 (Christian Berger) – 10 min (ready to motion)</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45 min </a:t>
            </a:r>
          </a:p>
          <a:p>
            <a:pPr lvl="1" algn="just">
              <a:spcBef>
                <a:spcPct val="20000"/>
              </a:spcBef>
              <a:buFontTx/>
              <a:buChar char="•"/>
            </a:pPr>
            <a:r>
              <a:rPr lang="en-US" sz="1400" kern="1200" dirty="0">
                <a:solidFill>
                  <a:schemeClr val="dk1"/>
                </a:solidFill>
                <a:latin typeface="+mn-lt"/>
                <a:ea typeface="+mn-ea"/>
                <a:cs typeface="+mn-cs"/>
              </a:rPr>
              <a:t>11-22-624 Resolution to CIDs 7310, 7317 and 7322 (Ali Raissinia) – 20 min </a:t>
            </a:r>
          </a:p>
          <a:p>
            <a:pPr lvl="1" algn="just">
              <a:spcBef>
                <a:spcPct val="20000"/>
              </a:spcBef>
              <a:buFontTx/>
              <a:buChar char="•"/>
            </a:pPr>
            <a:r>
              <a:rPr lang="en-US" sz="1400" kern="1200" dirty="0">
                <a:solidFill>
                  <a:schemeClr val="dk1"/>
                </a:solidFill>
                <a:cs typeface="+mn-cs"/>
              </a:rPr>
              <a:t>11-22-637 Resolutions for 80 SA1 Editorial CIDs (Roy Want) – 15 min (as time permits)</a:t>
            </a:r>
            <a:endParaRPr lang="en-US" sz="140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49845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5518881"/>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11-22-572</a:t>
                      </a:r>
                      <a:endParaRPr lang="en-US" sz="1400" dirty="0"/>
                    </a:p>
                  </a:txBody>
                  <a:tcPr marT="45712" marB="45712"/>
                </a:tc>
                <a:tc>
                  <a:txBody>
                    <a:bodyPr/>
                    <a:lstStyle/>
                    <a:p>
                      <a:r>
                        <a:rPr lang="en-US" sz="1400" dirty="0"/>
                        <a:t>Christian Berger</a:t>
                      </a:r>
                    </a:p>
                  </a:txBody>
                  <a:tcPr marT="45712" marB="45712"/>
                </a:tc>
                <a:tc>
                  <a:txBody>
                    <a:bodyPr/>
                    <a:lstStyle/>
                    <a:p>
                      <a:r>
                        <a:rPr lang="en-US" sz="1400" kern="1200" dirty="0">
                          <a:solidFill>
                            <a:schemeClr val="dk1"/>
                          </a:solidFill>
                          <a:latin typeface="+mn-lt"/>
                          <a:ea typeface="+mn-ea"/>
                          <a:cs typeface="+mn-cs"/>
                        </a:rPr>
                        <a:t>Comment-resolution-SA1 CID 7264</a:t>
                      </a:r>
                      <a:endParaRPr lang="en-US" sz="1400" b="1" dirty="0"/>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11-22-624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to CIDs 7310, 7317 and 7322</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251405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528494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25794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95346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2317309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5186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898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20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a:t>
            </a:r>
            <a:r>
              <a:rPr lang="en-US" sz="1400" kern="1200" dirty="0">
                <a:solidFill>
                  <a:schemeClr val="dk1"/>
                </a:solidFill>
                <a:cs typeface="+mn-cs"/>
              </a:rPr>
              <a:t>15min (for completion)</a:t>
            </a:r>
            <a:endParaRPr lang="en-US" sz="1400" kern="1200" dirty="0">
              <a:solidFill>
                <a:schemeClr val="dk1"/>
              </a:solidFill>
              <a:latin typeface="+mn-lt"/>
              <a:ea typeface="+mn-ea"/>
              <a:cs typeface="+mn-cs"/>
            </a:endParaRPr>
          </a:p>
          <a:p>
            <a:pPr lvl="1" algn="just">
              <a:spcBef>
                <a:spcPct val="20000"/>
              </a:spcBef>
              <a:buFontTx/>
              <a:buChar char="•"/>
            </a:pPr>
            <a:r>
              <a:rPr lang="en-US" sz="1400" kern="1200" dirty="0">
                <a:solidFill>
                  <a:schemeClr val="dk1"/>
                </a:solidFill>
                <a:cs typeface="+mn-cs"/>
              </a:rPr>
              <a:t>11-22-637 Resolutions for 80 SA1 Editorial CIDs (Roy Want) – 15 min (as time permits)</a:t>
            </a:r>
          </a:p>
          <a:p>
            <a:pPr lvl="1" algn="just">
              <a:spcBef>
                <a:spcPct val="20000"/>
              </a:spcBef>
              <a:buFontTx/>
              <a:buChar char="•"/>
            </a:pPr>
            <a:r>
              <a:rPr lang="en-US" sz="1400" kern="1200" dirty="0">
                <a:solidFill>
                  <a:schemeClr val="dk1"/>
                </a:solidFill>
                <a:latin typeface="+mn-lt"/>
                <a:ea typeface="+mn-ea"/>
                <a:cs typeface="+mn-cs"/>
              </a:rPr>
              <a:t>11-22-640 Resolutions for 12 SA1 Editorial CIDs (Roy Want) – for motion</a:t>
            </a:r>
          </a:p>
          <a:p>
            <a:pPr lvl="1" algn="just">
              <a:spcBef>
                <a:spcPct val="20000"/>
              </a:spcBef>
              <a:buFontTx/>
              <a:buChar char="•"/>
            </a:pPr>
            <a:r>
              <a:rPr lang="en-US" sz="1400" kern="1200" dirty="0">
                <a:solidFill>
                  <a:schemeClr val="dk1"/>
                </a:solidFill>
                <a:latin typeface="+mn-lt"/>
                <a:ea typeface="+mn-ea"/>
                <a:cs typeface="+mn-cs"/>
              </a:rPr>
              <a:t>11-22-643 Comment-resolution-SA1 CID 7296, 7336 (Christian Berger)</a:t>
            </a:r>
          </a:p>
          <a:p>
            <a:pPr lvl="1" algn="just">
              <a:spcBef>
                <a:spcPct val="20000"/>
              </a:spcBef>
              <a:buFontTx/>
              <a:buChar char="•"/>
            </a:pPr>
            <a:r>
              <a:rPr lang="en-US" sz="1400" kern="1200" dirty="0">
                <a:solidFill>
                  <a:schemeClr val="dk1"/>
                </a:solidFill>
                <a:latin typeface="+mn-lt"/>
                <a:ea typeface="+mn-ea"/>
                <a:cs typeface="+mn-cs"/>
              </a:rPr>
              <a:t>11-22-569 SA1 unassigned comments Group discussion (Jonathan Segev)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0463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922434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26798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4448344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6347812"/>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11-22-NNN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r>
                        <a:rPr lang="en-US" sz="1400" dirty="0"/>
                        <a:t>11-22-NNN</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to 7207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082485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3354572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2474409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059216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26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11-22-671 Proposed resolutions to miscellaneous CID 11az SAB#1 part 2 (Qi Wang)</a:t>
            </a:r>
          </a:p>
          <a:p>
            <a:pPr lvl="1" algn="just">
              <a:spcBef>
                <a:spcPct val="20000"/>
              </a:spcBef>
              <a:buFontTx/>
              <a:buChar char="•"/>
            </a:pPr>
            <a:r>
              <a:rPr lang="en-US" sz="1400" kern="1200" dirty="0">
                <a:solidFill>
                  <a:schemeClr val="dk1"/>
                </a:solidFill>
                <a:latin typeface="+mn-lt"/>
                <a:ea typeface="+mn-ea"/>
                <a:cs typeface="+mn-cs"/>
              </a:rPr>
              <a:t>11-22-643 Comment-resolution-SA1 CID 7296, 7336 (Christian Berger)</a:t>
            </a:r>
          </a:p>
          <a:p>
            <a:pPr lvl="1" algn="just">
              <a:spcBef>
                <a:spcPct val="20000"/>
              </a:spcBef>
              <a:buFontTx/>
              <a:buChar char="•"/>
            </a:pPr>
            <a:r>
              <a:rPr lang="en-US" sz="1400" kern="1200" dirty="0">
                <a:solidFill>
                  <a:schemeClr val="dk1"/>
                </a:solidFill>
                <a:latin typeface="+mn-lt"/>
                <a:ea typeface="+mn-ea"/>
                <a:cs typeface="+mn-cs"/>
              </a:rPr>
              <a:t>11-22-673 Resolution to 7207 (Roy Want) </a:t>
            </a:r>
          </a:p>
          <a:p>
            <a:pPr lvl="1" algn="just">
              <a:spcBef>
                <a:spcPct val="20000"/>
              </a:spcBef>
              <a:buFontTx/>
              <a:buChar char="•"/>
            </a:pPr>
            <a:r>
              <a:rPr lang="en-US" sz="1400" kern="1200" dirty="0">
                <a:solidFill>
                  <a:schemeClr val="dk1"/>
                </a:solidFill>
                <a:latin typeface="+mn-lt"/>
                <a:ea typeface="+mn-ea"/>
                <a:cs typeface="+mn-cs"/>
              </a:rPr>
              <a:t>11-22-569 SA1 unassigned comments Group discussion (Jonathan Segev)</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42197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19499136"/>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11-22-671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5"/>
                  </a:ext>
                </a:extLst>
              </a:tr>
              <a:tr h="0">
                <a:tc>
                  <a:txBody>
                    <a:bodyPr/>
                    <a:lstStyle/>
                    <a:p>
                      <a:r>
                        <a:rPr lang="en-US" sz="1400" kern="1200" dirty="0">
                          <a:solidFill>
                            <a:schemeClr val="dk1"/>
                          </a:solidFill>
                          <a:latin typeface="+mn-lt"/>
                          <a:ea typeface="+mn-ea"/>
                          <a:cs typeface="+mn-cs"/>
                        </a:rPr>
                        <a:t>11-22-673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Resolution to 7207</a:t>
                      </a:r>
                    </a:p>
                  </a:txBody>
                  <a:tcPr marT="45712" marB="45712"/>
                </a:tc>
                <a:tc>
                  <a:txBody>
                    <a:bodyPr/>
                    <a:lstStyle/>
                    <a:p>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11-22-672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SA1 CID 7211, 7212 and 7217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242988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17636014"/>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117253</TotalTime>
  <Words>8763</Words>
  <Application>Microsoft Office PowerPoint</Application>
  <PresentationFormat>Widescreen</PresentationFormat>
  <Paragraphs>1499</Paragraphs>
  <Slides>113</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1"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April 6th CRC Telecon</vt:lpstr>
      <vt:lpstr>Submission List for the March 23rd meeting</vt:lpstr>
      <vt:lpstr>Review Submissions</vt:lpstr>
      <vt:lpstr>Submission pipeline</vt:lpstr>
      <vt:lpstr>Scheduled TGaz CRC telecons</vt:lpstr>
      <vt:lpstr>PowerPoint Presentation</vt:lpstr>
      <vt:lpstr>PowerPoint Presentation</vt:lpstr>
      <vt:lpstr>April 13th CRC Telecon</vt:lpstr>
      <vt:lpstr>Submission List for the Apr. 13th meeting</vt:lpstr>
      <vt:lpstr>Review Submissions</vt:lpstr>
      <vt:lpstr>Submission pipeline</vt:lpstr>
      <vt:lpstr>Scheduled TGaz CRC telecons</vt:lpstr>
      <vt:lpstr>PowerPoint Presentation</vt:lpstr>
      <vt:lpstr>PowerPoint Presentation</vt:lpstr>
      <vt:lpstr>April 20th CRC Telecon</vt:lpstr>
      <vt:lpstr>Submission List for the Apr. 20th meeting</vt:lpstr>
      <vt:lpstr>Review Submissions</vt:lpstr>
      <vt:lpstr>Submission pipeline</vt:lpstr>
      <vt:lpstr>Scheduled TGaz CRC telecons</vt:lpstr>
      <vt:lpstr>PowerPoint Presentation</vt:lpstr>
      <vt:lpstr>PowerPoint Presentation</vt:lpstr>
      <vt:lpstr>April 26th CRC Telecon</vt:lpstr>
      <vt:lpstr>Submission List for the Apr. 26th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712</cp:revision>
  <cp:lastPrinted>1601-01-01T00:00:00Z</cp:lastPrinted>
  <dcterms:created xsi:type="dcterms:W3CDTF">2018-08-06T10:28:59Z</dcterms:created>
  <dcterms:modified xsi:type="dcterms:W3CDTF">2022-04-27T16:27:17Z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