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8"/>
  </p:notesMasterIdLst>
  <p:handoutMasterIdLst>
    <p:handoutMasterId r:id="rId109"/>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418" r:id="rId50"/>
    <p:sldId id="2392" r:id="rId51"/>
    <p:sldId id="2417" r:id="rId52"/>
    <p:sldId id="2400" r:id="rId53"/>
    <p:sldId id="709" r:id="rId54"/>
    <p:sldId id="2432" r:id="rId55"/>
    <p:sldId id="2433" r:id="rId56"/>
    <p:sldId id="2434" r:id="rId57"/>
    <p:sldId id="2435" r:id="rId58"/>
    <p:sldId id="2436" r:id="rId59"/>
    <p:sldId id="2437" r:id="rId60"/>
    <p:sldId id="2438" r:id="rId61"/>
    <p:sldId id="2439" r:id="rId62"/>
    <p:sldId id="2440" r:id="rId63"/>
    <p:sldId id="2441" r:id="rId64"/>
    <p:sldId id="2446" r:id="rId65"/>
    <p:sldId id="2442" r:id="rId66"/>
    <p:sldId id="2443" r:id="rId67"/>
    <p:sldId id="2444" r:id="rId68"/>
    <p:sldId id="2445" r:id="rId69"/>
    <p:sldId id="2447" r:id="rId70"/>
    <p:sldId id="2448" r:id="rId71"/>
    <p:sldId id="2449" r:id="rId72"/>
    <p:sldId id="2451" r:id="rId73"/>
    <p:sldId id="2452" r:id="rId74"/>
    <p:sldId id="2453" r:id="rId75"/>
    <p:sldId id="2454" r:id="rId76"/>
    <p:sldId id="2455" r:id="rId77"/>
    <p:sldId id="2456" r:id="rId78"/>
    <p:sldId id="2457" r:id="rId79"/>
    <p:sldId id="2458" r:id="rId80"/>
    <p:sldId id="2459" r:id="rId81"/>
    <p:sldId id="2460" r:id="rId82"/>
    <p:sldId id="2461" r:id="rId83"/>
    <p:sldId id="2462" r:id="rId84"/>
    <p:sldId id="2463" r:id="rId85"/>
    <p:sldId id="2464" r:id="rId86"/>
    <p:sldId id="2465" r:id="rId87"/>
    <p:sldId id="2466" r:id="rId88"/>
    <p:sldId id="2467" r:id="rId89"/>
    <p:sldId id="2468" r:id="rId90"/>
    <p:sldId id="2469" r:id="rId91"/>
    <p:sldId id="2470" r:id="rId92"/>
    <p:sldId id="2471" r:id="rId93"/>
    <p:sldId id="2472" r:id="rId94"/>
    <p:sldId id="2473" r:id="rId95"/>
    <p:sldId id="2474" r:id="rId96"/>
    <p:sldId id="2475" r:id="rId97"/>
    <p:sldId id="315" r:id="rId98"/>
    <p:sldId id="312" r:id="rId99"/>
    <p:sldId id="318" r:id="rId100"/>
    <p:sldId id="472" r:id="rId101"/>
    <p:sldId id="473" r:id="rId102"/>
    <p:sldId id="474" r:id="rId103"/>
    <p:sldId id="480" r:id="rId104"/>
    <p:sldId id="259" r:id="rId105"/>
    <p:sldId id="260" r:id="rId106"/>
    <p:sldId id="261" r:id="rId10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418"/>
            <p14:sldId id="2392"/>
            <p14:sldId id="2417"/>
            <p14:sldId id="2400"/>
            <p14:sldId id="709"/>
          </p14:sldIdLst>
        </p14:section>
        <p14:section name="March 16th - CRC Telecon" id="{D069C435-EDCB-4CC7-9E6B-5B3601B60FA8}">
          <p14:sldIdLst>
            <p14:sldId id="2432"/>
            <p14:sldId id="2433"/>
            <p14:sldId id="2434"/>
            <p14:sldId id="2435"/>
            <p14:sldId id="2436"/>
            <p14:sldId id="2437"/>
            <p14:sldId id="2438"/>
          </p14:sldIdLst>
        </p14:section>
        <p14:section name="March 23rd CRC Telecon" id="{7C92B8EA-03EC-4C5F-B1EF-2D57FE07E57F}">
          <p14:sldIdLst>
            <p14:sldId id="2439"/>
            <p14:sldId id="2440"/>
            <p14:sldId id="2441"/>
            <p14:sldId id="2446"/>
            <p14:sldId id="2442"/>
            <p14:sldId id="2443"/>
            <p14:sldId id="2444"/>
            <p14:sldId id="2445"/>
          </p14:sldIdLst>
        </p14:section>
        <p14:section name="March 30th CRC Telecon" id="{C7F16B14-EFA9-48A8-8152-67D0ACFE2806}">
          <p14:sldIdLst>
            <p14:sldId id="2447"/>
            <p14:sldId id="2448"/>
            <p14:sldId id="2449"/>
            <p14:sldId id="2451"/>
            <p14:sldId id="2452"/>
            <p14:sldId id="2453"/>
            <p14:sldId id="2454"/>
          </p14:sldIdLst>
        </p14:section>
        <p14:section name="April 6th CRC Telecon" id="{535E88A5-7C20-4758-8EDE-96518F0D6DC7}">
          <p14:sldIdLst>
            <p14:sldId id="2455"/>
            <p14:sldId id="2456"/>
            <p14:sldId id="2457"/>
            <p14:sldId id="2458"/>
            <p14:sldId id="2459"/>
            <p14:sldId id="2460"/>
            <p14:sldId id="2461"/>
          </p14:sldIdLst>
        </p14:section>
        <p14:section name="April 13th CRC Telecon" id="{1ABACEBA-9969-4DF2-B2A4-DBF5123D1B37}">
          <p14:sldIdLst>
            <p14:sldId id="2462"/>
            <p14:sldId id="2463"/>
            <p14:sldId id="2464"/>
            <p14:sldId id="2465"/>
            <p14:sldId id="2466"/>
            <p14:sldId id="2467"/>
            <p14:sldId id="2468"/>
          </p14:sldIdLst>
        </p14:section>
        <p14:section name="April 20th CRC Telecon" id="{147478DA-9309-45BF-AE66-4007D9868AD2}">
          <p14:sldIdLst>
            <p14:sldId id="2469"/>
            <p14:sldId id="2470"/>
            <p14:sldId id="2471"/>
            <p14:sldId id="2472"/>
            <p14:sldId id="2473"/>
            <p14:sldId id="2474"/>
            <p14:sldId id="247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6807" autoAdjust="0"/>
  </p:normalViewPr>
  <p:slideViewPr>
    <p:cSldViewPr>
      <p:cViewPr varScale="1">
        <p:scale>
          <a:sx n="110" d="100"/>
          <a:sy n="110" d="100"/>
        </p:scale>
        <p:origin x="810"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679653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71889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460422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47492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70</a:t>
            </a:fld>
            <a:endParaRPr lang="en-US"/>
          </a:p>
        </p:txBody>
      </p:sp>
    </p:spTree>
    <p:extLst>
      <p:ext uri="{BB962C8B-B14F-4D97-AF65-F5344CB8AC3E}">
        <p14:creationId xmlns:p14="http://schemas.microsoft.com/office/powerpoint/2010/main" val="3131540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360269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1135223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79</a:t>
            </a:fld>
            <a:endParaRPr lang="en-US"/>
          </a:p>
        </p:txBody>
      </p:sp>
    </p:spTree>
    <p:extLst>
      <p:ext uri="{BB962C8B-B14F-4D97-AF65-F5344CB8AC3E}">
        <p14:creationId xmlns:p14="http://schemas.microsoft.com/office/powerpoint/2010/main" val="16239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56186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86</a:t>
            </a:fld>
            <a:endParaRPr lang="en-US"/>
          </a:p>
        </p:txBody>
      </p:sp>
    </p:spTree>
    <p:extLst>
      <p:ext uri="{BB962C8B-B14F-4D97-AF65-F5344CB8AC3E}">
        <p14:creationId xmlns:p14="http://schemas.microsoft.com/office/powerpoint/2010/main" val="5475513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91</a:t>
            </a:fld>
            <a:endParaRPr lang="en-US"/>
          </a:p>
        </p:txBody>
      </p:sp>
    </p:spTree>
    <p:extLst>
      <p:ext uri="{BB962C8B-B14F-4D97-AF65-F5344CB8AC3E}">
        <p14:creationId xmlns:p14="http://schemas.microsoft.com/office/powerpoint/2010/main" val="19427098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28430239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2022-04-07</a:t>
            </a:r>
            <a:endParaRPr lang="en-GB" sz="2000" b="0" dirty="0"/>
          </a:p>
        </p:txBody>
      </p:sp>
      <p:sp>
        <p:nvSpPr>
          <p:cNvPr id="6" name="Date Placeholder 3"/>
          <p:cNvSpPr>
            <a:spLocks noGrp="1"/>
          </p:cNvSpPr>
          <p:nvPr>
            <p:ph type="dt" idx="10"/>
          </p:nvPr>
        </p:nvSpPr>
        <p:spPr/>
        <p:txBody>
          <a:bodyPr/>
          <a:lstStyle/>
          <a:p>
            <a:r>
              <a:rPr lang="en-US"/>
              <a:t>April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April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April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April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a:t>
            </a:r>
            <a:r>
              <a:rPr lang="he-IL" altLang="en-US" sz="1800" b="0" dirty="0"/>
              <a:t>4</a:t>
            </a:r>
            <a:r>
              <a:rPr lang="en-US" altLang="en-US" sz="1800" b="0" dirty="0"/>
              <a:t>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E955-C92D-4BE6-8C43-E0138C6ECD85}"/>
              </a:ext>
            </a:extLst>
          </p:cNvPr>
          <p:cNvSpPr>
            <a:spLocks noGrp="1"/>
          </p:cNvSpPr>
          <p:nvPr>
            <p:ph type="title"/>
          </p:nvPr>
        </p:nvSpPr>
        <p:spPr>
          <a:xfrm>
            <a:off x="914401" y="685802"/>
            <a:ext cx="10361084" cy="301624"/>
          </a:xfrm>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3DFA4540-BC5E-4A3C-BBDB-A17676BD8962}"/>
              </a:ext>
            </a:extLst>
          </p:cNvPr>
          <p:cNvSpPr>
            <a:spLocks noGrp="1"/>
          </p:cNvSpPr>
          <p:nvPr>
            <p:ph idx="1"/>
          </p:nvPr>
        </p:nvSpPr>
        <p:spPr>
          <a:xfrm>
            <a:off x="914401" y="1066802"/>
            <a:ext cx="10361084" cy="5408611"/>
          </a:xfrm>
        </p:spPr>
        <p:txBody>
          <a:bodyPr/>
          <a:lstStyle/>
          <a:p>
            <a:r>
              <a:rPr lang="en-US" sz="1800" b="0" dirty="0"/>
              <a:t>For the purpose of identifying the HE LTF symbols within an NDP we prefer the following terminology:</a:t>
            </a:r>
          </a:p>
          <a:p>
            <a:r>
              <a:rPr lang="en-US" sz="1800" b="0" dirty="0"/>
              <a:t>O1) </a:t>
            </a:r>
            <a:r>
              <a:rPr lang="en-US" sz="1800" dirty="0"/>
              <a:t>HE-LTF field </a:t>
            </a:r>
            <a:r>
              <a:rPr lang="en-US" sz="1800" b="0" dirty="0"/>
              <a:t>contains one or more </a:t>
            </a:r>
            <a:r>
              <a:rPr lang="en-US" sz="1800" dirty="0"/>
              <a:t>HE-LTF User Blocks </a:t>
            </a:r>
            <a:r>
              <a:rPr lang="en-US" sz="1800" b="0" dirty="0"/>
              <a:t>with each HE LTF User Block contains all HE-LTF symbols of a single user. </a:t>
            </a:r>
          </a:p>
          <a:p>
            <a:r>
              <a:rPr lang="en-US" sz="1800" b="0" dirty="0"/>
              <a:t>	HE-LTF User Block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O2)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Block </a:t>
            </a:r>
            <a:r>
              <a:rPr lang="en-US" sz="1800" b="0" dirty="0"/>
              <a:t>where the number of HE LTF symbols within the HE-LTF Repetition Block depends on the number of space time streams per user.</a:t>
            </a:r>
          </a:p>
          <a:p>
            <a:endParaRPr lang="en-US" sz="1800" b="0" dirty="0"/>
          </a:p>
          <a:p>
            <a:r>
              <a:rPr lang="en-US" sz="1800" b="0" dirty="0"/>
              <a:t>O3) </a:t>
            </a:r>
            <a:r>
              <a:rPr lang="en-US" sz="1800" dirty="0"/>
              <a:t>HE-LTF field </a:t>
            </a:r>
            <a:r>
              <a:rPr lang="en-US" sz="1800" b="0" dirty="0"/>
              <a:t>contains one or more </a:t>
            </a:r>
            <a:r>
              <a:rPr lang="en-US" sz="1800" dirty="0"/>
              <a:t>HE-LTF User Sections </a:t>
            </a:r>
            <a:r>
              <a:rPr lang="en-US" sz="1800" b="0" dirty="0"/>
              <a:t>with each HE LTF User Section contains all HE-LTF symbols of a single user. </a:t>
            </a:r>
          </a:p>
          <a:p>
            <a:r>
              <a:rPr lang="en-US" sz="1800" b="0" dirty="0"/>
              <a:t>	HE-LTF User Section contains one or more </a:t>
            </a:r>
            <a:r>
              <a:rPr lang="en-US" sz="1800" dirty="0"/>
              <a:t>HE-LTF Repetition Section </a:t>
            </a:r>
            <a:r>
              <a:rPr lang="en-US" sz="1800" b="0" dirty="0"/>
              <a:t>where the number of HE LTF symbols within the HE-LTF Repetition Block depends on the number of space time streams per user.</a:t>
            </a:r>
          </a:p>
          <a:p>
            <a:endParaRPr lang="en-US" sz="1100" b="0" dirty="0"/>
          </a:p>
          <a:p>
            <a:r>
              <a:rPr lang="en-US" sz="1800" b="0" dirty="0"/>
              <a:t>Results (O1/O2/O3/Abstain): 6/3/0/3</a:t>
            </a:r>
          </a:p>
        </p:txBody>
      </p:sp>
      <p:sp>
        <p:nvSpPr>
          <p:cNvPr id="4" name="Slide Number Placeholder 3">
            <a:extLst>
              <a:ext uri="{FF2B5EF4-FFF2-40B4-BE49-F238E27FC236}">
                <a16:creationId xmlns:a16="http://schemas.microsoft.com/office/drawing/2014/main" id="{ECB8E27D-1B94-49BD-ABC3-6221C47B559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4D8701C-0616-40E9-966E-7C474336530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84D480-2B3D-488A-87DF-3BBF86DDC5CA}"/>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65046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April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321621792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April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4683"/>
            <a:ext cx="46914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5115065"/>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16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600" b="0" kern="1200" dirty="0">
                <a:solidFill>
                  <a:schemeClr val="dk1"/>
                </a:solidFill>
                <a:latin typeface="+mn-lt"/>
                <a:ea typeface="+mn-ea"/>
                <a:cs typeface="+mn-cs"/>
              </a:rPr>
              <a:t>Review CR status update (Roy Want) – 10 min</a:t>
            </a:r>
          </a:p>
          <a:p>
            <a:pPr algn="just">
              <a:spcBef>
                <a:spcPct val="20000"/>
              </a:spcBef>
              <a:buFontTx/>
              <a:buChar char="•"/>
            </a:pPr>
            <a:r>
              <a:rPr lang="en-US" sz="1600" b="0" kern="1200" dirty="0">
                <a:solidFill>
                  <a:schemeClr val="dk1"/>
                </a:solidFill>
                <a:latin typeface="+mn-lt"/>
                <a:ea typeface="+mn-ea"/>
                <a:cs typeface="+mn-cs"/>
              </a:rPr>
              <a:t>Comment </a:t>
            </a:r>
            <a:r>
              <a:rPr lang="en-US" sz="16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11-22-503 Some SAB1 CR v4 (Assaf Kasher) – as needed.</a:t>
            </a:r>
          </a:p>
          <a:p>
            <a:pPr lvl="1" algn="just">
              <a:spcBef>
                <a:spcPct val="20000"/>
              </a:spcBef>
              <a:buFontTx/>
              <a:buChar char="•"/>
            </a:pPr>
            <a:r>
              <a:rPr lang="en-US" sz="1400" b="0" kern="1200" dirty="0">
                <a:solidFill>
                  <a:schemeClr val="dk1"/>
                </a:solidFill>
                <a:cs typeface="+mn-cs"/>
              </a:rPr>
              <a:t>11-22-102 </a:t>
            </a:r>
            <a:r>
              <a:rPr lang="en-US" sz="1400" b="0" kern="1200" dirty="0" err="1">
                <a:solidFill>
                  <a:schemeClr val="dk1"/>
                </a:solidFill>
                <a:cs typeface="+mn-cs"/>
              </a:rPr>
              <a:t>TGaz</a:t>
            </a:r>
            <a:r>
              <a:rPr lang="en-US" sz="1400" b="0" kern="1200" dirty="0">
                <a:solidFill>
                  <a:schemeClr val="dk1"/>
                </a:solidFill>
                <a:cs typeface="+mn-cs"/>
              </a:rPr>
              <a:t> SA1 Group CR (discussion of 7146) – Ali Raissinia –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91685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2340717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276088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673375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09598088"/>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7276897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a:t>
            </a:r>
            <a:r>
              <a:rPr lang="en-US" altLang="en-US" sz="2000" b="0" kern="0"/>
              <a:t>15:00 ET</a:t>
            </a: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7488092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155758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187702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cs typeface="+mn-cs"/>
              </a:rPr>
              <a:t>11-22-198 SA Ballot #1 status (Roy) – 5min</a:t>
            </a:r>
            <a:endParaRPr lang="en-US" sz="1800" b="0" kern="1200" dirty="0">
              <a:solidFill>
                <a:schemeClr val="dk1"/>
              </a:solidFill>
              <a:latin typeface="+mn-lt"/>
              <a:ea typeface="+mn-ea"/>
              <a:cs typeface="+mn-cs"/>
            </a:endParaRP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(Tianyu Wu) – </a:t>
            </a:r>
            <a:r>
              <a:rPr lang="en-US" sz="1400" kern="1200" dirty="0">
                <a:solidFill>
                  <a:schemeClr val="dk1"/>
                </a:solidFill>
                <a:cs typeface="+mn-cs"/>
              </a:rPr>
              <a:t>45min </a:t>
            </a:r>
            <a:endParaRPr lang="en-US" sz="1400" kern="1200" dirty="0">
              <a:solidFill>
                <a:schemeClr val="dk1"/>
              </a:solidFill>
              <a:latin typeface="+mn-lt"/>
              <a:ea typeface="+mn-ea"/>
              <a:cs typeface="+mn-cs"/>
            </a:endParaRPr>
          </a:p>
          <a:p>
            <a:pPr lvl="1" algn="just">
              <a:spcBef>
                <a:spcPct val="20000"/>
              </a:spcBef>
              <a:buFontTx/>
              <a:buChar char="•"/>
            </a:pPr>
            <a:r>
              <a:rPr lang="en-US" sz="1400" b="0" kern="1200" dirty="0">
                <a:solidFill>
                  <a:schemeClr val="dk1"/>
                </a:solidFill>
                <a:cs typeface="+mn-cs"/>
              </a:rPr>
              <a:t>11-22-505 comment resolution for CID7146 (Ali Raissinia) – 40min (as time permits)</a:t>
            </a:r>
            <a:endParaRPr lang="en-US" sz="1400" b="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403454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6837550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11-22-505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400" b="0" kern="1200" dirty="0">
                          <a:solidFill>
                            <a:schemeClr val="dk1"/>
                          </a:solidFill>
                          <a:cs typeface="+mn-cs"/>
                        </a:rPr>
                        <a:t>Comment resolution for CID7146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3551714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68205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FE0CE-4F11-4E1A-87A9-C8E79A7F36E9}"/>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040B3F79-524F-40B0-B6E9-B0ECB36BD541}"/>
              </a:ext>
            </a:extLst>
          </p:cNvPr>
          <p:cNvSpPr>
            <a:spLocks noGrp="1"/>
          </p:cNvSpPr>
          <p:nvPr>
            <p:ph idx="1"/>
          </p:nvPr>
        </p:nvSpPr>
        <p:spPr>
          <a:xfrm>
            <a:off x="914401" y="1751015"/>
            <a:ext cx="10361084" cy="4343400"/>
          </a:xfrm>
        </p:spPr>
        <p:txBody>
          <a:bodyPr/>
          <a:lstStyle/>
          <a:p>
            <a:r>
              <a:rPr lang="en-US" dirty="0" err="1"/>
              <a:t>Strawpoll</a:t>
            </a:r>
            <a:endParaRPr lang="en-US" dirty="0"/>
          </a:p>
          <a:p>
            <a:r>
              <a:rPr lang="en-US" dirty="0"/>
              <a:t>Do you agree to include support for one mode of 160MHz which is single LO operation for 11az?</a:t>
            </a:r>
          </a:p>
          <a:p>
            <a:endParaRPr lang="en-US" dirty="0"/>
          </a:p>
          <a:p>
            <a:r>
              <a:rPr lang="en-US" dirty="0"/>
              <a:t>Results (Y/N/A): 3/4/2</a:t>
            </a:r>
          </a:p>
          <a:p>
            <a:endParaRPr lang="en-US" dirty="0"/>
          </a:p>
        </p:txBody>
      </p:sp>
      <p:sp>
        <p:nvSpPr>
          <p:cNvPr id="4" name="Slide Number Placeholder 3">
            <a:extLst>
              <a:ext uri="{FF2B5EF4-FFF2-40B4-BE49-F238E27FC236}">
                <a16:creationId xmlns:a16="http://schemas.microsoft.com/office/drawing/2014/main" id="{6C0ED182-26C5-4CEB-BDCA-B313BF861FA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6421089F-ED32-4D39-B755-5B770A2A88C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76D01E2-A70E-4C1A-97EB-5457A2D2BC00}"/>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76488181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23670716"/>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60187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3523235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8956916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83690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30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SAB#1 CR status (Roy Want) – 5min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11-22-489 Proposed Resolutions to 2 CIDs of 11az SAB1 (Qi Wang) – follow up - </a:t>
            </a:r>
            <a:r>
              <a:rPr lang="en-US" sz="1400" kern="1200" dirty="0">
                <a:solidFill>
                  <a:schemeClr val="dk1"/>
                </a:solidFill>
                <a:cs typeface="+mn-cs"/>
              </a:rPr>
              <a:t>45min </a:t>
            </a:r>
          </a:p>
          <a:p>
            <a:pPr lvl="1" algn="just">
              <a:spcBef>
                <a:spcPct val="20000"/>
              </a:spcBef>
              <a:buFontTx/>
              <a:buChar char="•"/>
            </a:pPr>
            <a:r>
              <a:rPr lang="en-US" sz="1400" kern="1200" dirty="0">
                <a:solidFill>
                  <a:schemeClr val="dk1"/>
                </a:solidFill>
                <a:latin typeface="+mn-lt"/>
                <a:ea typeface="+mn-ea"/>
                <a:cs typeface="+mn-cs"/>
              </a:rPr>
              <a:t>Review unassigned comments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41040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235996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r>
                        <a:rPr lang="en-US" sz="1400" dirty="0"/>
                        <a:t>Proposed Resolutions to 2 CIDs of 11az SAB1</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00641787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20894356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40361671"/>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503554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168177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949820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604340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6</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11-22-598 Some-SAB1-CR-v5 (Assaf Kasher) – 50min</a:t>
            </a:r>
          </a:p>
          <a:p>
            <a:pPr lvl="1" algn="just">
              <a:spcBef>
                <a:spcPct val="20000"/>
              </a:spcBef>
              <a:buFontTx/>
              <a:buChar char="•"/>
            </a:pPr>
            <a:r>
              <a:rPr lang="en-US" sz="1400" kern="1200" dirty="0">
                <a:solidFill>
                  <a:schemeClr val="dk1"/>
                </a:solidFill>
                <a:latin typeface="+mn-lt"/>
                <a:ea typeface="+mn-ea"/>
                <a:cs typeface="+mn-cs"/>
              </a:rPr>
              <a:t>11-22-0572 Comment-resolution-SA1 CID 7264 (Christian Berger) – 15min</a:t>
            </a:r>
          </a:p>
          <a:p>
            <a:pPr lvl="1" algn="just">
              <a:spcBef>
                <a:spcPct val="20000"/>
              </a:spcBef>
              <a:buFontTx/>
              <a:buChar char="•"/>
            </a:pPr>
            <a:r>
              <a:rPr lang="en-US" sz="1400" kern="1200" dirty="0">
                <a:solidFill>
                  <a:schemeClr val="dk1"/>
                </a:solidFill>
                <a:latin typeface="+mn-lt"/>
                <a:ea typeface="+mn-ea"/>
                <a:cs typeface="+mn-cs"/>
              </a:rPr>
              <a:t>Review unassigned comments 11-22-569 SA1 unassigned comments Group discussion (Jonathan Segev) – as time permits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020070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23</a:t>
            </a:r>
            <a:r>
              <a:rPr lang="en-US" altLang="en-US" baseline="30000" dirty="0">
                <a:solidFill>
                  <a:schemeClr val="tx2"/>
                </a:solidFill>
              </a:rPr>
              <a:t>rd</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9340077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3262629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7166189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1487992"/>
              </p:ext>
            </p:extLst>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11-22-572 </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7264 (Christian Berger) – 15min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55020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411226615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8130820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60977579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13</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11-22-572 Comment-resolution-SA1 CID 7264 (Christian Berger) – 10 min (ready to motion)</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45 min </a:t>
            </a:r>
          </a:p>
          <a:p>
            <a:pPr lvl="1" algn="just">
              <a:spcBef>
                <a:spcPct val="20000"/>
              </a:spcBef>
              <a:buFontTx/>
              <a:buChar char="•"/>
            </a:pPr>
            <a:r>
              <a:rPr lang="en-US" sz="1400" kern="1200" dirty="0">
                <a:solidFill>
                  <a:schemeClr val="dk1"/>
                </a:solidFill>
                <a:latin typeface="+mn-lt"/>
                <a:ea typeface="+mn-ea"/>
                <a:cs typeface="+mn-cs"/>
              </a:rPr>
              <a:t>11-22-624 Resolution to CIDs 7310, 7317 and 7322 (Ali Raissinia) – 20 min </a:t>
            </a:r>
          </a:p>
          <a:p>
            <a:pPr lvl="1" algn="just">
              <a:spcBef>
                <a:spcPct val="20000"/>
              </a:spcBef>
              <a:buFontTx/>
              <a:buChar char="•"/>
            </a:pPr>
            <a:r>
              <a:rPr lang="en-US" sz="1400" kern="1200" dirty="0">
                <a:solidFill>
                  <a:schemeClr val="dk1"/>
                </a:solidFill>
                <a:cs typeface="+mn-cs"/>
              </a:rPr>
              <a:t>11-22-637 Resolutions for 80 SA1 Editorial CIDs (Roy Want) – 15 min (as time permits)</a:t>
            </a:r>
            <a:endParaRPr lang="en-US" sz="1400" kern="1200" dirty="0">
              <a:solidFill>
                <a:schemeClr val="dk1"/>
              </a:solidFill>
              <a:latin typeface="+mn-lt"/>
              <a:ea typeface="+mn-ea"/>
              <a:cs typeface="+mn-cs"/>
            </a:endParaRP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498459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5518881"/>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11-22-572</a:t>
                      </a:r>
                      <a:endParaRPr lang="en-US" sz="1400" dirty="0"/>
                    </a:p>
                  </a:txBody>
                  <a:tcPr marT="45712" marB="45712"/>
                </a:tc>
                <a:tc>
                  <a:txBody>
                    <a:bodyPr/>
                    <a:lstStyle/>
                    <a:p>
                      <a:r>
                        <a:rPr lang="en-US" sz="1400" dirty="0"/>
                        <a:t>Christian Berger</a:t>
                      </a:r>
                    </a:p>
                  </a:txBody>
                  <a:tcPr marT="45712" marB="45712"/>
                </a:tc>
                <a:tc>
                  <a:txBody>
                    <a:bodyPr/>
                    <a:lstStyle/>
                    <a:p>
                      <a:r>
                        <a:rPr lang="en-US" sz="1400" kern="1200" dirty="0">
                          <a:solidFill>
                            <a:schemeClr val="dk1"/>
                          </a:solidFill>
                          <a:latin typeface="+mn-lt"/>
                          <a:ea typeface="+mn-ea"/>
                          <a:cs typeface="+mn-cs"/>
                        </a:rPr>
                        <a:t>Comment-resolution-SA1 CID 7264</a:t>
                      </a:r>
                      <a:endParaRPr lang="en-US" sz="1400" b="1" dirty="0"/>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11-22-624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to CIDs 7310, 7317 and 7322</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2514059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4528494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025794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953465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2317309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8518655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989824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20</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247802"/>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1200" dirty="0">
                <a:solidFill>
                  <a:schemeClr val="dk1"/>
                </a:solidFill>
                <a:latin typeface="+mn-lt"/>
                <a:ea typeface="+mn-ea"/>
                <a:cs typeface="+mn-cs"/>
              </a:rPr>
              <a:t>SAB # 1 Status report 11-22-0198 (Roy Want) – 5 min </a:t>
            </a:r>
          </a:p>
          <a:p>
            <a:pPr algn="just">
              <a:spcBef>
                <a:spcPct val="20000"/>
              </a:spcBef>
              <a:buFontTx/>
              <a:buChar char="•"/>
            </a:pPr>
            <a:r>
              <a:rPr lang="en-US" sz="1800" b="0" kern="1200" dirty="0">
                <a:solidFill>
                  <a:schemeClr val="dk1"/>
                </a:solidFill>
                <a:latin typeface="+mn-lt"/>
                <a:ea typeface="+mn-ea"/>
                <a:cs typeface="+mn-cs"/>
              </a:rPr>
              <a:t>Comment </a:t>
            </a:r>
            <a:r>
              <a:rPr lang="en-US" sz="1800" b="0" kern="1200" dirty="0">
                <a:solidFill>
                  <a:schemeClr val="dk1"/>
                </a:solidFill>
              </a:rPr>
              <a:t>resolution to P802.11az SAB#1:</a:t>
            </a:r>
          </a:p>
          <a:p>
            <a:pPr lvl="1" algn="just">
              <a:spcBef>
                <a:spcPct val="20000"/>
              </a:spcBef>
              <a:buFontTx/>
              <a:buChar char="•"/>
            </a:pPr>
            <a:r>
              <a:rPr lang="en-US" sz="1400" kern="1200" dirty="0">
                <a:solidFill>
                  <a:schemeClr val="dk1"/>
                </a:solidFill>
                <a:latin typeface="+mn-lt"/>
                <a:ea typeface="+mn-ea"/>
                <a:cs typeface="+mn-cs"/>
              </a:rPr>
              <a:t>11-22-605 Proposed resolutions to miscellaneous CID 11az SAB#1 (Qi Wang) – </a:t>
            </a:r>
            <a:r>
              <a:rPr lang="en-US" sz="1400" kern="1200" dirty="0">
                <a:solidFill>
                  <a:schemeClr val="dk1"/>
                </a:solidFill>
                <a:cs typeface="+mn-cs"/>
              </a:rPr>
              <a:t>15min (for completion)</a:t>
            </a:r>
            <a:endParaRPr lang="en-US" sz="1400" kern="1200" dirty="0">
              <a:solidFill>
                <a:schemeClr val="dk1"/>
              </a:solidFill>
              <a:latin typeface="+mn-lt"/>
              <a:ea typeface="+mn-ea"/>
              <a:cs typeface="+mn-cs"/>
            </a:endParaRPr>
          </a:p>
          <a:p>
            <a:pPr lvl="1" algn="just">
              <a:spcBef>
                <a:spcPct val="20000"/>
              </a:spcBef>
              <a:buFontTx/>
              <a:buChar char="•"/>
            </a:pPr>
            <a:r>
              <a:rPr lang="en-US" sz="1400" kern="1200" dirty="0">
                <a:solidFill>
                  <a:schemeClr val="dk1"/>
                </a:solidFill>
                <a:cs typeface="+mn-cs"/>
              </a:rPr>
              <a:t>11-22-637 Resolutions for 80 SA1 Editorial CIDs (Roy Want) – 15 min (as time permits)</a:t>
            </a:r>
          </a:p>
          <a:p>
            <a:pPr lvl="1" algn="just">
              <a:spcBef>
                <a:spcPct val="20000"/>
              </a:spcBef>
              <a:buFontTx/>
              <a:buChar char="•"/>
            </a:pPr>
            <a:r>
              <a:rPr lang="en-US" sz="1400" kern="1200" dirty="0">
                <a:solidFill>
                  <a:schemeClr val="dk1"/>
                </a:solidFill>
                <a:latin typeface="+mn-lt"/>
                <a:ea typeface="+mn-ea"/>
                <a:cs typeface="+mn-cs"/>
              </a:rPr>
              <a:t>11-22-640 Resolutions for 12 SA1 Editorial CIDs (Roy Want) – for motion</a:t>
            </a:r>
          </a:p>
          <a:p>
            <a:pPr lvl="1" algn="just">
              <a:spcBef>
                <a:spcPct val="20000"/>
              </a:spcBef>
              <a:buFontTx/>
              <a:buChar char="•"/>
            </a:pPr>
            <a:r>
              <a:rPr lang="en-US" sz="1400" kern="1200" dirty="0">
                <a:solidFill>
                  <a:schemeClr val="dk1"/>
                </a:solidFill>
                <a:latin typeface="+mn-lt"/>
                <a:ea typeface="+mn-ea"/>
                <a:cs typeface="+mn-cs"/>
              </a:rPr>
              <a:t>11-22-643 Comment-resolution-SA1 CID 7296, 7336 (Christian Berger)</a:t>
            </a:r>
          </a:p>
          <a:p>
            <a:pPr lvl="1" algn="just">
              <a:spcBef>
                <a:spcPct val="20000"/>
              </a:spcBef>
              <a:buFontTx/>
              <a:buChar char="•"/>
            </a:pPr>
            <a:r>
              <a:rPr lang="en-US" sz="1400" kern="1200" dirty="0">
                <a:solidFill>
                  <a:schemeClr val="dk1"/>
                </a:solidFill>
                <a:latin typeface="+mn-lt"/>
                <a:ea typeface="+mn-ea"/>
                <a:cs typeface="+mn-cs"/>
              </a:rPr>
              <a:t>11-22-569 SA1 unassigned comments Group discussion (Jonathan Segev) </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marL="0" indent="0" algn="just">
              <a:spcBef>
                <a:spcPct val="20000"/>
              </a:spcBef>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32300463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9224345"/>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1"/>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8026798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424448344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46860470"/>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400" kern="1200" dirty="0">
                          <a:solidFill>
                            <a:schemeClr val="dk1"/>
                          </a:solidFill>
                          <a:latin typeface="+mn-lt"/>
                          <a:ea typeface="+mn-ea"/>
                          <a:cs typeface="+mn-cs"/>
                        </a:rPr>
                        <a:t>11-22-605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resolutions to miscellaneous CID 11az SAB#1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4"/>
                  </a:ext>
                </a:extLst>
              </a:tr>
              <a:tr h="0">
                <a:tc>
                  <a:txBody>
                    <a:bodyPr/>
                    <a:lstStyle/>
                    <a:p>
                      <a:r>
                        <a:rPr lang="en-US" sz="1400" dirty="0"/>
                        <a:t>11-22-637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Resolutions for 80 SA1 Editorial CIDs</a:t>
                      </a:r>
                      <a:endParaRPr lang="en-US" sz="1400" kern="1200" dirty="0">
                        <a:solidFill>
                          <a:schemeClr val="dk1"/>
                        </a:solidFill>
                        <a:latin typeface="+mn-lt"/>
                        <a:ea typeface="+mn-ea"/>
                        <a:cs typeface="+mn-cs"/>
                      </a:endParaRPr>
                    </a:p>
                  </a:txBody>
                  <a:tcPr marT="45712" marB="45712"/>
                </a:tc>
                <a:tc>
                  <a:txBody>
                    <a:bodyPr/>
                    <a:lstStyle/>
                    <a:p>
                      <a:r>
                        <a:rPr lang="en-US" sz="1400" dirty="0"/>
                        <a:t>SA CR</a:t>
                      </a:r>
                    </a:p>
                  </a:txBody>
                  <a:tcPr marT="45712" marB="45712"/>
                </a:tc>
                <a:extLst>
                  <a:ext uri="{0D108BD9-81ED-4DB2-BD59-A6C34878D82A}">
                    <a16:rowId xmlns:a16="http://schemas.microsoft.com/office/drawing/2014/main" val="1000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11-22-643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CID 7296, 7336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 CR</a:t>
                      </a:r>
                    </a:p>
                  </a:txBody>
                  <a:tcPr marT="45712" marB="45712"/>
                </a:tc>
                <a:extLst>
                  <a:ext uri="{0D108BD9-81ED-4DB2-BD59-A6C34878D82A}">
                    <a16:rowId xmlns:a16="http://schemas.microsoft.com/office/drawing/2014/main" val="10006"/>
                  </a:ext>
                </a:extLst>
              </a:tr>
              <a:tr h="0">
                <a:tc>
                  <a:txBody>
                    <a:bodyPr/>
                    <a:lstStyle/>
                    <a:p>
                      <a:r>
                        <a:rPr lang="en-US" sz="1400" dirty="0"/>
                        <a:t>11-22-640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12 SA1 Editorial CIDs</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7"/>
                  </a:ext>
                </a:extLst>
              </a:tr>
              <a:tr h="0">
                <a:tc>
                  <a:txBody>
                    <a:bodyPr/>
                    <a:lstStyle/>
                    <a:p>
                      <a:r>
                        <a:rPr lang="en-US" sz="1400" dirty="0"/>
                        <a:t>11-22-569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SA1 unassigned comments Group discussion </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0824852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April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333545720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52474409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10592160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April 2022</a:t>
            </a:r>
            <a:endParaRPr lang="en-GB" dirty="0"/>
          </a:p>
        </p:txBody>
      </p:sp>
    </p:spTree>
    <p:extLst>
      <p:ext uri="{BB962C8B-B14F-4D97-AF65-F5344CB8AC3E}">
        <p14:creationId xmlns:p14="http://schemas.microsoft.com/office/powerpoint/2010/main" val="2729203249"/>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115978</TotalTime>
  <Words>8333</Words>
  <Application>Microsoft Office PowerPoint</Application>
  <PresentationFormat>Widescreen</PresentationFormat>
  <Paragraphs>1390</Paragraphs>
  <Slides>106</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106</vt:i4>
      </vt:variant>
    </vt:vector>
  </HeadingPairs>
  <TitlesOfParts>
    <vt:vector size="114"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Strawpoll</vt:lpstr>
      <vt:lpstr>March Progress and Targets Towards the May Meeting</vt:lpstr>
      <vt:lpstr>Timeline – updated progress (preciously approved)</vt:lpstr>
      <vt:lpstr>Scheduled TGaz CRC telecons</vt:lpstr>
      <vt:lpstr>PowerPoint Presentation</vt:lpstr>
      <vt:lpstr>March 16th CRC Telecon</vt:lpstr>
      <vt:lpstr>Submission List for the March 16th meeting</vt:lpstr>
      <vt:lpstr>Review Submissions</vt:lpstr>
      <vt:lpstr>Submission pipeline</vt:lpstr>
      <vt:lpstr>Scheduled TGaz CRC telecons</vt:lpstr>
      <vt:lpstr>PowerPoint Presentation</vt:lpstr>
      <vt:lpstr>PowerPoint Presentation</vt:lpstr>
      <vt:lpstr>March 23rd CRC Telecon</vt:lpstr>
      <vt:lpstr>Submission List for the March 23rd meeting</vt:lpstr>
      <vt:lpstr>Review Submissions</vt:lpstr>
      <vt:lpstr>Submission 11-22-505</vt:lpstr>
      <vt:lpstr>Submission pipeline</vt:lpstr>
      <vt:lpstr>Scheduled TGaz CRC telecons</vt:lpstr>
      <vt:lpstr>PowerPoint Presentation</vt:lpstr>
      <vt:lpstr>PowerPoint Presentation</vt:lpstr>
      <vt:lpstr>March 30th CRC Telecon</vt:lpstr>
      <vt:lpstr>Submission List for the March 23rd meeting</vt:lpstr>
      <vt:lpstr>Review Submissions</vt:lpstr>
      <vt:lpstr>Submission pipeline</vt:lpstr>
      <vt:lpstr>Scheduled TGaz CRC telecons</vt:lpstr>
      <vt:lpstr>PowerPoint Presentation</vt:lpstr>
      <vt:lpstr>PowerPoint Presentation</vt:lpstr>
      <vt:lpstr>April 6th CRC Telecon</vt:lpstr>
      <vt:lpstr>Submission List for the March 23rd meeting</vt:lpstr>
      <vt:lpstr>Review Submissions</vt:lpstr>
      <vt:lpstr>Submission pipeline</vt:lpstr>
      <vt:lpstr>Scheduled TGaz CRC telecons</vt:lpstr>
      <vt:lpstr>PowerPoint Presentation</vt:lpstr>
      <vt:lpstr>PowerPoint Presentation</vt:lpstr>
      <vt:lpstr>April 13th CRC Telecon</vt:lpstr>
      <vt:lpstr>Submission List for the Apr. 13th meeting</vt:lpstr>
      <vt:lpstr>Review Submissions</vt:lpstr>
      <vt:lpstr>Submission pipeline</vt:lpstr>
      <vt:lpstr>Scheduled TGaz CRC telecons</vt:lpstr>
      <vt:lpstr>PowerPoint Presentation</vt:lpstr>
      <vt:lpstr>PowerPoint Presentation</vt:lpstr>
      <vt:lpstr>April 20th CRC Telecon</vt:lpstr>
      <vt:lpstr>Submission List for the Apr. 20th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708</cp:revision>
  <cp:lastPrinted>1601-01-01T00:00:00Z</cp:lastPrinted>
  <dcterms:created xsi:type="dcterms:W3CDTF">2018-08-06T10:28:59Z</dcterms:created>
  <dcterms:modified xsi:type="dcterms:W3CDTF">2022-04-19T18:35:59Z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