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1"/>
  </p:notesMasterIdLst>
  <p:handoutMasterIdLst>
    <p:handoutMasterId r:id="rId102"/>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2402" r:id="rId29"/>
    <p:sldId id="2403" r:id="rId30"/>
    <p:sldId id="679" r:id="rId31"/>
    <p:sldId id="680" r:id="rId32"/>
    <p:sldId id="2404" r:id="rId33"/>
    <p:sldId id="2405" r:id="rId34"/>
    <p:sldId id="2409" r:id="rId35"/>
    <p:sldId id="687" r:id="rId36"/>
    <p:sldId id="2410" r:id="rId37"/>
    <p:sldId id="2411" r:id="rId38"/>
    <p:sldId id="2412" r:id="rId39"/>
    <p:sldId id="2413" r:id="rId40"/>
    <p:sldId id="696" r:id="rId41"/>
    <p:sldId id="2414" r:id="rId42"/>
    <p:sldId id="2415" r:id="rId43"/>
    <p:sldId id="2374" r:id="rId44"/>
    <p:sldId id="2370" r:id="rId45"/>
    <p:sldId id="2371" r:id="rId46"/>
    <p:sldId id="2375" r:id="rId47"/>
    <p:sldId id="2416" r:id="rId48"/>
    <p:sldId id="2376" r:id="rId49"/>
    <p:sldId id="2418" r:id="rId50"/>
    <p:sldId id="2392" r:id="rId51"/>
    <p:sldId id="2417" r:id="rId52"/>
    <p:sldId id="2400" r:id="rId53"/>
    <p:sldId id="709" r:id="rId54"/>
    <p:sldId id="2432" r:id="rId55"/>
    <p:sldId id="2433" r:id="rId56"/>
    <p:sldId id="2434" r:id="rId57"/>
    <p:sldId id="2435" r:id="rId58"/>
    <p:sldId id="2436" r:id="rId59"/>
    <p:sldId id="2437" r:id="rId60"/>
    <p:sldId id="2438" r:id="rId61"/>
    <p:sldId id="2439" r:id="rId62"/>
    <p:sldId id="2440" r:id="rId63"/>
    <p:sldId id="2441" r:id="rId64"/>
    <p:sldId id="2446" r:id="rId65"/>
    <p:sldId id="2442" r:id="rId66"/>
    <p:sldId id="2443" r:id="rId67"/>
    <p:sldId id="2444" r:id="rId68"/>
    <p:sldId id="2445" r:id="rId69"/>
    <p:sldId id="2447" r:id="rId70"/>
    <p:sldId id="2448" r:id="rId71"/>
    <p:sldId id="2449" r:id="rId72"/>
    <p:sldId id="2451" r:id="rId73"/>
    <p:sldId id="2452" r:id="rId74"/>
    <p:sldId id="2453" r:id="rId75"/>
    <p:sldId id="2454" r:id="rId76"/>
    <p:sldId id="2455" r:id="rId77"/>
    <p:sldId id="2456" r:id="rId78"/>
    <p:sldId id="2457" r:id="rId79"/>
    <p:sldId id="2458" r:id="rId80"/>
    <p:sldId id="2459" r:id="rId81"/>
    <p:sldId id="2460" r:id="rId82"/>
    <p:sldId id="2461" r:id="rId83"/>
    <p:sldId id="2462" r:id="rId84"/>
    <p:sldId id="2463" r:id="rId85"/>
    <p:sldId id="2464" r:id="rId86"/>
    <p:sldId id="2465" r:id="rId87"/>
    <p:sldId id="2466" r:id="rId88"/>
    <p:sldId id="2467" r:id="rId89"/>
    <p:sldId id="2468" r:id="rId90"/>
    <p:sldId id="315" r:id="rId91"/>
    <p:sldId id="312" r:id="rId92"/>
    <p:sldId id="318" r:id="rId93"/>
    <p:sldId id="472" r:id="rId94"/>
    <p:sldId id="473" r:id="rId95"/>
    <p:sldId id="474" r:id="rId96"/>
    <p:sldId id="480" r:id="rId97"/>
    <p:sldId id="259" r:id="rId98"/>
    <p:sldId id="260" r:id="rId99"/>
    <p:sldId id="261" r:id="rId10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7th - March IEEE electronic meeting" id="{DE843586-E506-4D30-A655-52B441F0114A}">
          <p14:sldIdLst>
            <p14:sldId id="690"/>
            <p14:sldId id="694"/>
            <p14:sldId id="693"/>
            <p14:sldId id="2402"/>
            <p14:sldId id="2403"/>
            <p14:sldId id="679"/>
            <p14:sldId id="680"/>
          </p14:sldIdLst>
        </p14:section>
        <p14:section name="March 8th - March IEEE electronic meeting" id="{347EDFAB-725B-4685-8406-804F1F654820}">
          <p14:sldIdLst>
            <p14:sldId id="2404"/>
            <p14:sldId id="2405"/>
            <p14:sldId id="2409"/>
            <p14:sldId id="687"/>
            <p14:sldId id="2410"/>
          </p14:sldIdLst>
        </p14:section>
        <p14:section name="March 9th - March IEEE electronic meeting" id="{0AD43289-B43F-47F1-8F81-0E941BD8A437}">
          <p14:sldIdLst>
            <p14:sldId id="2411"/>
            <p14:sldId id="2412"/>
            <p14:sldId id="2413"/>
            <p14:sldId id="696"/>
            <p14:sldId id="2414"/>
          </p14:sldIdLst>
        </p14:section>
        <p14:section name="March 10th - March IEEE electronic meeting" id="{88E20B98-9F37-4AE9-88CD-12E1CB447674}">
          <p14:sldIdLst>
            <p14:sldId id="2415"/>
            <p14:sldId id="2374"/>
            <p14:sldId id="2370"/>
            <p14:sldId id="2371"/>
          </p14:sldIdLst>
        </p14:section>
        <p14:section name="March 14th - March IEEE electronic meeting" id="{98ADCD1A-FEF1-4D07-971E-B12E8A6753FD}">
          <p14:sldIdLst>
            <p14:sldId id="2375"/>
            <p14:sldId id="2416"/>
            <p14:sldId id="2376"/>
            <p14:sldId id="2418"/>
            <p14:sldId id="2392"/>
            <p14:sldId id="2417"/>
            <p14:sldId id="2400"/>
            <p14:sldId id="709"/>
          </p14:sldIdLst>
        </p14:section>
        <p14:section name="March 16th - CRC Telecon" id="{D069C435-EDCB-4CC7-9E6B-5B3601B60FA8}">
          <p14:sldIdLst>
            <p14:sldId id="2432"/>
            <p14:sldId id="2433"/>
            <p14:sldId id="2434"/>
            <p14:sldId id="2435"/>
            <p14:sldId id="2436"/>
            <p14:sldId id="2437"/>
            <p14:sldId id="2438"/>
          </p14:sldIdLst>
        </p14:section>
        <p14:section name="March 23rd CRC Telecon" id="{7C92B8EA-03EC-4C5F-B1EF-2D57FE07E57F}">
          <p14:sldIdLst>
            <p14:sldId id="2439"/>
            <p14:sldId id="2440"/>
            <p14:sldId id="2441"/>
            <p14:sldId id="2446"/>
            <p14:sldId id="2442"/>
            <p14:sldId id="2443"/>
            <p14:sldId id="2444"/>
            <p14:sldId id="2445"/>
          </p14:sldIdLst>
        </p14:section>
        <p14:section name="March 30th CRC Telecon" id="{C7F16B14-EFA9-48A8-8152-67D0ACFE2806}">
          <p14:sldIdLst>
            <p14:sldId id="2447"/>
            <p14:sldId id="2448"/>
            <p14:sldId id="2449"/>
            <p14:sldId id="2451"/>
            <p14:sldId id="2452"/>
            <p14:sldId id="2453"/>
            <p14:sldId id="2454"/>
          </p14:sldIdLst>
        </p14:section>
        <p14:section name="April 6th CRC Telecon" id="{535E88A5-7C20-4758-8EDE-96518F0D6DC7}">
          <p14:sldIdLst>
            <p14:sldId id="2455"/>
            <p14:sldId id="2456"/>
            <p14:sldId id="2457"/>
            <p14:sldId id="2458"/>
            <p14:sldId id="2459"/>
            <p14:sldId id="2460"/>
            <p14:sldId id="2461"/>
          </p14:sldIdLst>
        </p14:section>
        <p14:section name="April 13th CRC Telecon" id="{1ABACEBA-9969-4DF2-B2A4-DBF5123D1B37}">
          <p14:sldIdLst>
            <p14:sldId id="2462"/>
            <p14:sldId id="2463"/>
            <p14:sldId id="2464"/>
            <p14:sldId id="2465"/>
            <p14:sldId id="2466"/>
            <p14:sldId id="2467"/>
            <p14:sldId id="246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98D420-4834-41C8-A9DE-4D545F264CCE}" v="11" dt="2022-04-13T19:02:20.04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02" autoAdjust="0"/>
    <p:restoredTop sz="96807" autoAdjust="0"/>
  </p:normalViewPr>
  <p:slideViewPr>
    <p:cSldViewPr>
      <p:cViewPr varScale="1">
        <p:scale>
          <a:sx n="110" d="100"/>
          <a:sy n="110" d="100"/>
        </p:scale>
        <p:origin x="810"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microsoft.com/office/2015/10/relationships/revisionInfo" Target="revisionInfo.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35B4-4C31-973F-C05985E556BE}"/>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97</c:v>
                </c:pt>
                <c:pt idx="1">
                  <c:v>3</c:v>
                </c:pt>
                <c:pt idx="2">
                  <c:v>100</c:v>
                </c:pt>
              </c:numCache>
            </c:numRef>
          </c:val>
          <c:extLst>
            <c:ext xmlns:c16="http://schemas.microsoft.com/office/drawing/2014/chart" uri="{C3380CC4-5D6E-409C-BE32-E72D297353CC}">
              <c16:uniqueId val="{00000001-35B4-4C31-973F-C05985E556BE}"/>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295F-4C00-90E0-E3944276C0A0}"/>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131</c:v>
                </c:pt>
                <c:pt idx="1">
                  <c:v>3</c:v>
                </c:pt>
                <c:pt idx="2">
                  <c:v>100</c:v>
                </c:pt>
              </c:numCache>
            </c:numRef>
          </c:val>
          <c:extLst>
            <c:ext xmlns:c16="http://schemas.microsoft.com/office/drawing/2014/chart" uri="{C3380CC4-5D6E-409C-BE32-E72D297353CC}">
              <c16:uniqueId val="{00000001-295F-4C00-90E0-E3944276C0A0}"/>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1699112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3524309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36796533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71889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62</a:t>
            </a:fld>
            <a:endParaRPr lang="en-US"/>
          </a:p>
        </p:txBody>
      </p:sp>
    </p:spTree>
    <p:extLst>
      <p:ext uri="{BB962C8B-B14F-4D97-AF65-F5344CB8AC3E}">
        <p14:creationId xmlns:p14="http://schemas.microsoft.com/office/powerpoint/2010/main" val="3460422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47492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70</a:t>
            </a:fld>
            <a:endParaRPr lang="en-US"/>
          </a:p>
        </p:txBody>
      </p:sp>
    </p:spTree>
    <p:extLst>
      <p:ext uri="{BB962C8B-B14F-4D97-AF65-F5344CB8AC3E}">
        <p14:creationId xmlns:p14="http://schemas.microsoft.com/office/powerpoint/2010/main" val="313154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602699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1135223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79</a:t>
            </a:fld>
            <a:endParaRPr lang="en-US"/>
          </a:p>
        </p:txBody>
      </p:sp>
    </p:spTree>
    <p:extLst>
      <p:ext uri="{BB962C8B-B14F-4D97-AF65-F5344CB8AC3E}">
        <p14:creationId xmlns:p14="http://schemas.microsoft.com/office/powerpoint/2010/main" val="16239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561862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47551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23088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813667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802.11-22/224r12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52db963-2965-420d-a846-1da2ea8ebb05/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2022-04-07</a:t>
            </a:r>
            <a:endParaRPr lang="en-GB" sz="2000" b="0" dirty="0"/>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April 2022</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Approve release of D4.0 to JTC1/SC6</a:t>
            </a:r>
          </a:p>
          <a:p>
            <a:pPr algn="just">
              <a:spcBef>
                <a:spcPct val="20000"/>
              </a:spcBef>
              <a:buFontTx/>
              <a:buChar char="•"/>
            </a:pPr>
            <a:r>
              <a:rPr lang="en-US" altLang="en-US" sz="1800" b="0" dirty="0"/>
              <a:t>Review SA1 CR status</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Perform group CR</a:t>
            </a:r>
            <a:endParaRPr lang="en-US" altLang="en-US" sz="1800" b="0" kern="0" dirty="0"/>
          </a:p>
          <a:p>
            <a:pPr algn="just">
              <a:spcBef>
                <a:spcPct val="20000"/>
              </a:spcBef>
              <a:buFontTx/>
              <a:buChar char="•"/>
            </a:pPr>
            <a:r>
              <a:rPr lang="en-US" altLang="en-US" sz="1800" b="0" dirty="0"/>
              <a:t>Review technical submissions – as time permits</a:t>
            </a:r>
          </a:p>
          <a:p>
            <a:pPr algn="just">
              <a:spcBef>
                <a:spcPct val="20000"/>
              </a:spcBef>
              <a:buFontTx/>
              <a:buChar char="•"/>
            </a:pPr>
            <a:endParaRPr lang="en-US" altLang="en-US" sz="18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68041162"/>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8"/>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327612600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SAB Comment Resolution Status (10 min) – Editors (Roy Want)</a:t>
            </a:r>
          </a:p>
          <a:p>
            <a:pPr algn="just">
              <a:spcBef>
                <a:spcPct val="20000"/>
              </a:spcBef>
              <a:buFontTx/>
              <a:buChar char="•"/>
            </a:pPr>
            <a:r>
              <a:rPr lang="en-US" altLang="en-US" sz="1800" b="0" dirty="0"/>
              <a:t>Approval of previous meeting minutes (5min) </a:t>
            </a:r>
          </a:p>
          <a:p>
            <a:pPr algn="just">
              <a:spcBef>
                <a:spcPct val="20000"/>
              </a:spcBef>
              <a:buFontTx/>
              <a:buChar char="•"/>
            </a:pPr>
            <a:r>
              <a:rPr lang="en-US" sz="1800" b="0" dirty="0"/>
              <a:t>Approve release of D4.0 to JTC1/SC6 (8 min) </a:t>
            </a:r>
          </a:p>
          <a:p>
            <a:pPr algn="just">
              <a:spcBef>
                <a:spcPct val="20000"/>
              </a:spcBef>
              <a:buFontTx/>
              <a:buChar char="•"/>
            </a:pPr>
            <a:r>
              <a:rPr lang="en-US" sz="1800" b="0" dirty="0"/>
              <a:t>Review CR submissions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7th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05470655"/>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11-22-084</a:t>
                      </a:r>
                    </a:p>
                  </a:txBody>
                  <a:tcPr marT="45712" marB="45712"/>
                </a:tc>
                <a:tc>
                  <a:txBody>
                    <a:bodyPr/>
                    <a:lstStyle/>
                    <a:p>
                      <a:r>
                        <a:rPr lang="en-US" sz="1400" b="0" dirty="0"/>
                        <a:t>Editors</a:t>
                      </a:r>
                    </a:p>
                  </a:txBody>
                  <a:tcPr marT="45712" marB="45712"/>
                </a:tc>
                <a:tc>
                  <a:txBody>
                    <a:bodyPr/>
                    <a:lstStyle/>
                    <a:p>
                      <a:r>
                        <a:rPr lang="en-US" sz="1400" b="0"/>
                        <a:t>Initial SA Ballot </a:t>
                      </a:r>
                      <a:r>
                        <a:rPr lang="en-US" sz="1400" b="0" i="0" kern="1200">
                          <a:solidFill>
                            <a:schemeClr val="dk1"/>
                          </a:solidFill>
                          <a:effectLst/>
                          <a:latin typeface="+mn-lt"/>
                          <a:ea typeface="+mn-ea"/>
                          <a:cs typeface="+mn-cs"/>
                        </a:rPr>
                        <a:t>Comments DB</a:t>
                      </a:r>
                      <a:endParaRPr lang="en-US" sz="1400" b="0" dirty="0"/>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11-22-402</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Some SAB1 CR v3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4"/>
                  </a:ext>
                </a:extLst>
              </a:tr>
              <a:tr h="0">
                <a:tc>
                  <a:txBody>
                    <a:bodyPr/>
                    <a:lstStyle/>
                    <a:p>
                      <a:r>
                        <a:rPr lang="en-US" sz="1400" kern="1200" dirty="0">
                          <a:solidFill>
                            <a:schemeClr val="dk1"/>
                          </a:solidFill>
                          <a:latin typeface="+mn-lt"/>
                          <a:ea typeface="+mn-ea"/>
                          <a:cs typeface="+mn-cs"/>
                        </a:rPr>
                        <a:t>11-22-198</a:t>
                      </a:r>
                    </a:p>
                  </a:txBody>
                  <a:tcPr marT="45712" marB="45712"/>
                </a:tc>
                <a:tc>
                  <a:txBody>
                    <a:bodyPr/>
                    <a:lstStyle/>
                    <a:p>
                      <a:r>
                        <a:rPr lang="en-US" sz="1400" kern="1200" dirty="0">
                          <a:solidFill>
                            <a:schemeClr val="dk1"/>
                          </a:solidFill>
                          <a:latin typeface="+mn-lt"/>
                          <a:ea typeface="+mn-ea"/>
                          <a:cs typeface="+mn-cs"/>
                        </a:rPr>
                        <a:t>Roy Want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SAB1 CR Status</a:t>
                      </a:r>
                    </a:p>
                  </a:txBody>
                  <a:tcPr marT="45712" marB="45712"/>
                </a:tc>
                <a:tc>
                  <a:txBody>
                    <a:bodyPr/>
                    <a:lstStyle/>
                    <a:p>
                      <a:r>
                        <a:rPr lang="en-US" sz="1400" kern="1200" dirty="0">
                          <a:solidFill>
                            <a:schemeClr val="dk1"/>
                          </a:solidFill>
                          <a:latin typeface="+mn-lt"/>
                          <a:ea typeface="+mn-ea"/>
                          <a:cs typeface="+mn-cs"/>
                        </a:rPr>
                        <a:t>SAB status</a:t>
                      </a:r>
                    </a:p>
                  </a:txBody>
                  <a:tcPr marT="45712" marB="45712"/>
                </a:tc>
                <a:extLst>
                  <a:ext uri="{0D108BD9-81ED-4DB2-BD59-A6C34878D82A}">
                    <a16:rowId xmlns:a16="http://schemas.microsoft.com/office/drawing/2014/main" val="10006"/>
                  </a:ext>
                </a:extLst>
              </a:tr>
              <a:tr h="0">
                <a:tc>
                  <a:txBody>
                    <a:bodyPr/>
                    <a:lstStyle/>
                    <a:p>
                      <a:r>
                        <a:rPr lang="en-US" sz="1400" dirty="0"/>
                        <a:t>11-22-437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SAB1 Passive TB Ranging CR</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7"/>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3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dirty="0"/>
              <a:t>P802.11z Initial SA Ballot</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
        <p:nvSpPr>
          <p:cNvPr id="7" name="Rectangle 2">
            <a:extLst>
              <a:ext uri="{FF2B5EF4-FFF2-40B4-BE49-F238E27FC236}">
                <a16:creationId xmlns:a16="http://schemas.microsoft.com/office/drawing/2014/main" id="{F24CAE31-45A2-4DF0-92BC-2F7726ACEE53}"/>
              </a:ext>
            </a:extLst>
          </p:cNvPr>
          <p:cNvSpPr txBox="1">
            <a:spLocks noChangeArrowheads="1"/>
          </p:cNvSpPr>
          <p:nvPr/>
        </p:nvSpPr>
        <p:spPr bwMode="auto">
          <a:xfrm>
            <a:off x="191344" y="1701804"/>
            <a:ext cx="7560840" cy="4773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Status and Work completed since January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93% approve / 6% disapprove / 5% abstain</a:t>
            </a:r>
            <a:endParaRPr lang="en-US" sz="1800" kern="0"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Since January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t>Adopted resolution to 29 Technical/General and 100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kern="0" dirty="0"/>
              <a:t>Published new minor draft D4.1. </a:t>
            </a:r>
          </a:p>
        </p:txBody>
      </p:sp>
      <p:graphicFrame>
        <p:nvGraphicFramePr>
          <p:cNvPr id="8" name="Chart 7">
            <a:extLst>
              <a:ext uri="{FF2B5EF4-FFF2-40B4-BE49-F238E27FC236}">
                <a16:creationId xmlns:a16="http://schemas.microsoft.com/office/drawing/2014/main" id="{F138E37A-32BB-4AFD-92AE-D9D4CD0491CC}"/>
              </a:ext>
            </a:extLst>
          </p:cNvPr>
          <p:cNvGraphicFramePr/>
          <p:nvPr>
            <p:extLst>
              <p:ext uri="{D42A27DB-BD31-4B8C-83A1-F6EECF244321}">
                <p14:modId xmlns:p14="http://schemas.microsoft.com/office/powerpoint/2010/main" val="27963408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BAC5C-5D8A-41F9-B382-A7B05490D45C}"/>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7E720B89-65B4-48BD-BD8F-2952A5B44FE3}"/>
              </a:ext>
            </a:extLst>
          </p:cNvPr>
          <p:cNvSpPr>
            <a:spLocks noGrp="1"/>
          </p:cNvSpPr>
          <p:nvPr>
            <p:ph idx="1"/>
          </p:nvPr>
        </p:nvSpPr>
        <p:spPr/>
        <p:txBody>
          <a:bodyPr/>
          <a:lstStyle/>
          <a:p>
            <a:r>
              <a:rPr lang="en-US" dirty="0"/>
              <a:t>Refer to submission 11-22-771.</a:t>
            </a:r>
          </a:p>
        </p:txBody>
      </p:sp>
      <p:sp>
        <p:nvSpPr>
          <p:cNvPr id="4" name="Slide Number Placeholder 3">
            <a:extLst>
              <a:ext uri="{FF2B5EF4-FFF2-40B4-BE49-F238E27FC236}">
                <a16:creationId xmlns:a16="http://schemas.microsoft.com/office/drawing/2014/main" id="{4298FE26-4D67-4B3E-94DA-056DFA27B59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07BE7232-690C-4283-B183-40EBA4FD4B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072D38-77F6-42E3-AEAB-690ECA67303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59015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E2335-2C6E-4E19-A872-956524C4715E}"/>
              </a:ext>
            </a:extLst>
          </p:cNvPr>
          <p:cNvSpPr>
            <a:spLocks noGrp="1"/>
          </p:cNvSpPr>
          <p:nvPr>
            <p:ph type="title"/>
          </p:nvPr>
        </p:nvSpPr>
        <p:spPr/>
        <p:txBody>
          <a:bodyPr/>
          <a:lstStyle/>
          <a:p>
            <a:r>
              <a:rPr lang="en-US" sz="3200" b="0" dirty="0"/>
              <a:t>Approve release of D4.0 to JTC1/SC6 </a:t>
            </a:r>
            <a:endParaRPr lang="en-US" dirty="0"/>
          </a:p>
        </p:txBody>
      </p:sp>
      <p:sp>
        <p:nvSpPr>
          <p:cNvPr id="3" name="Content Placeholder 2">
            <a:extLst>
              <a:ext uri="{FF2B5EF4-FFF2-40B4-BE49-F238E27FC236}">
                <a16:creationId xmlns:a16="http://schemas.microsoft.com/office/drawing/2014/main" id="{4D0F761F-0717-4BE6-95AD-CE8996484AD8}"/>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b="0" dirty="0"/>
              <a:t>SC6 is the subcommittee of the Joint Technical Committee ISO/IEC JTC 1. </a:t>
            </a:r>
          </a:p>
          <a:p>
            <a:pPr>
              <a:buFont typeface="Arial" panose="020B0604020202020204" pitchFamily="34" charset="0"/>
              <a:buChar char="•"/>
            </a:pPr>
            <a:r>
              <a:rPr lang="en-US" sz="2000" b="0" dirty="0"/>
              <a:t>The WG and EC need to approve liaising D4.0 to SC6 for information.  </a:t>
            </a:r>
          </a:p>
          <a:p>
            <a:pPr>
              <a:buFont typeface="Arial" panose="020B0604020202020204" pitchFamily="34" charset="0"/>
              <a:buChar char="•"/>
            </a:pPr>
            <a:r>
              <a:rPr lang="en-US" sz="2000" b="0" dirty="0"/>
              <a:t>The high level goal of submitting to ISO/IEC for ratification under the PSDO is to ensure that 802.11 standards are considered to be ”international” by everyone/anyone. </a:t>
            </a:r>
          </a:p>
          <a:p>
            <a:pPr>
              <a:buFont typeface="Arial" panose="020B0604020202020204" pitchFamily="34" charset="0"/>
              <a:buChar char="•"/>
            </a:pPr>
            <a:r>
              <a:rPr lang="en-US" sz="2000" b="0" dirty="0"/>
              <a:t>Sending D4.0 for information is just the first step in the process. It makes sense for </a:t>
            </a:r>
            <a:r>
              <a:rPr lang="en-US" sz="2000" b="0" dirty="0" err="1"/>
              <a:t>TGaz</a:t>
            </a:r>
            <a:r>
              <a:rPr lang="en-US" sz="2000" b="0" dirty="0"/>
              <a:t> to approve this before the WG, but it is not strictly necessary; we could just take a motion to the WG.</a:t>
            </a:r>
          </a:p>
          <a:p>
            <a:pPr>
              <a:buFont typeface="Arial" panose="020B0604020202020204" pitchFamily="34" charset="0"/>
              <a:buChar char="•"/>
            </a:pPr>
            <a:r>
              <a:rPr lang="en-US" sz="2000" b="0" dirty="0"/>
              <a:t>802.11 do this as part of an agreement with SC6 from about 2013 in it was agreed that: “Drafts of standards or amendments that are planned to be submitted to ISO/IEC for ratification under the PSDO be regularly liaised to SC6 in parallel to Working Group Letter Ballots and/or Sponsor Ballots”</a:t>
            </a:r>
          </a:p>
          <a:p>
            <a:endParaRPr lang="en-US" sz="2000" b="0" dirty="0"/>
          </a:p>
        </p:txBody>
      </p:sp>
      <p:sp>
        <p:nvSpPr>
          <p:cNvPr id="4" name="Slide Number Placeholder 3">
            <a:extLst>
              <a:ext uri="{FF2B5EF4-FFF2-40B4-BE49-F238E27FC236}">
                <a16:creationId xmlns:a16="http://schemas.microsoft.com/office/drawing/2014/main" id="{D177CEE3-8EED-4A4D-A777-A937D961250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A428918-9B3E-4EA0-83C4-C3E7F228C4B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C7AC2AE-708E-4033-BDCE-75BC1F82077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12112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2022 Electronic meeting and teleconferences running between the March and May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60125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8th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386163"/>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11-22-400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SAB1 Group CR part 4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11-22-102</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as a group</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0763148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214330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31957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81632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969196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9th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1579442"/>
              </p:ext>
            </p:extLst>
          </p:nvPr>
        </p:nvGraphicFramePr>
        <p:xfrm>
          <a:off x="1055440" y="1305405"/>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a:t>11-22-437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Some SAB1 Passive TB Ranging CR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dirty="0"/>
                        <a:t>11-22-451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SA1 LTF </a:t>
                      </a:r>
                      <a:r>
                        <a:rPr lang="fr-FR" sz="1400" dirty="0" err="1"/>
                        <a:t>Vector</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807631484"/>
                  </a:ext>
                </a:extLst>
              </a:tr>
              <a:tr h="0">
                <a:tc>
                  <a:txBody>
                    <a:bodyPr/>
                    <a:lstStyle/>
                    <a:p>
                      <a:r>
                        <a:rPr lang="en-US" sz="1400" dirty="0"/>
                        <a:t>11-22-102</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as a group</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40057916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89127172"/>
                  </a:ext>
                </a:extLst>
              </a:tr>
            </a:tbl>
          </a:graphicData>
        </a:graphic>
      </p:graphicFrame>
    </p:spTree>
    <p:extLst>
      <p:ext uri="{BB962C8B-B14F-4D97-AF65-F5344CB8AC3E}">
        <p14:creationId xmlns:p14="http://schemas.microsoft.com/office/powerpoint/2010/main" val="427984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2199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IEEE 802 Wireless Interim session</a:t>
            </a:r>
          </a:p>
          <a:p>
            <a:pPr>
              <a:buFont typeface="Arial" panose="020B0604020202020204" pitchFamily="34" charset="0"/>
              <a:buChar char="•"/>
            </a:pPr>
            <a:r>
              <a:rPr lang="en-US" sz="2000" b="0" dirty="0"/>
              <a:t>You must pay the registration fee in order to attend</a:t>
            </a:r>
          </a:p>
          <a:p>
            <a:pPr>
              <a:buFont typeface="Arial" panose="020B0604020202020204" pitchFamily="34" charset="0"/>
              <a:buChar char="•"/>
            </a:pPr>
            <a:r>
              <a:rPr lang="en-US" sz="2000" b="0" dirty="0"/>
              <a:t>If you have not already done so, you can register </a:t>
            </a:r>
            <a:r>
              <a:rPr lang="en-US" sz="2000" b="0" dirty="0">
                <a:hlinkClick r:id="rId2"/>
              </a:rPr>
              <a:t>here</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a:t>
            </a:r>
            <a:endParaRPr lang="en-US" b="0" dirty="0"/>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https://imat.ieee.org/attendance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55842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Perform group CR – if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43946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700761"/>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11-22-451</a:t>
                      </a:r>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a:t>Comment resolution SA1 LTF Vector</a:t>
                      </a:r>
                      <a:endParaRPr lang="en-US" sz="1400" dirty="0"/>
                    </a:p>
                  </a:txBody>
                  <a:tcPr marT="45712" marB="45712"/>
                </a:tc>
                <a:tc>
                  <a:txBody>
                    <a:bodyPr/>
                    <a:lstStyle/>
                    <a:p>
                      <a:r>
                        <a:rPr lang="en-US" sz="1400"/>
                        <a:t>SAB CR</a:t>
                      </a:r>
                      <a:endParaRPr lang="en-US" sz="1400" dirty="0"/>
                    </a:p>
                  </a:txBody>
                  <a:tcPr marT="45712" marB="45712"/>
                </a:tc>
                <a:extLst>
                  <a:ext uri="{0D108BD9-81ED-4DB2-BD59-A6C34878D82A}">
                    <a16:rowId xmlns:a16="http://schemas.microsoft.com/office/drawing/2014/main" val="10004"/>
                  </a:ext>
                </a:extLst>
              </a:tr>
              <a:tr h="0">
                <a:tc>
                  <a:txBody>
                    <a:bodyPr/>
                    <a:lstStyle/>
                    <a:p>
                      <a:r>
                        <a:rPr lang="en-US" sz="1400"/>
                        <a:t>11-22-471</a:t>
                      </a:r>
                      <a:endParaRPr lang="en-US" sz="1400" dirty="0"/>
                    </a:p>
                  </a:txBody>
                  <a:tcPr marT="45712" marB="45712"/>
                </a:tc>
                <a:tc>
                  <a:txBody>
                    <a:bodyPr/>
                    <a:lstStyle/>
                    <a:p>
                      <a:r>
                        <a:rPr lang="en-US" sz="140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t>CR as a group</a:t>
                      </a:r>
                      <a:endParaRPr lang="en-US" sz="1400" dirty="0"/>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74274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82498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553350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14</a:t>
            </a:r>
            <a:r>
              <a:rPr lang="en-US" altLang="en-US" baseline="30000" dirty="0">
                <a:solidFill>
                  <a:schemeClr val="tx2"/>
                </a:solidFill>
              </a:rPr>
              <a:t>th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a:t>
            </a:r>
            <a:r>
              <a:rPr lang="he-IL" altLang="en-US" sz="1800" b="0" dirty="0"/>
              <a:t>4</a:t>
            </a:r>
            <a:r>
              <a:rPr lang="en-US" altLang="en-US" sz="1800" b="0" dirty="0"/>
              <a:t>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sz="1800" b="0" dirty="0"/>
              <a:t>Review CR submissions (as time permits)</a:t>
            </a:r>
          </a:p>
          <a:p>
            <a:pPr algn="just">
              <a:spcBef>
                <a:spcPct val="20000"/>
              </a:spcBef>
              <a:buFontTx/>
              <a:buChar char="•"/>
            </a:pPr>
            <a:r>
              <a:rPr lang="en-US" sz="1800" b="0" dirty="0"/>
              <a:t>Review progress made during the week</a:t>
            </a:r>
          </a:p>
          <a:p>
            <a:pPr algn="just">
              <a:spcBef>
                <a:spcPct val="20000"/>
              </a:spcBef>
              <a:buFontTx/>
              <a:buChar char="•"/>
            </a:pPr>
            <a:r>
              <a:rPr lang="en-US" sz="1800" b="0" dirty="0"/>
              <a:t>Review targets towards the May meeting.</a:t>
            </a:r>
          </a:p>
          <a:p>
            <a:pPr algn="just">
              <a:spcBef>
                <a:spcPct val="20000"/>
              </a:spcBef>
              <a:buFontTx/>
              <a:buChar char="•"/>
            </a:pPr>
            <a:r>
              <a:rPr lang="en-US" sz="1800" b="0" dirty="0"/>
              <a:t>Review TG timelines </a:t>
            </a:r>
          </a:p>
          <a:p>
            <a:pPr algn="just">
              <a:spcBef>
                <a:spcPct val="20000"/>
              </a:spcBef>
              <a:buFontTx/>
              <a:buChar char="•"/>
            </a:pPr>
            <a:r>
              <a:rPr lang="en-US" sz="1800" b="0" dirty="0"/>
              <a:t>Review planned CRC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885590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2 CIDs of 11az SAB1</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149470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940516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E955-C92D-4BE6-8C43-E0138C6ECD85}"/>
              </a:ext>
            </a:extLst>
          </p:cNvPr>
          <p:cNvSpPr>
            <a:spLocks noGrp="1"/>
          </p:cNvSpPr>
          <p:nvPr>
            <p:ph type="title"/>
          </p:nvPr>
        </p:nvSpPr>
        <p:spPr>
          <a:xfrm>
            <a:off x="914401" y="685802"/>
            <a:ext cx="10361084" cy="301624"/>
          </a:xfrm>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3DFA4540-BC5E-4A3C-BBDB-A17676BD8962}"/>
              </a:ext>
            </a:extLst>
          </p:cNvPr>
          <p:cNvSpPr>
            <a:spLocks noGrp="1"/>
          </p:cNvSpPr>
          <p:nvPr>
            <p:ph idx="1"/>
          </p:nvPr>
        </p:nvSpPr>
        <p:spPr>
          <a:xfrm>
            <a:off x="914401" y="1066802"/>
            <a:ext cx="10361084" cy="5408611"/>
          </a:xfrm>
        </p:spPr>
        <p:txBody>
          <a:bodyPr/>
          <a:lstStyle/>
          <a:p>
            <a:r>
              <a:rPr lang="en-US" sz="1800" b="0" dirty="0"/>
              <a:t>For the purpose of identifying the HE LTF symbols within an NDP we prefer the following terminology:</a:t>
            </a:r>
          </a:p>
          <a:p>
            <a:r>
              <a:rPr lang="en-US" sz="1800" b="0" dirty="0"/>
              <a:t>O1) </a:t>
            </a:r>
            <a:r>
              <a:rPr lang="en-US" sz="1800" dirty="0"/>
              <a:t>HE-LTF field </a:t>
            </a:r>
            <a:r>
              <a:rPr lang="en-US" sz="1800" b="0" dirty="0"/>
              <a:t>contains one or more </a:t>
            </a:r>
            <a:r>
              <a:rPr lang="en-US" sz="1800" dirty="0"/>
              <a:t>HE-LTF User Blocks </a:t>
            </a:r>
            <a:r>
              <a:rPr lang="en-US" sz="1800" b="0" dirty="0"/>
              <a:t>with each HE LTF User Block contains all HE-LTF symbols of a single user. </a:t>
            </a:r>
          </a:p>
          <a:p>
            <a:r>
              <a:rPr lang="en-US" sz="1800" b="0" dirty="0"/>
              <a:t>	HE-LTF User Block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O2)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Block </a:t>
            </a:r>
            <a:r>
              <a:rPr lang="en-US" sz="1800" b="0" dirty="0"/>
              <a:t>where the number of HE LTF symbols within the HE-LTF Repetition Block depends on the number of space time streams per user.</a:t>
            </a:r>
          </a:p>
          <a:p>
            <a:endParaRPr lang="en-US" sz="1800" b="0" dirty="0"/>
          </a:p>
          <a:p>
            <a:r>
              <a:rPr lang="en-US" sz="1800" b="0" dirty="0"/>
              <a:t>O3) </a:t>
            </a:r>
            <a:r>
              <a:rPr lang="en-US" sz="1800" dirty="0"/>
              <a:t>HE-LTF field </a:t>
            </a:r>
            <a:r>
              <a:rPr lang="en-US" sz="1800" b="0" dirty="0"/>
              <a:t>contains one or more </a:t>
            </a:r>
            <a:r>
              <a:rPr lang="en-US" sz="1800" dirty="0"/>
              <a:t>HE-LTF User Sections </a:t>
            </a:r>
            <a:r>
              <a:rPr lang="en-US" sz="1800" b="0" dirty="0"/>
              <a:t>with each HE LTF User Section contains all HE-LTF symbols of a single user. </a:t>
            </a:r>
          </a:p>
          <a:p>
            <a:r>
              <a:rPr lang="en-US" sz="1800" b="0" dirty="0"/>
              <a:t>	HE-LTF User Section contains one or more </a:t>
            </a:r>
            <a:r>
              <a:rPr lang="en-US" sz="1800" dirty="0"/>
              <a:t>HE-LTF Repetition Section </a:t>
            </a:r>
            <a:r>
              <a:rPr lang="en-US" sz="1800" b="0" dirty="0"/>
              <a:t>where the number of HE LTF symbols within the HE-LTF Repetition Block depends on the number of space time streams per user.</a:t>
            </a:r>
          </a:p>
          <a:p>
            <a:endParaRPr lang="en-US" sz="1100" b="0" dirty="0"/>
          </a:p>
          <a:p>
            <a:r>
              <a:rPr lang="en-US" sz="1800" b="0" dirty="0"/>
              <a:t>Results (O1/O2/O3/Abstain): 6/3/0/3</a:t>
            </a:r>
          </a:p>
        </p:txBody>
      </p:sp>
      <p:sp>
        <p:nvSpPr>
          <p:cNvPr id="4" name="Slide Number Placeholder 3">
            <a:extLst>
              <a:ext uri="{FF2B5EF4-FFF2-40B4-BE49-F238E27FC236}">
                <a16:creationId xmlns:a16="http://schemas.microsoft.com/office/drawing/2014/main" id="{ECB8E27D-1B94-49BD-ABC3-6221C47B559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4D8701C-0616-40E9-966E-7C47433653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84D480-2B3D-488A-87DF-3BBF86DDC5C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65046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the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34 Technical and General comments which constitutes 20% of the received Technical and General comments received.</a:t>
            </a:r>
          </a:p>
          <a:p>
            <a:pPr>
              <a:buFont typeface="Arial" panose="020B0604020202020204" pitchFamily="34" charset="0"/>
              <a:buChar char="•"/>
            </a:pPr>
            <a:r>
              <a:rPr lang="en-US" b="0" dirty="0"/>
              <a:t>Targets towards the May meeting:</a:t>
            </a:r>
          </a:p>
          <a:p>
            <a:pPr lvl="1">
              <a:buFont typeface="Arial" panose="020B0604020202020204" pitchFamily="34" charset="0"/>
              <a:buChar char="•"/>
            </a:pPr>
            <a:r>
              <a:rPr lang="en-US" b="0" dirty="0"/>
              <a:t>Complete response to comments received as part of </a:t>
            </a:r>
            <a:r>
              <a:rPr lang="en-US" dirty="0"/>
              <a:t>P802.11az SAB #1 (35 T/3 G/92 E remaining). </a:t>
            </a:r>
          </a:p>
          <a:p>
            <a:pPr lvl="1">
              <a:buFont typeface="Arial" panose="020B0604020202020204" pitchFamily="34" charset="0"/>
              <a:buChar char="•"/>
            </a:pPr>
            <a:r>
              <a:rPr lang="en-US" b="0" dirty="0"/>
              <a:t>Publish new minor draft D4.2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April 2022</a:t>
            </a:r>
            <a:endParaRPr lang="en-GB" dirty="0"/>
          </a:p>
        </p:txBody>
      </p:sp>
      <p:graphicFrame>
        <p:nvGraphicFramePr>
          <p:cNvPr id="8" name="Chart 7">
            <a:extLst>
              <a:ext uri="{FF2B5EF4-FFF2-40B4-BE49-F238E27FC236}">
                <a16:creationId xmlns:a16="http://schemas.microsoft.com/office/drawing/2014/main" id="{74A87B65-54BB-47D9-B9C0-37E50154C9DA}"/>
              </a:ext>
            </a:extLst>
          </p:cNvPr>
          <p:cNvGraphicFramePr/>
          <p:nvPr>
            <p:extLst>
              <p:ext uri="{D42A27DB-BD31-4B8C-83A1-F6EECF244321}">
                <p14:modId xmlns:p14="http://schemas.microsoft.com/office/powerpoint/2010/main" val="3216217921"/>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1246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 progress </a:t>
            </a:r>
            <a:r>
              <a:rPr lang="en-US" sz="2400" b="0" dirty="0"/>
              <a:t>(preciously approved)</a:t>
            </a:r>
            <a:endParaRPr lang="en-US" b="0" dirty="0"/>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April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1000">
                <a:srgbClr val="77D52B"/>
              </a:gs>
              <a:gs pos="9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4683"/>
            <a:ext cx="46914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720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35663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16</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5115065"/>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16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600" b="0" kern="1200" dirty="0">
                <a:solidFill>
                  <a:schemeClr val="dk1"/>
                </a:solidFill>
                <a:latin typeface="+mn-lt"/>
                <a:ea typeface="+mn-ea"/>
                <a:cs typeface="+mn-cs"/>
              </a:rPr>
              <a:t>Review CR status update (Roy Want) – 10 min</a:t>
            </a:r>
          </a:p>
          <a:p>
            <a:pPr algn="just">
              <a:spcBef>
                <a:spcPct val="20000"/>
              </a:spcBef>
              <a:buFontTx/>
              <a:buChar char="•"/>
            </a:pPr>
            <a:r>
              <a:rPr lang="en-US" sz="1600" b="0" kern="1200" dirty="0">
                <a:solidFill>
                  <a:schemeClr val="dk1"/>
                </a:solidFill>
                <a:latin typeface="+mn-lt"/>
                <a:ea typeface="+mn-ea"/>
                <a:cs typeface="+mn-cs"/>
              </a:rPr>
              <a:t>Comment </a:t>
            </a:r>
            <a:r>
              <a:rPr lang="en-US" sz="16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11-22-503 Some SAB1 CR v4 (Assaf Kasher) – as needed.</a:t>
            </a:r>
          </a:p>
          <a:p>
            <a:pPr lvl="1" algn="just">
              <a:spcBef>
                <a:spcPct val="20000"/>
              </a:spcBef>
              <a:buFontTx/>
              <a:buChar char="•"/>
            </a:pPr>
            <a:r>
              <a:rPr lang="en-US" sz="1400" b="0" kern="1200" dirty="0">
                <a:solidFill>
                  <a:schemeClr val="dk1"/>
                </a:solidFill>
                <a:cs typeface="+mn-cs"/>
              </a:rPr>
              <a:t>11-22-102 </a:t>
            </a:r>
            <a:r>
              <a:rPr lang="en-US" sz="1400" b="0" kern="1200" dirty="0" err="1">
                <a:solidFill>
                  <a:schemeClr val="dk1"/>
                </a:solidFill>
                <a:cs typeface="+mn-cs"/>
              </a:rPr>
              <a:t>TGaz</a:t>
            </a:r>
            <a:r>
              <a:rPr lang="en-US" sz="1400" b="0" kern="1200" dirty="0">
                <a:solidFill>
                  <a:schemeClr val="dk1"/>
                </a:solidFill>
                <a:cs typeface="+mn-cs"/>
              </a:rPr>
              <a:t> SA1 Group CR (discussion of 7146) – Ali Raissinia –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91685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340717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276088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73375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09598088"/>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727689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23</a:t>
            </a:r>
            <a:r>
              <a:rPr lang="en-US" altLang="en-US" sz="2000" b="0" kern="0" baseline="30000" dirty="0"/>
              <a:t>rd</a:t>
            </a:r>
            <a:r>
              <a:rPr lang="en-US" altLang="en-US" sz="2000" b="0" kern="0" dirty="0"/>
              <a:t>  	Wed.	13:00 – 15:00 ET</a:t>
            </a:r>
          </a:p>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a:t>
            </a:r>
            <a:r>
              <a:rPr lang="en-US" altLang="en-US" sz="2000" b="0" kern="0"/>
              <a:t>15:00 ET</a:t>
            </a: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7488092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55758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877022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23</a:t>
            </a:r>
            <a:r>
              <a:rPr lang="en-US" altLang="en-US" baseline="30000" dirty="0">
                <a:solidFill>
                  <a:schemeClr val="tx2"/>
                </a:solidFill>
              </a:rPr>
              <a:t>rd</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cs typeface="+mn-cs"/>
              </a:rPr>
              <a:t>11-22-198 SA Ballot #1 status (Roy) – 5min</a:t>
            </a:r>
            <a:endParaRPr lang="en-US" sz="1800" b="0" kern="1200" dirty="0">
              <a:solidFill>
                <a:schemeClr val="dk1"/>
              </a:solidFill>
              <a:latin typeface="+mn-lt"/>
              <a:ea typeface="+mn-ea"/>
              <a:cs typeface="+mn-cs"/>
            </a:endParaRP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(Tianyu Wu) – </a:t>
            </a:r>
            <a:r>
              <a:rPr lang="en-US" sz="1400" kern="1200" dirty="0">
                <a:solidFill>
                  <a:schemeClr val="dk1"/>
                </a:solidFill>
                <a:cs typeface="+mn-cs"/>
              </a:rPr>
              <a:t>45min </a:t>
            </a:r>
            <a:endParaRPr lang="en-US" sz="1400" kern="1200" dirty="0">
              <a:solidFill>
                <a:schemeClr val="dk1"/>
              </a:solidFill>
              <a:latin typeface="+mn-lt"/>
              <a:ea typeface="+mn-ea"/>
              <a:cs typeface="+mn-cs"/>
            </a:endParaRPr>
          </a:p>
          <a:p>
            <a:pPr lvl="1" algn="just">
              <a:spcBef>
                <a:spcPct val="20000"/>
              </a:spcBef>
              <a:buFontTx/>
              <a:buChar char="•"/>
            </a:pPr>
            <a:r>
              <a:rPr lang="en-US" sz="1400" b="0" kern="1200" dirty="0">
                <a:solidFill>
                  <a:schemeClr val="dk1"/>
                </a:solidFill>
                <a:cs typeface="+mn-cs"/>
              </a:rPr>
              <a:t>11-22-505 comment resolution for CID7146 (Ali Raissinia) – 40min (as time permits)</a:t>
            </a:r>
            <a:endParaRPr lang="en-US" sz="1400" b="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403454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68375505"/>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11-22-505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Ali Raissinia</a:t>
                      </a:r>
                    </a:p>
                  </a:txBody>
                  <a:tcPr marT="45712" marB="45712"/>
                </a:tc>
                <a:tc>
                  <a:txBody>
                    <a:bodyPr/>
                    <a:lstStyle/>
                    <a:p>
                      <a:pPr marL="0" algn="l" defTabSz="914400" rtl="0" eaLnBrk="1" latinLnBrk="0" hangingPunct="1"/>
                      <a:r>
                        <a:rPr lang="en-US" sz="1400" b="0" kern="1200" dirty="0">
                          <a:solidFill>
                            <a:schemeClr val="dk1"/>
                          </a:solidFill>
                          <a:cs typeface="+mn-cs"/>
                        </a:rPr>
                        <a:t>Comment resolution for CID7146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355171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8205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FE0CE-4F11-4E1A-87A9-C8E79A7F36E9}"/>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040B3F79-524F-40B0-B6E9-B0ECB36BD541}"/>
              </a:ext>
            </a:extLst>
          </p:cNvPr>
          <p:cNvSpPr>
            <a:spLocks noGrp="1"/>
          </p:cNvSpPr>
          <p:nvPr>
            <p:ph idx="1"/>
          </p:nvPr>
        </p:nvSpPr>
        <p:spPr>
          <a:xfrm>
            <a:off x="914401" y="1751015"/>
            <a:ext cx="10361084" cy="4343400"/>
          </a:xfrm>
        </p:spPr>
        <p:txBody>
          <a:bodyPr/>
          <a:lstStyle/>
          <a:p>
            <a:r>
              <a:rPr lang="en-US" dirty="0" err="1"/>
              <a:t>Strawpoll</a:t>
            </a:r>
            <a:endParaRPr lang="en-US" dirty="0"/>
          </a:p>
          <a:p>
            <a:r>
              <a:rPr lang="en-US" dirty="0"/>
              <a:t>Do you agree to include support for one mode of 160MHz which is single LO operation for 11az?</a:t>
            </a:r>
          </a:p>
          <a:p>
            <a:endParaRPr lang="en-US" dirty="0"/>
          </a:p>
          <a:p>
            <a:r>
              <a:rPr lang="en-US" dirty="0"/>
              <a:t>Results (Y/N/A): 3/4/2</a:t>
            </a:r>
          </a:p>
          <a:p>
            <a:endParaRPr lang="en-US" dirty="0"/>
          </a:p>
        </p:txBody>
      </p:sp>
      <p:sp>
        <p:nvSpPr>
          <p:cNvPr id="4" name="Slide Number Placeholder 3">
            <a:extLst>
              <a:ext uri="{FF2B5EF4-FFF2-40B4-BE49-F238E27FC236}">
                <a16:creationId xmlns:a16="http://schemas.microsoft.com/office/drawing/2014/main" id="{6C0ED182-26C5-4CEB-BDCA-B313BF861FA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421089F-ED32-4D39-B755-5B770A2A88C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76D01E2-A70E-4C1A-97EB-5457A2D2BC0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48818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3670716"/>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601875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March 	30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35232358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56916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369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30</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SAB#1 CR status (Roy Want) – 5min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11-22-489 Proposed Resolutions to 2 CIDs of 11az SAB1 (Qi Wang) – follow up - </a:t>
            </a:r>
            <a:r>
              <a:rPr lang="en-US" sz="1400" kern="1200" dirty="0">
                <a:solidFill>
                  <a:schemeClr val="dk1"/>
                </a:solidFill>
                <a:cs typeface="+mn-cs"/>
              </a:rPr>
              <a:t>45min </a:t>
            </a:r>
          </a:p>
          <a:p>
            <a:pPr lvl="1" algn="just">
              <a:spcBef>
                <a:spcPct val="20000"/>
              </a:spcBef>
              <a:buFontTx/>
              <a:buChar char="•"/>
            </a:pPr>
            <a:r>
              <a:rPr lang="en-US" sz="1400" kern="1200" dirty="0">
                <a:solidFill>
                  <a:schemeClr val="dk1"/>
                </a:solidFill>
                <a:latin typeface="+mn-lt"/>
                <a:ea typeface="+mn-ea"/>
                <a:cs typeface="+mn-cs"/>
              </a:rPr>
              <a:t>Review unassigned comments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104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12359962"/>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11-22-489</a:t>
                      </a:r>
                    </a:p>
                  </a:txBody>
                  <a:tcPr marT="45712" marB="45712"/>
                </a:tc>
                <a:tc>
                  <a:txBody>
                    <a:bodyPr/>
                    <a:lstStyle/>
                    <a:p>
                      <a:r>
                        <a:rPr lang="en-US" sz="1400" dirty="0"/>
                        <a:t>Qi Wang</a:t>
                      </a:r>
                    </a:p>
                  </a:txBody>
                  <a:tcPr marT="45712" marB="45712"/>
                </a:tc>
                <a:tc>
                  <a:txBody>
                    <a:bodyPr/>
                    <a:lstStyle/>
                    <a:p>
                      <a:r>
                        <a:rPr lang="en-US" sz="1400" dirty="0"/>
                        <a:t>Proposed Resolutions to 2 CIDs of 11az SAB1</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0064178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0894356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40361671"/>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2550355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6</a:t>
            </a:r>
            <a:r>
              <a:rPr lang="en-US" altLang="en-US" sz="2000" b="0" kern="0" baseline="30000" dirty="0"/>
              <a:t>th</a:t>
            </a:r>
            <a:r>
              <a:rPr lang="en-US" altLang="en-US" sz="2000" b="0" kern="0" dirty="0"/>
              <a:t> 		Wed.	13:00 – 15:00 ET  </a:t>
            </a:r>
          </a:p>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168177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498206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60434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6</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11-22-598 Some-SAB1-CR-v5 (Assaf Kasher) – 50min</a:t>
            </a:r>
          </a:p>
          <a:p>
            <a:pPr lvl="1" algn="just">
              <a:spcBef>
                <a:spcPct val="20000"/>
              </a:spcBef>
              <a:buFontTx/>
              <a:buChar char="•"/>
            </a:pPr>
            <a:r>
              <a:rPr lang="en-US" sz="1400" kern="1200" dirty="0">
                <a:solidFill>
                  <a:schemeClr val="dk1"/>
                </a:solidFill>
                <a:latin typeface="+mn-lt"/>
                <a:ea typeface="+mn-ea"/>
                <a:cs typeface="+mn-cs"/>
              </a:rPr>
              <a:t>11-22-0572 Comment-resolution-SA1 CID 7264 (Christian Berger) – 15min</a:t>
            </a:r>
          </a:p>
          <a:p>
            <a:pPr lvl="1" algn="just">
              <a:spcBef>
                <a:spcPct val="20000"/>
              </a:spcBef>
              <a:buFontTx/>
              <a:buChar char="•"/>
            </a:pPr>
            <a:r>
              <a:rPr lang="en-US" sz="1400" kern="1200" dirty="0">
                <a:solidFill>
                  <a:schemeClr val="dk1"/>
                </a:solidFill>
                <a:latin typeface="+mn-lt"/>
                <a:ea typeface="+mn-ea"/>
                <a:cs typeface="+mn-cs"/>
              </a:rPr>
              <a:t>Review unassigned comments 11-22-569 SA1 unassigned comments Group discussion (Jonathan Segev) – as time permits </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20070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9340077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326262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61890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1487992"/>
              </p:ext>
            </p:extLst>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11-22-572 </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7264 (Christian Berger) – 15min</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5020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13</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41122661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1308203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97757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April 13</a:t>
            </a:r>
            <a:r>
              <a:rPr lang="en-US" altLang="en-US" baseline="30000" dirty="0">
                <a:solidFill>
                  <a:schemeClr val="tx2"/>
                </a:solidFill>
              </a:rPr>
              <a:t>th</a:t>
            </a:r>
            <a:r>
              <a:rPr lang="en-US" altLang="en-US" dirty="0">
                <a:solidFill>
                  <a:schemeClr val="tx2"/>
                </a:solidFill>
              </a:rPr>
              <a:t> CRC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1200" dirty="0">
                <a:solidFill>
                  <a:schemeClr val="dk1"/>
                </a:solidFill>
                <a:latin typeface="+mn-lt"/>
                <a:ea typeface="+mn-ea"/>
                <a:cs typeface="+mn-cs"/>
              </a:rPr>
              <a:t>SAB # 1 Status report 11-22-0198 (Roy Want) – 5 min </a:t>
            </a:r>
          </a:p>
          <a:p>
            <a:pPr algn="just">
              <a:spcBef>
                <a:spcPct val="20000"/>
              </a:spcBef>
              <a:buFontTx/>
              <a:buChar char="•"/>
            </a:pPr>
            <a:r>
              <a:rPr lang="en-US" sz="1800" b="0" kern="1200" dirty="0">
                <a:solidFill>
                  <a:schemeClr val="dk1"/>
                </a:solidFill>
                <a:latin typeface="+mn-lt"/>
                <a:ea typeface="+mn-ea"/>
                <a:cs typeface="+mn-cs"/>
              </a:rPr>
              <a:t>Comment </a:t>
            </a:r>
            <a:r>
              <a:rPr lang="en-US" sz="1800" b="0" kern="1200" dirty="0">
                <a:solidFill>
                  <a:schemeClr val="dk1"/>
                </a:solidFill>
              </a:rPr>
              <a:t>resolution to P802.11az SAB#1:</a:t>
            </a:r>
          </a:p>
          <a:p>
            <a:pPr lvl="1" algn="just">
              <a:spcBef>
                <a:spcPct val="20000"/>
              </a:spcBef>
              <a:buFontTx/>
              <a:buChar char="•"/>
            </a:pPr>
            <a:r>
              <a:rPr lang="en-US" sz="1400" kern="1200" dirty="0">
                <a:solidFill>
                  <a:schemeClr val="dk1"/>
                </a:solidFill>
                <a:latin typeface="+mn-lt"/>
                <a:ea typeface="+mn-ea"/>
                <a:cs typeface="+mn-cs"/>
              </a:rPr>
              <a:t>11-22-572 Comment-resolution-SA1 CID 7264 (Christian Berger) – 10 min (ready to motion)</a:t>
            </a:r>
          </a:p>
          <a:p>
            <a:pPr lvl="1" algn="just">
              <a:spcBef>
                <a:spcPct val="20000"/>
              </a:spcBef>
              <a:buFontTx/>
              <a:buChar char="•"/>
            </a:pPr>
            <a:r>
              <a:rPr lang="en-US" sz="1400" kern="1200" dirty="0">
                <a:solidFill>
                  <a:schemeClr val="dk1"/>
                </a:solidFill>
                <a:latin typeface="+mn-lt"/>
                <a:ea typeface="+mn-ea"/>
                <a:cs typeface="+mn-cs"/>
              </a:rPr>
              <a:t>11-22-605 Proposed resolutions to miscellaneous CID 11az SAB#1 (Qi Wang) – 45 min </a:t>
            </a:r>
          </a:p>
          <a:p>
            <a:pPr lvl="1" algn="just">
              <a:spcBef>
                <a:spcPct val="20000"/>
              </a:spcBef>
              <a:buFontTx/>
              <a:buChar char="•"/>
            </a:pPr>
            <a:r>
              <a:rPr lang="en-US" sz="1400" kern="1200" dirty="0">
                <a:solidFill>
                  <a:schemeClr val="dk1"/>
                </a:solidFill>
                <a:latin typeface="+mn-lt"/>
                <a:ea typeface="+mn-ea"/>
                <a:cs typeface="+mn-cs"/>
              </a:rPr>
              <a:t>11-22-624 Resolution to CIDs 7310, 7317 and 7322 (Ali Raissinia) – 20 min </a:t>
            </a:r>
          </a:p>
          <a:p>
            <a:pPr lvl="1" algn="just">
              <a:spcBef>
                <a:spcPct val="20000"/>
              </a:spcBef>
              <a:buFontTx/>
              <a:buChar char="•"/>
            </a:pPr>
            <a:r>
              <a:rPr lang="en-US" sz="1400" kern="1200" dirty="0">
                <a:solidFill>
                  <a:schemeClr val="dk1"/>
                </a:solidFill>
                <a:cs typeface="+mn-cs"/>
              </a:rPr>
              <a:t>11-22-637 Resolutions for 80 SA1 Editorial CIDs (Roy Want) – 15 min (as time permits)</a:t>
            </a:r>
            <a:endParaRPr lang="en-US" sz="1400" kern="1200" dirty="0">
              <a:solidFill>
                <a:schemeClr val="dk1"/>
              </a:solidFill>
              <a:latin typeface="+mn-lt"/>
              <a:ea typeface="+mn-ea"/>
              <a:cs typeface="+mn-cs"/>
            </a:endParaRP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marL="0" indent="0" algn="just">
              <a:spcBef>
                <a:spcPct val="20000"/>
              </a:spcBef>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4984590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23</a:t>
            </a:r>
            <a:r>
              <a:rPr lang="en-US" altLang="en-US" baseline="30000" dirty="0">
                <a:solidFill>
                  <a:schemeClr val="tx2"/>
                </a:solidFill>
              </a:rPr>
              <a:t>rd</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5518881"/>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11-22-224</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11-22-572</a:t>
                      </a:r>
                      <a:endParaRPr lang="en-US" sz="1400" dirty="0"/>
                    </a:p>
                  </a:txBody>
                  <a:tcPr marT="45712" marB="45712"/>
                </a:tc>
                <a:tc>
                  <a:txBody>
                    <a:bodyPr/>
                    <a:lstStyle/>
                    <a:p>
                      <a:r>
                        <a:rPr lang="en-US" sz="1400" dirty="0"/>
                        <a:t>Christian Berger</a:t>
                      </a:r>
                    </a:p>
                  </a:txBody>
                  <a:tcPr marT="45712" marB="45712"/>
                </a:tc>
                <a:tc>
                  <a:txBody>
                    <a:bodyPr/>
                    <a:lstStyle/>
                    <a:p>
                      <a:r>
                        <a:rPr lang="en-US" sz="1400" kern="1200" dirty="0">
                          <a:solidFill>
                            <a:schemeClr val="dk1"/>
                          </a:solidFill>
                          <a:latin typeface="+mn-lt"/>
                          <a:ea typeface="+mn-ea"/>
                          <a:cs typeface="+mn-cs"/>
                        </a:rPr>
                        <a:t>Comment-resolution-SA1 CID 7264</a:t>
                      </a:r>
                      <a:endParaRPr lang="en-US" sz="1400" b="1" dirty="0"/>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11-22-624</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Resolution to CIDs 7310, 7317 and 7322</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3251405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528494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0257941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400" kern="1200" dirty="0">
                          <a:solidFill>
                            <a:schemeClr val="dk1"/>
                          </a:solidFill>
                          <a:latin typeface="+mn-lt"/>
                          <a:ea typeface="+mn-ea"/>
                          <a:cs typeface="+mn-cs"/>
                        </a:rPr>
                        <a:t>11-22-605</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resolutions to miscellaneous CID 11az SAB#1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4"/>
                  </a:ext>
                </a:extLst>
              </a:tr>
              <a:tr h="0">
                <a:tc>
                  <a:txBody>
                    <a:bodyPr/>
                    <a:lstStyle/>
                    <a:p>
                      <a:r>
                        <a:rPr lang="en-US" sz="1400" dirty="0"/>
                        <a:t>11-22-637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cs typeface="+mn-cs"/>
                        </a:rPr>
                        <a:t>Resolutions for 80 SA1 Editorial CIDs</a:t>
                      </a:r>
                      <a:endParaRPr lang="en-US" sz="1400" kern="1200" dirty="0">
                        <a:solidFill>
                          <a:schemeClr val="dk1"/>
                        </a:solidFill>
                        <a:latin typeface="+mn-lt"/>
                        <a:ea typeface="+mn-ea"/>
                        <a:cs typeface="+mn-cs"/>
                      </a:endParaRPr>
                    </a:p>
                  </a:txBody>
                  <a:tcPr marT="45712" marB="45712"/>
                </a:tc>
                <a:tc>
                  <a:txBody>
                    <a:bodyPr/>
                    <a:lstStyle/>
                    <a:p>
                      <a:r>
                        <a:rPr lang="en-US" sz="1400" dirty="0"/>
                        <a:t>SA CR</a:t>
                      </a:r>
                    </a:p>
                  </a:txBody>
                  <a:tcPr marT="45712" marB="45712"/>
                </a:tc>
                <a:extLst>
                  <a:ext uri="{0D108BD9-81ED-4DB2-BD59-A6C34878D82A}">
                    <a16:rowId xmlns:a16="http://schemas.microsoft.com/office/drawing/2014/main" val="1000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11-22-643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CID 7296, 7336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 CR</a:t>
                      </a:r>
                    </a:p>
                  </a:txBody>
                  <a:tcPr marT="45712" marB="45712"/>
                </a:tc>
                <a:extLst>
                  <a:ext uri="{0D108BD9-81ED-4DB2-BD59-A6C34878D82A}">
                    <a16:rowId xmlns:a16="http://schemas.microsoft.com/office/drawing/2014/main" val="10006"/>
                  </a:ext>
                </a:extLst>
              </a:tr>
              <a:tr h="0">
                <a:tc>
                  <a:txBody>
                    <a:bodyPr/>
                    <a:lstStyle/>
                    <a:p>
                      <a:r>
                        <a:rPr lang="en-US" sz="1400" dirty="0"/>
                        <a:t>11-22-640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12 SA1 Editorial CIDs</a:t>
                      </a:r>
                    </a:p>
                  </a:txBody>
                  <a:tcPr marT="45712" marB="45712"/>
                </a:tc>
                <a:tc>
                  <a:txBody>
                    <a:bodyPr/>
                    <a:lstStyle/>
                    <a:p>
                      <a:r>
                        <a:rPr lang="en-US" sz="1400" dirty="0"/>
                        <a:t>SA 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953465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April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April 	20</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April 	27</a:t>
            </a:r>
            <a:r>
              <a:rPr lang="en-US" altLang="en-US" sz="2000" b="0" kern="0" baseline="30000" dirty="0"/>
              <a:t>th</a:t>
            </a:r>
            <a:r>
              <a:rPr lang="en-US" altLang="en-US" sz="2000" b="0" kern="0" dirty="0"/>
              <a:t> 		 Wed.	13:00 – 15:00 ET</a:t>
            </a:r>
          </a:p>
          <a:p>
            <a:pPr>
              <a:buFont typeface="Arial" panose="020B0604020202020204" pitchFamily="34" charset="0"/>
              <a:buChar char="•"/>
            </a:pPr>
            <a:r>
              <a:rPr lang="en-US" altLang="en-US" sz="2000" b="0" kern="0" dirty="0"/>
              <a:t>May	 	4</a:t>
            </a:r>
            <a:r>
              <a:rPr lang="en-US" altLang="en-US" sz="2000" b="0" kern="0" baseline="30000" dirty="0"/>
              <a:t>th</a:t>
            </a:r>
            <a:r>
              <a:rPr lang="en-US" altLang="en-US" sz="2000" b="0" kern="0" dirty="0"/>
              <a:t> 		 Wed.	13:00 – 15:00 ET</a:t>
            </a:r>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32317309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851865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89824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115972</TotalTime>
  <Words>7872</Words>
  <Application>Microsoft Office PowerPoint</Application>
  <PresentationFormat>Widescreen</PresentationFormat>
  <Paragraphs>1283</Paragraphs>
  <Slides>99</Slides>
  <Notes>24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99</vt:i4>
      </vt:variant>
    </vt:vector>
  </HeadingPairs>
  <TitlesOfParts>
    <vt:vector size="107"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Electronic Plenary Meeting Week Agenda</vt:lpstr>
      <vt:lpstr>Submission List for the week</vt:lpstr>
      <vt:lpstr>IEEE Electronic Meeting Week – March 7th</vt:lpstr>
      <vt:lpstr>Submission List for the March 7th meeting</vt:lpstr>
      <vt:lpstr>P802.11z Initial SA Ballot</vt:lpstr>
      <vt:lpstr>Approval of previous meeting minutes</vt:lpstr>
      <vt:lpstr>Approve release of D4.0 to JTC1/SC6 </vt:lpstr>
      <vt:lpstr>Review Submissions</vt:lpstr>
      <vt:lpstr>PowerPoint Presentation</vt:lpstr>
      <vt:lpstr>IEEE Electronic Meeting Week – March 8th</vt:lpstr>
      <vt:lpstr>Submission List for the March 8th meeting</vt:lpstr>
      <vt:lpstr>Review Submissions</vt:lpstr>
      <vt:lpstr>PowerPoint Presentation</vt:lpstr>
      <vt:lpstr>PowerPoint Presentation</vt:lpstr>
      <vt:lpstr>IEEE Electronic Meeting Week – March 9th</vt:lpstr>
      <vt:lpstr>Submission List for the March 9th meeting</vt:lpstr>
      <vt:lpstr>Review Submissions</vt:lpstr>
      <vt:lpstr>PowerPoint Presentation</vt:lpstr>
      <vt:lpstr>PowerPoint Presentation</vt:lpstr>
      <vt:lpstr>IEEE Electronic Meeting Week – March 10th</vt:lpstr>
      <vt:lpstr>Submission List for the March 10th meeting</vt:lpstr>
      <vt:lpstr>PowerPoint Presentation</vt:lpstr>
      <vt:lpstr>PowerPoint Presentation</vt:lpstr>
      <vt:lpstr>IEEE Electronic Meeting Week – March 14th </vt:lpstr>
      <vt:lpstr>Submission List for the March 10th meeting</vt:lpstr>
      <vt:lpstr>Review Submissions</vt:lpstr>
      <vt:lpstr>Strawpoll</vt:lpstr>
      <vt:lpstr>March Progress and Targets Towards the May Meeting</vt:lpstr>
      <vt:lpstr>Timeline – updated progress (preciously approved)</vt:lpstr>
      <vt:lpstr>Scheduled TGaz CRC telecons</vt:lpstr>
      <vt:lpstr>PowerPoint Presentation</vt:lpstr>
      <vt:lpstr>March 16th CRC Telecon</vt:lpstr>
      <vt:lpstr>Submission List for the March 16th meeting</vt:lpstr>
      <vt:lpstr>Review Submissions</vt:lpstr>
      <vt:lpstr>Submission pipeline</vt:lpstr>
      <vt:lpstr>Scheduled TGaz CRC telecons</vt:lpstr>
      <vt:lpstr>PowerPoint Presentation</vt:lpstr>
      <vt:lpstr>PowerPoint Presentation</vt:lpstr>
      <vt:lpstr>March 23rd CRC Telecon</vt:lpstr>
      <vt:lpstr>Submission List for the March 23rd meeting</vt:lpstr>
      <vt:lpstr>Review Submissions</vt:lpstr>
      <vt:lpstr>Submission 11-22-505</vt:lpstr>
      <vt:lpstr>Submission pipeline</vt:lpstr>
      <vt:lpstr>Scheduled TGaz CRC telecons</vt:lpstr>
      <vt:lpstr>PowerPoint Presentation</vt:lpstr>
      <vt:lpstr>PowerPoint Presentation</vt:lpstr>
      <vt:lpstr>March 30th CRC Telecon</vt:lpstr>
      <vt:lpstr>Submission List for the March 23rd meeting</vt:lpstr>
      <vt:lpstr>Review Submissions</vt:lpstr>
      <vt:lpstr>Submission pipeline</vt:lpstr>
      <vt:lpstr>Scheduled TGaz CRC telecons</vt:lpstr>
      <vt:lpstr>PowerPoint Presentation</vt:lpstr>
      <vt:lpstr>PowerPoint Presentation</vt:lpstr>
      <vt:lpstr>April 6th CRC Telecon</vt:lpstr>
      <vt:lpstr>Submission List for the March 23rd meeting</vt:lpstr>
      <vt:lpstr>Review Submissions</vt:lpstr>
      <vt:lpstr>Submission pipeline</vt:lpstr>
      <vt:lpstr>Scheduled TGaz CRC telecons</vt:lpstr>
      <vt:lpstr>PowerPoint Presentation</vt:lpstr>
      <vt:lpstr>PowerPoint Presentation</vt:lpstr>
      <vt:lpstr>April 13th CRC Telecon</vt:lpstr>
      <vt:lpstr>Submission List for the March 23rd meeting</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706</cp:revision>
  <cp:lastPrinted>1601-01-01T00:00:00Z</cp:lastPrinted>
  <dcterms:created xsi:type="dcterms:W3CDTF">2018-08-06T10:28:59Z</dcterms:created>
  <dcterms:modified xsi:type="dcterms:W3CDTF">2022-04-13T19:02:52Z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