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843" r:id="rId24"/>
    <p:sldId id="844" r:id="rId25"/>
    <p:sldId id="855" r:id="rId26"/>
    <p:sldId id="864" r:id="rId27"/>
    <p:sldId id="887" r:id="rId28"/>
    <p:sldId id="888" r:id="rId29"/>
    <p:sldId id="889" r:id="rId30"/>
    <p:sldId id="890" r:id="rId31"/>
    <p:sldId id="891" r:id="rId32"/>
    <p:sldId id="892" r:id="rId33"/>
    <p:sldId id="893" r:id="rId34"/>
    <p:sldId id="901" r:id="rId35"/>
    <p:sldId id="895" r:id="rId36"/>
    <p:sldId id="896" r:id="rId37"/>
    <p:sldId id="897" r:id="rId38"/>
    <p:sldId id="898" r:id="rId39"/>
    <p:sldId id="899" r:id="rId40"/>
    <p:sldId id="900" r:id="rId41"/>
    <p:sldId id="902" r:id="rId42"/>
    <p:sldId id="846" r:id="rId43"/>
    <p:sldId id="842"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3356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63542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0221</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6-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a:t>(</a:t>
            </a:r>
            <a:r>
              <a:rPr lang="en-US" altLang="zh-CN" sz="1600" smtClean="0">
                <a:solidFill>
                  <a:srgbClr val="0000FF"/>
                </a:solidFill>
              </a:rPr>
              <a:t>67-81</a:t>
            </a:r>
            <a:r>
              <a:rPr lang="en-US" altLang="zh-CN" sz="160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67188604"/>
              </p:ext>
            </p:extLst>
          </p:nvPr>
        </p:nvGraphicFramePr>
        <p:xfrm>
          <a:off x="3733800" y="1495679"/>
          <a:ext cx="8305801" cy="431805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PDT-DMG-Sensing-Capability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22/0295</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PDT-DMG-Measurement-Setup-frames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119996947"/>
              </p:ext>
            </p:extLst>
          </p:nvPr>
        </p:nvGraphicFramePr>
        <p:xfrm>
          <a:off x="3733800" y="5943600"/>
          <a:ext cx="7162800" cy="39169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mentor.ieee.org/802.11/dcn/22/11-22-0345-06-00bf-teleconference-minutes-february-march-2022.docx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07045051"/>
              </p:ext>
            </p:extLst>
          </p:nvPr>
        </p:nvGraphicFramePr>
        <p:xfrm>
          <a:off x="3733800" y="1495679"/>
          <a:ext cx="8305801" cy="411460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22/0295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PDT-DMG-Measurement-Setup-frames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the SBP Procedure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22/0251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Alecsander Eitan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DMG Sensing Report IE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705846166"/>
              </p:ext>
            </p:extLst>
          </p:nvPr>
        </p:nvGraphicFramePr>
        <p:xfrm>
          <a:off x="3733800" y="5715000"/>
          <a:ext cx="7162800" cy="78333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PDT-DMG-Sensing-Capability</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22/0241r5</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Assaf Kasher (Qualcomm)</a:t>
                      </a:r>
                      <a:endParaRPr lang="pt-BR" altLang="zh-CN"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PDT-DMG-Passive-sensing</a:t>
                      </a:r>
                      <a:endParaRPr lang="zh-CN" altLang="en-US" sz="10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6346001"/>
              </p:ext>
            </p:extLst>
          </p:nvPr>
        </p:nvGraphicFramePr>
        <p:xfrm>
          <a:off x="3733800" y="1495679"/>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67286413"/>
              </p:ext>
            </p:extLst>
          </p:nvPr>
        </p:nvGraphicFramePr>
        <p:xfrm>
          <a:off x="3733800" y="5334000"/>
          <a:ext cx="7162800" cy="79857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22/0251r4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PDT </a:t>
                      </a:r>
                      <a:r>
                        <a:rPr lang="en-US" altLang="zh-CN" sz="1100" kern="1200" dirty="0" smtClean="0">
                          <a:solidFill>
                            <a:schemeClr val="tx1"/>
                          </a:solidFill>
                          <a:latin typeface="+mn-lt"/>
                          <a:ea typeface="+mn-ea"/>
                          <a:cs typeface="+mn-cs"/>
                        </a:rPr>
                        <a:t>DMG Sensing Report IE</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22/0234r6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Proposed </a:t>
                      </a:r>
                      <a:r>
                        <a:rPr lang="en-US" altLang="zh-CN" sz="1100" kern="1200" dirty="0" smtClean="0">
                          <a:solidFill>
                            <a:schemeClr val="tx1"/>
                          </a:solidFill>
                          <a:latin typeface="+mn-lt"/>
                          <a:ea typeface="+mn-ea"/>
                          <a:cs typeface="+mn-cs"/>
                        </a:rPr>
                        <a:t>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rgbClr val="FF0000"/>
                </a:solidFill>
              </a:rPr>
              <a:t>Deadline</a:t>
            </a:r>
            <a:r>
              <a:rPr lang="en-US" altLang="zh-CN" sz="1400" kern="0" dirty="0"/>
              <a:t>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a:t>
            </a:r>
            <a:r>
              <a:rPr lang="en-US" altLang="zh-CN" sz="1400" kern="0" dirty="0" smtClean="0"/>
              <a:t>D0.1</a:t>
            </a:r>
            <a:r>
              <a:rPr lang="en-US" altLang="zh-CN" sz="1400" kern="0" dirty="0"/>
              <a:t>.</a:t>
            </a:r>
            <a:r>
              <a:rPr lang="en-US" altLang="zh-CN" sz="1400" kern="0" dirty="0" smtClean="0"/>
              <a:t>”)</a:t>
            </a:r>
            <a:endParaRPr lang="en-US" altLang="zh-CN" sz="1400" kern="0" dirty="0"/>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4088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3</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493031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124898</TotalTime>
  <Words>3175</Words>
  <Application>Microsoft Office PowerPoint</Application>
  <PresentationFormat>宽屏</PresentationFormat>
  <Paragraphs>861</Paragraphs>
  <Slides>43</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5023</cp:revision>
  <cp:lastPrinted>2014-11-04T15:04:57Z</cp:lastPrinted>
  <dcterms:created xsi:type="dcterms:W3CDTF">2007-04-17T18:10:23Z</dcterms:created>
  <dcterms:modified xsi:type="dcterms:W3CDTF">2022-03-11T03:04:42Z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(3)Lc/mBND8V+wDyodXiTuK9sQfF7EELRMf9ddWc4AlCAKHY+g7z6fOxOc8CyXklN5tWVZzZYDE
WnN/A2xgXkvPFf/FmwIubtqbJtb8bAtRmE+8tl2qQvNQBkWkdkKDVWVKu10f4Ps53adefdqo
Gb3a1DaWtpx+p6OOqu1OPHGfJgcGUxNCuL240+PDBa21DD5/KeKCqDb0Gi/qUfYO0eFQ8+qy
o+nyiuiawcH8oCou9/</vt:lpwstr>
  </property>
  <property fmtid="{D5CDD505-2E9C-101B-9397-08002B2CF9AE}" pid="27" name="_2015_ms_pID_7253431">
    <vt:lpwstr>/aZ243ocluK8l4rgE6vT7X2NH1epaXTS0qrJ7DoCeSurojvT1gC6LF
QOqWh90Asu+b3qWPO1xDFaRdnEw0R7Al1HXqsANiez6g3YOFDTHSxTJPn8AezdtNGulyd8Ux
dUtKsAv7iyTvkK25tKuNR3Nlp1GV7CW2SKFYNKyCPepFTrbvpotwFSgmz1vOgFfw7nkFB93s
tSX6/qw7EdczQCgyk+DTHkYVmlcAPE+sPIHa</vt:lpwstr>
  </property>
  <property fmtid="{D5CDD505-2E9C-101B-9397-08002B2CF9AE}" pid="28" name="_2015_ms_pID_7253432">
    <vt:lpwstr>FZjWBM957Kh3dhB6aXel1dg=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